
<file path=[Content_Types].xml><?xml version="1.0" encoding="utf-8"?>
<Types xmlns="http://schemas.openxmlformats.org/package/2006/content-types">
  <Default Extension="3gp" ContentType="audio/3gp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75" r:id="rId5"/>
    <p:sldId id="276" r:id="rId6"/>
    <p:sldId id="259" r:id="rId7"/>
    <p:sldId id="261" r:id="rId8"/>
    <p:sldId id="282" r:id="rId9"/>
    <p:sldId id="283" r:id="rId10"/>
    <p:sldId id="284" r:id="rId11"/>
    <p:sldId id="260" r:id="rId12"/>
    <p:sldId id="268" r:id="rId13"/>
    <p:sldId id="269" r:id="rId14"/>
    <p:sldId id="272" r:id="rId15"/>
    <p:sldId id="273" r:id="rId16"/>
    <p:sldId id="274" r:id="rId17"/>
    <p:sldId id="266" r:id="rId18"/>
    <p:sldId id="280" r:id="rId19"/>
    <p:sldId id="262" r:id="rId20"/>
    <p:sldId id="267" r:id="rId21"/>
    <p:sldId id="263" r:id="rId22"/>
    <p:sldId id="264" r:id="rId23"/>
    <p:sldId id="277" r:id="rId24"/>
    <p:sldId id="278" r:id="rId25"/>
    <p:sldId id="281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3B8A1-67EA-4701-82BB-5DE9499A2AFD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AB5CA-900A-4C4C-84CB-9A77E49DB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Hello, and thanks for joining me for this session on high-performance computing.</a:t>
            </a:r>
          </a:p>
          <a:p>
            <a:r>
              <a:rPr lang="en-US" dirty="0"/>
              <a:t>My name is Mike Davis, and I work for Cray.</a:t>
            </a:r>
          </a:p>
          <a:p>
            <a:r>
              <a:rPr lang="en-US" dirty="0"/>
              <a:t>Cray is part of Hewlett Packard Enterprise, or HPE.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3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graph shows node count on the axis that runs from left to right.</a:t>
            </a:r>
          </a:p>
          <a:p>
            <a:r>
              <a:rPr lang="en-US" dirty="0"/>
              <a:t>The speedup is shown on the axis that runs vertically.</a:t>
            </a:r>
          </a:p>
          <a:p>
            <a:r>
              <a:rPr lang="en-US" dirty="0"/>
              <a:t>The axes are scaled logarithmically,</a:t>
            </a:r>
          </a:p>
          <a:p>
            <a:r>
              <a:rPr lang="en-US" dirty="0"/>
              <a:t>which is typical in plots of scaling curves.</a:t>
            </a:r>
          </a:p>
          <a:p>
            <a:r>
              <a:rPr lang="en-US" dirty="0"/>
              <a:t>The purple line has a slope of 1, so it represents ideal scaling.</a:t>
            </a:r>
          </a:p>
          <a:p>
            <a:r>
              <a:rPr lang="en-US" dirty="0"/>
              <a:t>The blue curve shows the weak scaling curve.</a:t>
            </a:r>
          </a:p>
          <a:p>
            <a:r>
              <a:rPr lang="en-US" dirty="0"/>
              <a:t>It is actually a line, and its slope is very close to ideal.</a:t>
            </a:r>
          </a:p>
          <a:p>
            <a:r>
              <a:rPr lang="en-US" dirty="0"/>
              <a:t>The green curve shows the strong scaling curve.</a:t>
            </a:r>
          </a:p>
          <a:p>
            <a:r>
              <a:rPr lang="en-US" dirty="0"/>
              <a:t>It shows how speedup is hampered by the fact that</a:t>
            </a:r>
          </a:p>
          <a:p>
            <a:r>
              <a:rPr lang="en-US" dirty="0"/>
              <a:t>the fixed amount of parallel work gets divided so finely</a:t>
            </a:r>
          </a:p>
          <a:p>
            <a:r>
              <a:rPr lang="en-US" dirty="0"/>
              <a:t>that the non-parallel work soon dominates the run time.</a:t>
            </a:r>
          </a:p>
          <a:p>
            <a:r>
              <a:rPr lang="en-US" dirty="0"/>
              <a:t>A weak scaling study of a real-world HPC application</a:t>
            </a:r>
          </a:p>
          <a:p>
            <a:r>
              <a:rPr lang="en-US" dirty="0"/>
              <a:t>typically produces a curve that falls somewhere between</a:t>
            </a:r>
          </a:p>
          <a:p>
            <a:r>
              <a:rPr lang="en-US" dirty="0"/>
              <a:t>the blue and green curves.</a:t>
            </a:r>
          </a:p>
          <a:p>
            <a:r>
              <a:rPr lang="en-US" dirty="0"/>
              <a:t>So, even for weak scaling, the objective is</a:t>
            </a:r>
          </a:p>
          <a:p>
            <a:r>
              <a:rPr lang="en-US" dirty="0"/>
              <a:t>to make the value of f very </a:t>
            </a:r>
            <a:r>
              <a:rPr lang="en-US" dirty="0" err="1"/>
              <a:t>very</a:t>
            </a:r>
            <a:r>
              <a:rPr lang="en-US" dirty="0"/>
              <a:t> small to keep efficiency high.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6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Earlier, we covered the topic of tuning your parallel program</a:t>
            </a:r>
          </a:p>
          <a:p>
            <a:r>
              <a:rPr lang="en-US" dirty="0"/>
              <a:t>to increase efficiency.</a:t>
            </a:r>
          </a:p>
          <a:p>
            <a:r>
              <a:rPr lang="en-US" dirty="0"/>
              <a:t>Tuning is essentially about removing barriers,</a:t>
            </a:r>
          </a:p>
          <a:p>
            <a:r>
              <a:rPr lang="en-US" dirty="0"/>
              <a:t>or at least minimizing their effects.</a:t>
            </a:r>
          </a:p>
          <a:p>
            <a:r>
              <a:rPr lang="en-US" dirty="0"/>
              <a:t>There are several kinds of barriers.  I've listed the most common ones here.</a:t>
            </a:r>
          </a:p>
          <a:p>
            <a:r>
              <a:rPr lang="en-US" dirty="0"/>
              <a:t>Synchronization is where many or all threads or processes must wait</a:t>
            </a:r>
          </a:p>
          <a:p>
            <a:r>
              <a:rPr lang="en-US" dirty="0"/>
              <a:t>for some event to take place before they can progress.</a:t>
            </a:r>
          </a:p>
          <a:p>
            <a:r>
              <a:rPr lang="en-US" dirty="0"/>
              <a:t>For example, at the end of a thread-parallel region, the master thread must wait</a:t>
            </a:r>
          </a:p>
          <a:p>
            <a:r>
              <a:rPr lang="en-US" dirty="0"/>
              <a:t>for all the worker threads to complete their work</a:t>
            </a:r>
          </a:p>
          <a:p>
            <a:r>
              <a:rPr lang="en-US" dirty="0"/>
              <a:t>before it can continue on alone.</a:t>
            </a:r>
          </a:p>
          <a:p>
            <a:r>
              <a:rPr lang="en-US" dirty="0"/>
              <a:t>In process-level parallelism, some kinds of communication</a:t>
            </a:r>
          </a:p>
          <a:p>
            <a:r>
              <a:rPr lang="en-US" dirty="0" err="1"/>
              <a:t>requre</a:t>
            </a:r>
            <a:r>
              <a:rPr lang="en-US" dirty="0"/>
              <a:t> all processes to wait to be updated before they can continue.</a:t>
            </a:r>
          </a:p>
          <a:p>
            <a:r>
              <a:rPr lang="en-US" dirty="0"/>
              <a:t>Resource limitations can also cause delays in computation,</a:t>
            </a:r>
          </a:p>
          <a:p>
            <a:r>
              <a:rPr lang="en-US" dirty="0"/>
              <a:t>especially at the instruction level.</a:t>
            </a:r>
          </a:p>
          <a:p>
            <a:r>
              <a:rPr lang="en-US" dirty="0"/>
              <a:t>The instructions that operate the fastest are those</a:t>
            </a:r>
          </a:p>
          <a:p>
            <a:r>
              <a:rPr lang="en-US" dirty="0"/>
              <a:t>that operate on special storage units called registers.</a:t>
            </a:r>
          </a:p>
          <a:p>
            <a:r>
              <a:rPr lang="en-US" dirty="0"/>
              <a:t>There are only a few registers in each processor core,</a:t>
            </a:r>
          </a:p>
          <a:p>
            <a:r>
              <a:rPr lang="en-US" dirty="0"/>
              <a:t>and when a computation involving multiple quantities uses up all of the registers,</a:t>
            </a:r>
          </a:p>
          <a:p>
            <a:r>
              <a:rPr lang="en-US" dirty="0"/>
              <a:t>then the slower main memory has to be used as a backup to hold intermediate results,</a:t>
            </a:r>
          </a:p>
          <a:p>
            <a:r>
              <a:rPr lang="en-US" dirty="0"/>
              <a:t>and that can slow down your instruction-level parallelism.</a:t>
            </a:r>
          </a:p>
          <a:p>
            <a:r>
              <a:rPr lang="en-US" dirty="0"/>
              <a:t>We talked earlier about how parallel regions start up,</a:t>
            </a:r>
          </a:p>
          <a:p>
            <a:r>
              <a:rPr lang="en-US" dirty="0"/>
              <a:t>the way threads are quicker to form than processes are.</a:t>
            </a:r>
          </a:p>
          <a:p>
            <a:r>
              <a:rPr lang="en-US" dirty="0"/>
              <a:t>In both cases, though, that startup is not free.</a:t>
            </a:r>
          </a:p>
          <a:p>
            <a:r>
              <a:rPr lang="en-US" dirty="0"/>
              <a:t>The cost of that startup is called overhead,</a:t>
            </a:r>
          </a:p>
          <a:p>
            <a:r>
              <a:rPr lang="en-US" dirty="0"/>
              <a:t>and the more times you have to start up your parallel regions,</a:t>
            </a:r>
          </a:p>
          <a:p>
            <a:r>
              <a:rPr lang="en-US" dirty="0"/>
              <a:t>the more it costs, and that cost can eat into your parallel efficiency.</a:t>
            </a:r>
          </a:p>
          <a:p>
            <a:r>
              <a:rPr lang="en-US" dirty="0"/>
              <a:t>Communication is something that happens in process-level parallelism.</a:t>
            </a:r>
          </a:p>
          <a:p>
            <a:r>
              <a:rPr lang="en-US" dirty="0"/>
              <a:t>There are many forms of communication.</a:t>
            </a:r>
          </a:p>
          <a:p>
            <a:r>
              <a:rPr lang="en-US" dirty="0"/>
              <a:t>There's blocking versus non-blocking:</a:t>
            </a:r>
          </a:p>
          <a:p>
            <a:r>
              <a:rPr lang="en-US" dirty="0"/>
              <a:t>Do I have to make the listener stop what he's doing to get my message?</a:t>
            </a:r>
          </a:p>
          <a:p>
            <a:r>
              <a:rPr lang="en-US" dirty="0"/>
              <a:t>Do I have to stop what I'm doing until I get a reply?</a:t>
            </a:r>
          </a:p>
          <a:p>
            <a:r>
              <a:rPr lang="en-US" dirty="0"/>
              <a:t>There's large-message versus small-message:</a:t>
            </a:r>
          </a:p>
          <a:p>
            <a:r>
              <a:rPr lang="en-US" dirty="0"/>
              <a:t>Will it fit on a Post-It note, or do I have to send an entire notebook of data?</a:t>
            </a:r>
          </a:p>
          <a:p>
            <a:r>
              <a:rPr lang="en-US" dirty="0"/>
              <a:t>Then there's point-to-point versus collective:</a:t>
            </a:r>
          </a:p>
          <a:p>
            <a:r>
              <a:rPr lang="en-US" dirty="0"/>
              <a:t>Can I just whisper it to my neighbor,</a:t>
            </a:r>
          </a:p>
          <a:p>
            <a:r>
              <a:rPr lang="en-US" dirty="0"/>
              <a:t>or do I have to announce it to the whole crowd?</a:t>
            </a:r>
          </a:p>
          <a:p>
            <a:r>
              <a:rPr lang="en-US" dirty="0"/>
              <a:t>If you've ever seen a flock of starlings on the wing in the evening,</a:t>
            </a:r>
          </a:p>
          <a:p>
            <a:r>
              <a:rPr lang="en-US" dirty="0"/>
              <a:t>you've seen how they climb and dive and turn together</a:t>
            </a:r>
          </a:p>
          <a:p>
            <a:r>
              <a:rPr lang="en-US" dirty="0"/>
              <a:t>like they're of a single mind.  In fact, they're communicating,</a:t>
            </a:r>
          </a:p>
          <a:p>
            <a:r>
              <a:rPr lang="en-US" dirty="0"/>
              <a:t>but the communication is brief and subtle and short-range and very quick.</a:t>
            </a:r>
          </a:p>
          <a:p>
            <a:r>
              <a:rPr lang="en-US" dirty="0"/>
              <a:t>If your process-level parallel regions need to have communication,</a:t>
            </a:r>
          </a:p>
          <a:p>
            <a:r>
              <a:rPr lang="en-US" dirty="0"/>
              <a:t>you want to make that communication as lightweight as it can be.</a:t>
            </a:r>
          </a:p>
          <a:p>
            <a:r>
              <a:rPr lang="en-US" dirty="0"/>
              <a:t>Load imbalance occurs when the amount of work assigned</a:t>
            </a:r>
          </a:p>
          <a:p>
            <a:r>
              <a:rPr lang="en-US" dirty="0"/>
              <a:t>to each thread or process is unequal.</a:t>
            </a:r>
          </a:p>
          <a:p>
            <a:r>
              <a:rPr lang="en-US" dirty="0"/>
              <a:t>When this occurs, along with synchronization,</a:t>
            </a:r>
          </a:p>
          <a:p>
            <a:r>
              <a:rPr lang="en-US" dirty="0"/>
              <a:t>it will cause the lightly-loaded threads or processes to wait</a:t>
            </a:r>
          </a:p>
          <a:p>
            <a:r>
              <a:rPr lang="en-US" dirty="0"/>
              <a:t>for the heavily-loaded ones to complete.</a:t>
            </a:r>
          </a:p>
          <a:p>
            <a:r>
              <a:rPr lang="en-US" dirty="0"/>
              <a:t>It usually works out better if you overload many processes,</a:t>
            </a:r>
          </a:p>
          <a:p>
            <a:r>
              <a:rPr lang="en-US" dirty="0"/>
              <a:t>rather than just a few.</a:t>
            </a:r>
          </a:p>
          <a:p>
            <a:r>
              <a:rPr lang="en-US" dirty="0"/>
              <a:t>For example, suppose you have ten processes, and 142 units of work to perform.</a:t>
            </a:r>
          </a:p>
          <a:p>
            <a:r>
              <a:rPr lang="en-US" dirty="0"/>
              <a:t>Suppose you have to give a whole number of work units to each process.</a:t>
            </a:r>
          </a:p>
          <a:p>
            <a:r>
              <a:rPr lang="en-US" dirty="0"/>
              <a:t>If you give 14 units to 9 processes and 16 units to the tenth process,</a:t>
            </a:r>
          </a:p>
          <a:p>
            <a:r>
              <a:rPr lang="en-US" dirty="0"/>
              <a:t>then you will end up with 9 processes waiting on one slowpoke,</a:t>
            </a:r>
          </a:p>
          <a:p>
            <a:r>
              <a:rPr lang="en-US" dirty="0"/>
              <a:t>and everyone will take 16 units to finish.</a:t>
            </a:r>
          </a:p>
          <a:p>
            <a:r>
              <a:rPr lang="en-US" dirty="0"/>
              <a:t>If, instead, you give 15 units to 9 processes and 7 units to the tenth process,</a:t>
            </a:r>
          </a:p>
          <a:p>
            <a:r>
              <a:rPr lang="en-US" dirty="0"/>
              <a:t>then only the tenth process will end up waiting,</a:t>
            </a:r>
          </a:p>
          <a:p>
            <a:r>
              <a:rPr lang="en-US" dirty="0"/>
              <a:t>and everyone will take only 15 units to finish.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1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do another 3D mesh plot</a:t>
            </a:r>
          </a:p>
          <a:p>
            <a:r>
              <a:rPr lang="en-US" dirty="0"/>
              <a:t>to study the effects of one of these barriers, namely overhead.</a:t>
            </a:r>
          </a:p>
          <a:p>
            <a:r>
              <a:rPr lang="en-US" dirty="0"/>
              <a:t>We can show how efficiency varies as a function of overhead and payload.</a:t>
            </a:r>
          </a:p>
          <a:p>
            <a:r>
              <a:rPr lang="en-US" dirty="0"/>
              <a:t>Payload is a measure of the amount of work being done in a parallel region.</a:t>
            </a:r>
          </a:p>
          <a:p>
            <a:r>
              <a:rPr lang="en-US" dirty="0"/>
              <a:t>This applies most readily to thread-parallel regions,</a:t>
            </a:r>
          </a:p>
          <a:p>
            <a:r>
              <a:rPr lang="en-US" dirty="0"/>
              <a:t>because an HPC problem typically has many such regions,</a:t>
            </a:r>
          </a:p>
          <a:p>
            <a:r>
              <a:rPr lang="en-US" dirty="0"/>
              <a:t>and often the amount of work being done can vary widely from region to region.</a:t>
            </a:r>
          </a:p>
          <a:p>
            <a:r>
              <a:rPr lang="en-US" dirty="0"/>
              <a:t>This slide shows the </a:t>
            </a:r>
            <a:r>
              <a:rPr lang="en-US" dirty="0" err="1"/>
              <a:t>gnuplot</a:t>
            </a:r>
            <a:r>
              <a:rPr lang="en-US" dirty="0"/>
              <a:t> commands that can be used to create the plot.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7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shows overhead, O, on the axis that runs left to right.</a:t>
            </a:r>
          </a:p>
          <a:p>
            <a:r>
              <a:rPr lang="en-US" dirty="0"/>
              <a:t>The units are some appropriate time unit that captures the range of the overhead,</a:t>
            </a:r>
          </a:p>
          <a:p>
            <a:r>
              <a:rPr lang="en-US" dirty="0"/>
              <a:t>say, microseconds.</a:t>
            </a:r>
          </a:p>
          <a:p>
            <a:r>
              <a:rPr lang="en-US" dirty="0"/>
              <a:t>Payload, P, is on the axis that runs into the page, front to back.</a:t>
            </a:r>
          </a:p>
          <a:p>
            <a:r>
              <a:rPr lang="en-US" dirty="0"/>
              <a:t>Payload is expressed here in the same units as overhead.</a:t>
            </a:r>
          </a:p>
          <a:p>
            <a:r>
              <a:rPr lang="en-US" dirty="0"/>
              <a:t>The efficiency, E, is shown on the axis that runs bottom to top.</a:t>
            </a:r>
          </a:p>
          <a:p>
            <a:r>
              <a:rPr lang="en-US" dirty="0"/>
              <a:t>The gist of this plot is that efficiency will be high</a:t>
            </a:r>
          </a:p>
          <a:p>
            <a:r>
              <a:rPr lang="en-US" dirty="0"/>
              <a:t>if the parallel region is made to handle a heavy payload.</a:t>
            </a:r>
          </a:p>
          <a:p>
            <a:r>
              <a:rPr lang="en-US" dirty="0"/>
              <a:t>This is called amortization,</a:t>
            </a:r>
          </a:p>
          <a:p>
            <a:r>
              <a:rPr lang="en-US" dirty="0"/>
              <a:t>and performance analysts say that,</a:t>
            </a:r>
          </a:p>
          <a:p>
            <a:r>
              <a:rPr lang="en-US" dirty="0"/>
              <a:t>in parallel regions with heavy payloads,</a:t>
            </a:r>
          </a:p>
          <a:p>
            <a:r>
              <a:rPr lang="en-US" dirty="0"/>
              <a:t>the overhead cost is well-amortized.</a:t>
            </a:r>
          </a:p>
          <a:p>
            <a:r>
              <a:rPr lang="en-US" dirty="0"/>
              <a:t>There's usually not much you can do to lower the overhead cost,</a:t>
            </a:r>
          </a:p>
          <a:p>
            <a:r>
              <a:rPr lang="en-US" dirty="0"/>
              <a:t>since it's built in to the way the compiler translates your OpenMP code.</a:t>
            </a:r>
          </a:p>
          <a:p>
            <a:r>
              <a:rPr lang="en-US" dirty="0"/>
              <a:t>But if you find that you have two or more parallel regions close together,</a:t>
            </a:r>
          </a:p>
          <a:p>
            <a:r>
              <a:rPr lang="en-US" dirty="0"/>
              <a:t>and they aren't running very efficiently on their own,</a:t>
            </a:r>
          </a:p>
          <a:p>
            <a:r>
              <a:rPr lang="en-US" dirty="0"/>
              <a:t>you might be able to improve things if you merge the regions together,</a:t>
            </a:r>
          </a:p>
          <a:p>
            <a:r>
              <a:rPr lang="en-US" dirty="0"/>
              <a:t>to increase the payload.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86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talked earlier about efficiency as a function of f,</a:t>
            </a:r>
          </a:p>
          <a:p>
            <a:r>
              <a:rPr lang="en-US" dirty="0"/>
              <a:t>the fraction of time spent not running in parallel regions.</a:t>
            </a:r>
          </a:p>
          <a:p>
            <a:r>
              <a:rPr lang="en-US" dirty="0"/>
              <a:t>The sections of code not contained in parallel regions</a:t>
            </a:r>
          </a:p>
          <a:p>
            <a:r>
              <a:rPr lang="en-US" dirty="0"/>
              <a:t>are called "serial code regions".</a:t>
            </a:r>
          </a:p>
          <a:p>
            <a:r>
              <a:rPr lang="en-US" dirty="0"/>
              <a:t>This is code that runs on only a single thread, or on only a single process.</a:t>
            </a:r>
          </a:p>
          <a:p>
            <a:r>
              <a:rPr lang="en-US" dirty="0"/>
              <a:t>These regions of serial code often fall</a:t>
            </a:r>
          </a:p>
          <a:p>
            <a:r>
              <a:rPr lang="en-US" dirty="0"/>
              <a:t>into one of a small set of categories.</a:t>
            </a:r>
          </a:p>
          <a:p>
            <a:r>
              <a:rPr lang="en-US" dirty="0"/>
              <a:t>Error handling is one of these.</a:t>
            </a:r>
          </a:p>
          <a:p>
            <a:r>
              <a:rPr lang="en-US" dirty="0"/>
              <a:t>Sometimes, at the end of a region of work, the program must check</a:t>
            </a:r>
          </a:p>
          <a:p>
            <a:r>
              <a:rPr lang="en-US" dirty="0"/>
              <a:t>to make sure things are still going OK.</a:t>
            </a:r>
          </a:p>
          <a:p>
            <a:r>
              <a:rPr lang="en-US" dirty="0"/>
              <a:t>If not, the program needs to take some corrective action.</a:t>
            </a:r>
          </a:p>
          <a:p>
            <a:r>
              <a:rPr lang="en-US" dirty="0"/>
              <a:t>This action might have to be done on only one thread or process,</a:t>
            </a:r>
          </a:p>
          <a:p>
            <a:r>
              <a:rPr lang="en-US" dirty="0"/>
              <a:t>and the others have to wait for the action to complete.</a:t>
            </a:r>
          </a:p>
          <a:p>
            <a:r>
              <a:rPr lang="en-US" dirty="0"/>
              <a:t>It is customary, during early stages of development,</a:t>
            </a:r>
          </a:p>
          <a:p>
            <a:r>
              <a:rPr lang="en-US" dirty="0"/>
              <a:t>for a program to have a large amount of error-handling code,</a:t>
            </a:r>
          </a:p>
          <a:p>
            <a:r>
              <a:rPr lang="en-US" dirty="0"/>
              <a:t>to aid in debugging.</a:t>
            </a:r>
          </a:p>
          <a:p>
            <a:r>
              <a:rPr lang="en-US" dirty="0"/>
              <a:t>As the program matures, some of the error-handling can be removed</a:t>
            </a:r>
          </a:p>
          <a:p>
            <a:r>
              <a:rPr lang="en-US" dirty="0"/>
              <a:t>to make the code cleaner and to improve performance.</a:t>
            </a:r>
          </a:p>
          <a:p>
            <a:r>
              <a:rPr lang="en-US" dirty="0"/>
              <a:t>Interaction with the user is another category of serial work.</a:t>
            </a:r>
          </a:p>
          <a:p>
            <a:r>
              <a:rPr lang="en-US" dirty="0"/>
              <a:t>Programs are usually coded so that</a:t>
            </a:r>
          </a:p>
          <a:p>
            <a:r>
              <a:rPr lang="en-US" dirty="0"/>
              <a:t>only the master thread of a single process interacts with the user.</a:t>
            </a:r>
          </a:p>
          <a:p>
            <a:r>
              <a:rPr lang="en-US" dirty="0"/>
              <a:t>In batch mode, this kind of interaction does not occur,</a:t>
            </a:r>
          </a:p>
          <a:p>
            <a:r>
              <a:rPr lang="en-US" dirty="0"/>
              <a:t>so the program will instead resort to doing file I/O,</a:t>
            </a:r>
          </a:p>
          <a:p>
            <a:r>
              <a:rPr lang="en-US" dirty="0"/>
              <a:t>which may still be serial but will be faster.</a:t>
            </a:r>
          </a:p>
          <a:p>
            <a:r>
              <a:rPr lang="en-US" dirty="0"/>
              <a:t>Interaction with the operating system is kind of a special category.</a:t>
            </a:r>
          </a:p>
          <a:p>
            <a:r>
              <a:rPr lang="en-US" dirty="0"/>
              <a:t>It includes I/O and interrupts.</a:t>
            </a:r>
          </a:p>
          <a:p>
            <a:r>
              <a:rPr lang="en-US" dirty="0"/>
              <a:t>I/O is something that can be done in parallel, but at a lower scale</a:t>
            </a:r>
          </a:p>
          <a:p>
            <a:r>
              <a:rPr lang="en-US" dirty="0"/>
              <a:t>than process-level parallelism.</a:t>
            </a:r>
          </a:p>
          <a:p>
            <a:r>
              <a:rPr lang="en-US" dirty="0"/>
              <a:t>Parallel I/O is a whole topic in itself,</a:t>
            </a:r>
          </a:p>
          <a:p>
            <a:r>
              <a:rPr lang="en-US" dirty="0"/>
              <a:t>so we don't cover it in this overview.</a:t>
            </a:r>
          </a:p>
          <a:p>
            <a:r>
              <a:rPr lang="en-US" dirty="0"/>
              <a:t>Interrupts, for the most part, are something that</a:t>
            </a:r>
          </a:p>
          <a:p>
            <a:r>
              <a:rPr lang="en-US" dirty="0"/>
              <a:t>an HPC application must simply live with.</a:t>
            </a:r>
          </a:p>
          <a:p>
            <a:r>
              <a:rPr lang="en-US" dirty="0"/>
              <a:t>But most HPC operating systems are designed</a:t>
            </a:r>
          </a:p>
          <a:p>
            <a:r>
              <a:rPr lang="en-US" dirty="0"/>
              <a:t>to limit interrupts to the minimum possible.</a:t>
            </a:r>
          </a:p>
          <a:p>
            <a:r>
              <a:rPr lang="en-US" dirty="0"/>
              <a:t>Data dependencies are the real killer of parallelism.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dependency occurs in a region where one or more quantities</a:t>
            </a:r>
          </a:p>
          <a:p>
            <a:r>
              <a:rPr lang="en-US" dirty="0"/>
              <a:t>must be repeatedly refined.</a:t>
            </a:r>
          </a:p>
          <a:p>
            <a:r>
              <a:rPr lang="en-US" dirty="0"/>
              <a:t>In simulations of physical systems involving time rate of change,</a:t>
            </a:r>
          </a:p>
          <a:p>
            <a:r>
              <a:rPr lang="en-US" dirty="0"/>
              <a:t>the main loop is a time-stepping loop, and within that main loop,</a:t>
            </a:r>
          </a:p>
          <a:p>
            <a:r>
              <a:rPr lang="en-US" dirty="0"/>
              <a:t>the entire field of elements or agents is refined.</a:t>
            </a:r>
          </a:p>
          <a:p>
            <a:r>
              <a:rPr lang="en-US" dirty="0"/>
              <a:t>Since the state of the field at time N depends on the state at time N-1,</a:t>
            </a:r>
          </a:p>
          <a:p>
            <a:r>
              <a:rPr lang="en-US" dirty="0"/>
              <a:t>there is no way to express </a:t>
            </a:r>
            <a:r>
              <a:rPr lang="en-US" dirty="0" err="1"/>
              <a:t>parellelism</a:t>
            </a:r>
            <a:r>
              <a:rPr lang="en-US" dirty="0"/>
              <a:t> at that level.</a:t>
            </a:r>
          </a:p>
          <a:p>
            <a:r>
              <a:rPr lang="en-US" dirty="0"/>
              <a:t>Rather, the expression of parallelism must be "pushed down"</a:t>
            </a:r>
          </a:p>
          <a:p>
            <a:r>
              <a:rPr lang="en-US" dirty="0"/>
              <a:t>into the work done on the field</a:t>
            </a:r>
          </a:p>
          <a:p>
            <a:r>
              <a:rPr lang="en-US" dirty="0"/>
              <a:t>within a single time step.</a:t>
            </a:r>
          </a:p>
          <a:p>
            <a:r>
              <a:rPr lang="en-US" dirty="0"/>
              <a:t>As another example, in some simulations, a region of work</a:t>
            </a:r>
          </a:p>
          <a:p>
            <a:r>
              <a:rPr lang="en-US" dirty="0"/>
              <a:t>might involve the computation of a quantity that is a refinement</a:t>
            </a:r>
          </a:p>
          <a:p>
            <a:r>
              <a:rPr lang="en-US" dirty="0"/>
              <a:t>of some initial estimate, and then that result is recycled as a new estimate</a:t>
            </a:r>
          </a:p>
          <a:p>
            <a:r>
              <a:rPr lang="en-US" dirty="0"/>
              <a:t>and another iteration of refinement is performed,</a:t>
            </a:r>
          </a:p>
          <a:p>
            <a:r>
              <a:rPr lang="en-US" dirty="0"/>
              <a:t>and so on until some tolerance is met.</a:t>
            </a:r>
          </a:p>
          <a:p>
            <a:r>
              <a:rPr lang="en-US" dirty="0"/>
              <a:t>This is also a data dependency, so parallelism cannot be expressed at this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specific examples of data-dependent work.</a:t>
            </a:r>
          </a:p>
          <a:p>
            <a:r>
              <a:rPr lang="en-US" dirty="0"/>
              <a:t>Searching an ordered list for an item that matches a target value</a:t>
            </a:r>
          </a:p>
          <a:p>
            <a:r>
              <a:rPr lang="en-US" dirty="0"/>
              <a:t>involves a decision at each iteration on what item to inspect next based on</a:t>
            </a:r>
          </a:p>
          <a:p>
            <a:r>
              <a:rPr lang="en-US" dirty="0"/>
              <a:t>how the last item inspected compares to the target value.</a:t>
            </a:r>
          </a:p>
          <a:p>
            <a:r>
              <a:rPr lang="en-US" dirty="0"/>
              <a:t>Finding the root of a polynomial function is an example of the </a:t>
            </a:r>
          </a:p>
          <a:p>
            <a:r>
              <a:rPr lang="en-US" dirty="0"/>
              <a:t>iterative scheme mentioned earlier.</a:t>
            </a:r>
          </a:p>
          <a:p>
            <a:r>
              <a:rPr lang="en-US" dirty="0"/>
              <a:t>Recurrence formulas are another example of inherently dependent calculations.</a:t>
            </a:r>
          </a:p>
          <a:p>
            <a:r>
              <a:rPr lang="en-US" dirty="0"/>
              <a:t>The bottom line is, wherever your program has a data dependency,</a:t>
            </a:r>
          </a:p>
          <a:p>
            <a:r>
              <a:rPr lang="en-US" dirty="0"/>
              <a:t>study it very hard and make sure it is absolutely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98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let's look at an example of how to modify a program</a:t>
            </a:r>
          </a:p>
          <a:p>
            <a:r>
              <a:rPr lang="en-US" dirty="0"/>
              <a:t>to expose the parallelism.</a:t>
            </a:r>
          </a:p>
          <a:p>
            <a:r>
              <a:rPr lang="en-US" dirty="0"/>
              <a:t>This example involves the numerical integration of a curve</a:t>
            </a:r>
          </a:p>
          <a:p>
            <a:r>
              <a:rPr lang="en-US" dirty="0"/>
              <a:t>using the midpoint rule.</a:t>
            </a:r>
          </a:p>
          <a:p>
            <a:r>
              <a:rPr lang="en-US" dirty="0"/>
              <a:t>We'll see where SIMD parallelism is added by the compiler,</a:t>
            </a:r>
          </a:p>
          <a:p>
            <a:r>
              <a:rPr lang="en-US" dirty="0"/>
              <a:t>and where thread-level parallelism, using OpenMP,</a:t>
            </a:r>
          </a:p>
          <a:p>
            <a:r>
              <a:rPr lang="en-US" dirty="0"/>
              <a:t>and process-level parallelism, using MPI, are added by the programmer.</a:t>
            </a:r>
          </a:p>
          <a:p>
            <a:r>
              <a:rPr lang="en-US" dirty="0"/>
              <a:t>In addition, in order to measure parallel efficiency,</a:t>
            </a:r>
          </a:p>
          <a:p>
            <a:r>
              <a:rPr lang="en-US" dirty="0"/>
              <a:t>some timer instrumentation is added by the programmer as well.</a:t>
            </a:r>
          </a:p>
          <a:p>
            <a:r>
              <a:rPr lang="en-US" dirty="0"/>
              <a:t>This is a very simple code with only one very simple loop,</a:t>
            </a:r>
          </a:p>
          <a:p>
            <a:r>
              <a:rPr lang="en-US" dirty="0"/>
              <a:t>by no means a true HPC problem,</a:t>
            </a:r>
          </a:p>
          <a:p>
            <a:r>
              <a:rPr lang="en-US" dirty="0"/>
              <a:t>and from a numerical standpoint it doesn't do the job very well,</a:t>
            </a:r>
          </a:p>
          <a:p>
            <a:r>
              <a:rPr lang="en-US" dirty="0"/>
              <a:t>but it is sufficient to demonstrate how to express parallelism.</a:t>
            </a:r>
          </a:p>
          <a:p>
            <a:r>
              <a:rPr lang="en-US" dirty="0"/>
              <a:t>You can see from the little plot on this slide</a:t>
            </a:r>
          </a:p>
          <a:p>
            <a:r>
              <a:rPr lang="en-US" dirty="0"/>
              <a:t>that the curve we will integrate is the quarter-circle of radius one</a:t>
            </a:r>
          </a:p>
          <a:p>
            <a:r>
              <a:rPr lang="en-US" dirty="0"/>
              <a:t>centered at the </a:t>
            </a:r>
            <a:r>
              <a:rPr lang="en-US" dirty="0" err="1"/>
              <a:t>orgin</a:t>
            </a:r>
            <a:r>
              <a:rPr lang="en-US" dirty="0"/>
              <a:t> and spanning the first quadrant of the XY plane.</a:t>
            </a:r>
          </a:p>
          <a:p>
            <a:r>
              <a:rPr lang="en-US" dirty="0"/>
              <a:t>The essence of the scheme here is to divide the area</a:t>
            </a:r>
          </a:p>
          <a:p>
            <a:r>
              <a:rPr lang="en-US" dirty="0"/>
              <a:t>into a large number of very thin rectangles of equal width,</a:t>
            </a:r>
          </a:p>
          <a:p>
            <a:r>
              <a:rPr lang="en-US" dirty="0"/>
              <a:t>compute the area of each rectangle, and sum those areas to produce</a:t>
            </a:r>
          </a:p>
          <a:p>
            <a:r>
              <a:rPr lang="en-US" dirty="0"/>
              <a:t>an estimate of the area under the curve.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0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the list of variables used</a:t>
            </a:r>
          </a:p>
          <a:p>
            <a:r>
              <a:rPr lang="en-US" dirty="0"/>
              <a:t>by each of the programs that follow.</a:t>
            </a:r>
          </a:p>
          <a:p>
            <a:r>
              <a:rPr lang="en-US" dirty="0"/>
              <a:t>On the left are the variables that are used to calculate the integral.</a:t>
            </a:r>
          </a:p>
          <a:p>
            <a:r>
              <a:rPr lang="en-US" dirty="0"/>
              <a:t>On the right are the variables that are used</a:t>
            </a:r>
          </a:p>
          <a:p>
            <a:r>
              <a:rPr lang="en-US" dirty="0"/>
              <a:t>to help in expressing the parallelism.</a:t>
            </a:r>
          </a:p>
          <a:p>
            <a:r>
              <a:rPr lang="en-US" dirty="0"/>
              <a:t>The first three, a, b, and n, are provided by the user.</a:t>
            </a:r>
          </a:p>
          <a:p>
            <a:r>
              <a:rPr lang="en-US" dirty="0"/>
              <a:t>For our testing purposes, we supply 0 and 1 for a and b, respectively,</a:t>
            </a:r>
          </a:p>
          <a:p>
            <a:r>
              <a:rPr lang="en-US" dirty="0"/>
              <a:t>and we provide a fairly large value, say 100000, for n.</a:t>
            </a:r>
          </a:p>
          <a:p>
            <a:r>
              <a:rPr lang="en-US" dirty="0"/>
              <a:t>The variables h, s, and x are calculated based on the values of a, b, and n.</a:t>
            </a:r>
          </a:p>
          <a:p>
            <a:r>
              <a:rPr lang="en-US" dirty="0"/>
              <a:t>We'll cover how the variables on the right are used</a:t>
            </a:r>
          </a:p>
          <a:p>
            <a:r>
              <a:rPr lang="en-US" dirty="0"/>
              <a:t>as we go through the example programs.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34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example program has code to solve the integration in black</a:t>
            </a:r>
          </a:p>
          <a:p>
            <a:r>
              <a:rPr lang="en-US" dirty="0"/>
              <a:t>and code to do the timing in red.</a:t>
            </a:r>
          </a:p>
          <a:p>
            <a:r>
              <a:rPr lang="en-US" dirty="0"/>
              <a:t>This example, and the two that follow, are written in Fortran.</a:t>
            </a:r>
          </a:p>
          <a:p>
            <a:r>
              <a:rPr lang="en-US" dirty="0"/>
              <a:t>I can provide equivalent examples in C or C++ if anyone is interested.</a:t>
            </a:r>
          </a:p>
          <a:p>
            <a:r>
              <a:rPr lang="en-US" dirty="0"/>
              <a:t>This example code is 14 lines long.</a:t>
            </a:r>
          </a:p>
          <a:p>
            <a:r>
              <a:rPr lang="en-US" dirty="0"/>
              <a:t>Lines 1 and 14 are the "bookend" declarations;</a:t>
            </a:r>
          </a:p>
          <a:p>
            <a:r>
              <a:rPr lang="en-US" dirty="0"/>
              <a:t>they indicate where the program begins and ends.</a:t>
            </a:r>
          </a:p>
          <a:p>
            <a:r>
              <a:rPr lang="en-US" dirty="0"/>
              <a:t>Line 2 declares the function f that evaluates where the curve lies</a:t>
            </a:r>
          </a:p>
          <a:p>
            <a:r>
              <a:rPr lang="en-US" dirty="0"/>
              <a:t>for a given position x.</a:t>
            </a:r>
          </a:p>
          <a:p>
            <a:r>
              <a:rPr lang="en-US" dirty="0"/>
              <a:t>Line 3 is the read statement that allows the program to receive</a:t>
            </a:r>
          </a:p>
          <a:p>
            <a:r>
              <a:rPr lang="en-US" dirty="0"/>
              <a:t>input from the user for the values of a, b, and n.</a:t>
            </a:r>
          </a:p>
          <a:p>
            <a:r>
              <a:rPr lang="en-US" dirty="0"/>
              <a:t>Line 4 calculates h, the width of every narrow same-width rectangle.</a:t>
            </a:r>
          </a:p>
          <a:p>
            <a:r>
              <a:rPr lang="en-US" dirty="0"/>
              <a:t>Line 5 initializes s, which will eventually hold</a:t>
            </a:r>
          </a:p>
          <a:p>
            <a:r>
              <a:rPr lang="en-US" dirty="0"/>
              <a:t>the sum of the areas of the rectangles.</a:t>
            </a:r>
          </a:p>
          <a:p>
            <a:r>
              <a:rPr lang="en-US" dirty="0"/>
              <a:t>Line 6 calls the library routine </a:t>
            </a:r>
            <a:r>
              <a:rPr lang="en-US" dirty="0" err="1"/>
              <a:t>system_clock</a:t>
            </a:r>
            <a:r>
              <a:rPr lang="en-US" dirty="0"/>
              <a:t>.</a:t>
            </a:r>
          </a:p>
          <a:p>
            <a:r>
              <a:rPr lang="en-US" dirty="0"/>
              <a:t>This is a routine provided by the Fortran environment.</a:t>
            </a:r>
          </a:p>
          <a:p>
            <a:r>
              <a:rPr lang="en-US" dirty="0"/>
              <a:t>It returns the value of the operating-system clock in the first argument,</a:t>
            </a:r>
          </a:p>
          <a:p>
            <a:r>
              <a:rPr lang="en-US" dirty="0"/>
              <a:t>which the program will store in the variable k0.</a:t>
            </a:r>
          </a:p>
          <a:p>
            <a:r>
              <a:rPr lang="en-US" dirty="0"/>
              <a:t>It returns the value of the clock's frequency, or ticks per second,</a:t>
            </a:r>
          </a:p>
          <a:p>
            <a:r>
              <a:rPr lang="en-US" dirty="0"/>
              <a:t>which the program will store in the variable, kr.</a:t>
            </a:r>
          </a:p>
          <a:p>
            <a:r>
              <a:rPr lang="en-US" dirty="0"/>
              <a:t>This call will record a "before the action" reading of the clock.</a:t>
            </a:r>
          </a:p>
          <a:p>
            <a:r>
              <a:rPr lang="en-US" dirty="0"/>
              <a:t>Line 7 declares the start of a loop.</a:t>
            </a:r>
          </a:p>
          <a:p>
            <a:r>
              <a:rPr lang="en-US" dirty="0"/>
              <a:t>The variable </a:t>
            </a:r>
            <a:r>
              <a:rPr lang="en-US" dirty="0" err="1"/>
              <a:t>i</a:t>
            </a:r>
            <a:r>
              <a:rPr lang="en-US" dirty="0"/>
              <a:t> is called the loop control variable.</a:t>
            </a:r>
          </a:p>
          <a:p>
            <a:r>
              <a:rPr lang="en-US" dirty="0"/>
              <a:t>The range 1, n specifies the loop's trip count, or</a:t>
            </a:r>
          </a:p>
          <a:p>
            <a:r>
              <a:rPr lang="en-US" dirty="0"/>
              <a:t>how many times the loop will execute.</a:t>
            </a:r>
          </a:p>
          <a:p>
            <a:r>
              <a:rPr lang="en-US" dirty="0"/>
              <a:t>So this loop will execute once for every rectangle that makes up</a:t>
            </a:r>
          </a:p>
          <a:p>
            <a:r>
              <a:rPr lang="en-US" dirty="0"/>
              <a:t>our estimate of the area under the curve.</a:t>
            </a:r>
          </a:p>
          <a:p>
            <a:r>
              <a:rPr lang="en-US" dirty="0"/>
              <a:t>The body of the loop spans lines 8-9.</a:t>
            </a:r>
          </a:p>
          <a:p>
            <a:r>
              <a:rPr lang="en-US" dirty="0"/>
              <a:t>On line 8, the value of the position of the next rectangle's midpoint</a:t>
            </a:r>
          </a:p>
          <a:p>
            <a:r>
              <a:rPr lang="en-US" dirty="0"/>
              <a:t>on the x axis is computed and stored in the variable x.</a:t>
            </a:r>
          </a:p>
          <a:p>
            <a:r>
              <a:rPr lang="en-US" dirty="0"/>
              <a:t>On line 9, the area of the rectangle, h * f(x),</a:t>
            </a:r>
          </a:p>
          <a:p>
            <a:r>
              <a:rPr lang="en-US" dirty="0"/>
              <a:t>is computed and added to the variable s.</a:t>
            </a:r>
          </a:p>
          <a:p>
            <a:r>
              <a:rPr lang="en-US" dirty="0"/>
              <a:t>Line 10 declares the end of the loop.</a:t>
            </a:r>
          </a:p>
          <a:p>
            <a:r>
              <a:rPr lang="en-US" dirty="0"/>
              <a:t>Line 11 calls the library routine </a:t>
            </a:r>
            <a:r>
              <a:rPr lang="en-US" dirty="0" err="1"/>
              <a:t>system_clock</a:t>
            </a:r>
            <a:r>
              <a:rPr lang="en-US" dirty="0"/>
              <a:t> again,</a:t>
            </a:r>
          </a:p>
          <a:p>
            <a:r>
              <a:rPr lang="en-US" dirty="0"/>
              <a:t>this time storing the "after the action" reading of the clock</a:t>
            </a:r>
          </a:p>
          <a:p>
            <a:r>
              <a:rPr lang="en-US" dirty="0"/>
              <a:t>in the variable k1.</a:t>
            </a:r>
          </a:p>
          <a:p>
            <a:r>
              <a:rPr lang="en-US" dirty="0"/>
              <a:t>Line 12 prints out the value of s at the end of the loop,</a:t>
            </a:r>
          </a:p>
          <a:p>
            <a:r>
              <a:rPr lang="en-US" dirty="0"/>
              <a:t>where s at this point holds the estimate of the total area under the curve.</a:t>
            </a:r>
          </a:p>
          <a:p>
            <a:r>
              <a:rPr lang="en-US" dirty="0"/>
              <a:t>Line 13 prints the elapsed time taken to execute the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1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objective in this session is to answer the question,</a:t>
            </a:r>
          </a:p>
          <a:p>
            <a:r>
              <a:rPr lang="en-US" dirty="0"/>
              <a:t>"What is high-performance computing?"</a:t>
            </a:r>
          </a:p>
          <a:p>
            <a:r>
              <a:rPr lang="en-US" dirty="0"/>
              <a:t>More specifically, what makes it so different from ordinary computing?</a:t>
            </a:r>
          </a:p>
          <a:p>
            <a:r>
              <a:rPr lang="en-US" dirty="0"/>
              <a:t>Well, consider the difference between manual computing and automatic computing.</a:t>
            </a:r>
          </a:p>
          <a:p>
            <a:r>
              <a:rPr lang="en-US" dirty="0"/>
              <a:t>Manual computing can be done with devices like</a:t>
            </a:r>
          </a:p>
          <a:p>
            <a:r>
              <a:rPr lang="en-US" dirty="0"/>
              <a:t>pencil and paper, an abacus, a slide rule, or a calculator.</a:t>
            </a:r>
          </a:p>
          <a:p>
            <a:r>
              <a:rPr lang="en-US" dirty="0"/>
              <a:t>Automatic computing involves programming a computing machine like a PC</a:t>
            </a:r>
          </a:p>
          <a:p>
            <a:r>
              <a:rPr lang="en-US" dirty="0"/>
              <a:t>to perform a multi-step calculation on its own without intervention</a:t>
            </a:r>
          </a:p>
          <a:p>
            <a:r>
              <a:rPr lang="en-US" dirty="0"/>
              <a:t>until it achieves a solution or encounters some kind of failure state.</a:t>
            </a:r>
          </a:p>
          <a:p>
            <a:r>
              <a:rPr lang="en-US" dirty="0"/>
              <a:t>You can't do automatic computing on a manual computer like an abacus.</a:t>
            </a:r>
          </a:p>
          <a:p>
            <a:r>
              <a:rPr lang="en-US" dirty="0"/>
              <a:t>Similarly, you can't do high-performance computing on an ordinary PC.</a:t>
            </a:r>
          </a:p>
          <a:p>
            <a:r>
              <a:rPr lang="en-US" dirty="0"/>
              <a:t>High-performance computing requires the use of a high-performance computer.</a:t>
            </a:r>
          </a:p>
          <a:p>
            <a:r>
              <a:rPr lang="en-US" dirty="0"/>
              <a:t>High-performance computing also requires using that computer</a:t>
            </a:r>
          </a:p>
          <a:p>
            <a:r>
              <a:rPr lang="en-US" dirty="0"/>
              <a:t>to analyze a special class of problem.</a:t>
            </a:r>
          </a:p>
          <a:p>
            <a:r>
              <a:rPr lang="en-US" dirty="0"/>
              <a:t>This class of problem has three properties:</a:t>
            </a:r>
          </a:p>
          <a:p>
            <a:r>
              <a:rPr lang="en-US" dirty="0"/>
              <a:t>first, it is large in scale.</a:t>
            </a:r>
          </a:p>
          <a:p>
            <a:r>
              <a:rPr lang="en-US" dirty="0"/>
              <a:t>It most likely involves the simulation of</a:t>
            </a:r>
          </a:p>
          <a:p>
            <a:r>
              <a:rPr lang="en-US" dirty="0"/>
              <a:t>up to a trillion real-world elements or agents,</a:t>
            </a:r>
          </a:p>
          <a:p>
            <a:r>
              <a:rPr lang="en-US" dirty="0"/>
              <a:t>acting and interacting according to some set of known laws</a:t>
            </a:r>
          </a:p>
          <a:p>
            <a:r>
              <a:rPr lang="en-US" dirty="0"/>
              <a:t>over a time period that spans thousands or millions of interactions.</a:t>
            </a:r>
          </a:p>
          <a:p>
            <a:r>
              <a:rPr lang="en-US" dirty="0"/>
              <a:t>The elements or agents might be people, or virus particles,</a:t>
            </a:r>
          </a:p>
          <a:p>
            <a:r>
              <a:rPr lang="en-US" dirty="0"/>
              <a:t>or blood cells, or parts of a Falcon Heavy rocket engine.</a:t>
            </a:r>
          </a:p>
          <a:p>
            <a:r>
              <a:rPr lang="en-US" dirty="0"/>
              <a:t>Second, the problem is decomposable into small pieces.</a:t>
            </a:r>
          </a:p>
          <a:p>
            <a:r>
              <a:rPr lang="en-US" dirty="0"/>
              <a:t>Each piece might be a single element or agent, or a pair, or a related group.</a:t>
            </a:r>
          </a:p>
          <a:p>
            <a:r>
              <a:rPr lang="en-US" dirty="0"/>
              <a:t>And third, the pieces of the problem can be analyzed independently.</a:t>
            </a:r>
          </a:p>
          <a:p>
            <a:r>
              <a:rPr lang="en-US" dirty="0"/>
              <a:t>Granted, if the pieces interact, then they must be dependent to some degree.</a:t>
            </a:r>
          </a:p>
          <a:p>
            <a:r>
              <a:rPr lang="en-US" dirty="0"/>
              <a:t>The real requirement here is that the set of known laws</a:t>
            </a:r>
          </a:p>
          <a:p>
            <a:r>
              <a:rPr lang="en-US" dirty="0"/>
              <a:t>governs both the interactions and the independent behaviors,</a:t>
            </a:r>
          </a:p>
          <a:p>
            <a:r>
              <a:rPr lang="en-US" dirty="0"/>
              <a:t>and between the two, the independent behaviors must be dominant</a:t>
            </a:r>
          </a:p>
          <a:p>
            <a:r>
              <a:rPr lang="en-US" dirty="0"/>
              <a:t>in terms of computing work required to simulate.</a:t>
            </a:r>
          </a:p>
          <a:p>
            <a:r>
              <a:rPr lang="en-US" dirty="0"/>
              <a:t>When a problem has these three properties, it is an HPC problem.</a:t>
            </a:r>
          </a:p>
          <a:p>
            <a:r>
              <a:rPr lang="en-US" dirty="0"/>
              <a:t>Within the class of HPC problems is a sub-class called Grand Challenge problems.</a:t>
            </a:r>
          </a:p>
          <a:p>
            <a:r>
              <a:rPr lang="en-US" dirty="0"/>
              <a:t>You can read more about these problems at the web site I show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12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slide shows the processor assembly code generated by the compiler</a:t>
            </a:r>
          </a:p>
          <a:p>
            <a:r>
              <a:rPr lang="en-US" dirty="0"/>
              <a:t>to execute the loop in the example program.</a:t>
            </a:r>
          </a:p>
          <a:p>
            <a:r>
              <a:rPr lang="en-US" dirty="0"/>
              <a:t>In this case, the target processor was an Intel Xeon Sandy Bridge EP.</a:t>
            </a:r>
          </a:p>
          <a:p>
            <a:r>
              <a:rPr lang="en-US" dirty="0"/>
              <a:t>The region is dominated by instructions that begin with the letter v,</a:t>
            </a:r>
          </a:p>
          <a:p>
            <a:r>
              <a:rPr lang="en-US" dirty="0"/>
              <a:t>which indicates vector, or SIMD, instructions.</a:t>
            </a:r>
          </a:p>
          <a:p>
            <a:r>
              <a:rPr lang="en-US" dirty="0"/>
              <a:t>The operand registers used by the instructions are all of the form %</a:t>
            </a:r>
            <a:r>
              <a:rPr lang="en-US" dirty="0" err="1"/>
              <a:t>ymm</a:t>
            </a:r>
            <a:r>
              <a:rPr lang="en-US" dirty="0"/>
              <a:t>,</a:t>
            </a:r>
          </a:p>
          <a:p>
            <a:r>
              <a:rPr lang="en-US" dirty="0"/>
              <a:t>which indicate 256-bit SIMD registers.</a:t>
            </a:r>
          </a:p>
          <a:p>
            <a:r>
              <a:rPr lang="en-US" dirty="0"/>
              <a:t>The next-to-last instruction increments the loop counter register %</a:t>
            </a:r>
            <a:r>
              <a:rPr lang="en-US" dirty="0" err="1"/>
              <a:t>rdx</a:t>
            </a:r>
            <a:r>
              <a:rPr lang="en-US" dirty="0"/>
              <a:t> by 8.</a:t>
            </a:r>
          </a:p>
          <a:p>
            <a:r>
              <a:rPr lang="en-US" dirty="0"/>
              <a:t>This indicates that 8 quantities, in this case 8 rectangles,</a:t>
            </a:r>
          </a:p>
          <a:p>
            <a:r>
              <a:rPr lang="en-US" dirty="0"/>
              <a:t>are being processed in parallel on each iteration of the loop.</a:t>
            </a:r>
          </a:p>
          <a:p>
            <a:r>
              <a:rPr lang="en-US" dirty="0"/>
              <a:t>So in the code that the processor will actually execute,</a:t>
            </a:r>
          </a:p>
          <a:p>
            <a:r>
              <a:rPr lang="en-US" dirty="0"/>
              <a:t>the loop's trip count is 8 times smaller than what we specified in our Fortran code.</a:t>
            </a:r>
          </a:p>
          <a:p>
            <a:r>
              <a:rPr lang="en-US" dirty="0"/>
              <a:t>This reduced trip count results in speedup, efficiency, and high performance.</a:t>
            </a:r>
          </a:p>
          <a:p>
            <a:r>
              <a:rPr lang="en-US" dirty="0"/>
              <a:t>The last instruction is a conditional branch back to the top of the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23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the modifications that will express thread-level parallelism</a:t>
            </a:r>
          </a:p>
          <a:p>
            <a:r>
              <a:rPr lang="en-US" dirty="0"/>
              <a:t>in the loop.  Only the lines in red are new.</a:t>
            </a:r>
          </a:p>
          <a:p>
            <a:r>
              <a:rPr lang="en-US" dirty="0"/>
              <a:t>Line 7 shows an OpenMP directive as it would be expressed in Fortran.</a:t>
            </a:r>
          </a:p>
          <a:p>
            <a:r>
              <a:rPr lang="en-US" dirty="0"/>
              <a:t>It declares the start of a thread-parallel region.</a:t>
            </a:r>
          </a:p>
          <a:p>
            <a:r>
              <a:rPr lang="en-US" dirty="0"/>
              <a:t>The parallel region in this case will encompass the loop.</a:t>
            </a:r>
          </a:p>
          <a:p>
            <a:r>
              <a:rPr lang="en-US" dirty="0"/>
              <a:t>The iterations of the loop will be distributed across the threads,</a:t>
            </a:r>
          </a:p>
          <a:p>
            <a:r>
              <a:rPr lang="en-US" dirty="0"/>
              <a:t>so each thread will execute only a subset of the total iterations.</a:t>
            </a:r>
          </a:p>
          <a:p>
            <a:r>
              <a:rPr lang="en-US" dirty="0"/>
              <a:t>The declaration specifies which variables within the region are to be shared</a:t>
            </a:r>
          </a:p>
          <a:p>
            <a:r>
              <a:rPr lang="en-US" dirty="0"/>
              <a:t>across the threads, and which will be private to each thread.</a:t>
            </a:r>
          </a:p>
          <a:p>
            <a:r>
              <a:rPr lang="en-US" dirty="0"/>
              <a:t>Notice that the directive doesn't specify how many threads to form.</a:t>
            </a:r>
          </a:p>
          <a:p>
            <a:r>
              <a:rPr lang="en-US" dirty="0"/>
              <a:t>It is possible to add an option to the directive to do that,</a:t>
            </a:r>
          </a:p>
          <a:p>
            <a:r>
              <a:rPr lang="en-US" dirty="0"/>
              <a:t>but there is also a way to specify it outside the program,</a:t>
            </a:r>
          </a:p>
          <a:p>
            <a:r>
              <a:rPr lang="en-US" dirty="0"/>
              <a:t>using an OpenMP control variable before you run your program.</a:t>
            </a:r>
          </a:p>
          <a:p>
            <a:r>
              <a:rPr lang="en-US" dirty="0"/>
              <a:t>Line 8 initializes the variable s2 to zero.</a:t>
            </a:r>
          </a:p>
          <a:p>
            <a:r>
              <a:rPr lang="en-US" dirty="0"/>
              <a:t>This variable is going to hold a partial sum of rectangle areas</a:t>
            </a:r>
          </a:p>
          <a:p>
            <a:r>
              <a:rPr lang="en-US" dirty="0"/>
              <a:t>processed by the thread, so it is private.</a:t>
            </a:r>
          </a:p>
          <a:p>
            <a:r>
              <a:rPr lang="en-US" dirty="0"/>
              <a:t>Line 9 declares that the do construct, or the loop, that follows the declaration,</a:t>
            </a:r>
          </a:p>
          <a:p>
            <a:r>
              <a:rPr lang="en-US" dirty="0"/>
              <a:t>will be executed in parallel across the threads.</a:t>
            </a:r>
          </a:p>
          <a:p>
            <a:r>
              <a:rPr lang="en-US" dirty="0"/>
              <a:t>This is the line that essentially causes the distribution</a:t>
            </a:r>
          </a:p>
          <a:p>
            <a:r>
              <a:rPr lang="en-US" dirty="0"/>
              <a:t>and overlap of thread-parallel work, the speedup, and the high performance.</a:t>
            </a:r>
          </a:p>
          <a:p>
            <a:r>
              <a:rPr lang="en-US" dirty="0"/>
              <a:t>The body of this loop is the same as the one in the previous example,</a:t>
            </a:r>
          </a:p>
          <a:p>
            <a:r>
              <a:rPr lang="en-US" dirty="0"/>
              <a:t>except on line 12, where the summation of the rectangles</a:t>
            </a:r>
          </a:p>
          <a:p>
            <a:r>
              <a:rPr lang="en-US" dirty="0"/>
              <a:t>is stored in the private variable s2 instead of s.</a:t>
            </a:r>
          </a:p>
          <a:p>
            <a:r>
              <a:rPr lang="en-US" dirty="0"/>
              <a:t>After all the threads are finished with their assigned subsets of the</a:t>
            </a:r>
          </a:p>
          <a:p>
            <a:r>
              <a:rPr lang="en-US" dirty="0"/>
              <a:t>loop's iterations, the threads execute a piece of code to gather their</a:t>
            </a:r>
          </a:p>
          <a:p>
            <a:r>
              <a:rPr lang="en-US" dirty="0"/>
              <a:t>partial sums together into a grand total.</a:t>
            </a:r>
          </a:p>
          <a:p>
            <a:r>
              <a:rPr lang="en-US" dirty="0"/>
              <a:t>This takes place on lines 14-16.</a:t>
            </a:r>
          </a:p>
          <a:p>
            <a:r>
              <a:rPr lang="en-US" dirty="0"/>
              <a:t>Line 14 declares a critical section of code.</a:t>
            </a:r>
          </a:p>
          <a:p>
            <a:r>
              <a:rPr lang="en-US" dirty="0"/>
              <a:t>This tells the compiler to translate the code that follows in such a way</a:t>
            </a:r>
          </a:p>
          <a:p>
            <a:r>
              <a:rPr lang="en-US" dirty="0"/>
              <a:t>that only one thread can execute at a time.</a:t>
            </a:r>
          </a:p>
          <a:p>
            <a:r>
              <a:rPr lang="en-US" dirty="0"/>
              <a:t>This is an example of the kind of serial code we covered earlier.</a:t>
            </a:r>
          </a:p>
          <a:p>
            <a:r>
              <a:rPr lang="en-US" dirty="0"/>
              <a:t>Line 15 causes each thread to provide its partial sum s2</a:t>
            </a:r>
          </a:p>
          <a:p>
            <a:r>
              <a:rPr lang="en-US" dirty="0"/>
              <a:t>to make up the grand total s.</a:t>
            </a:r>
          </a:p>
          <a:p>
            <a:r>
              <a:rPr lang="en-US" dirty="0"/>
              <a:t>Line 16 declares the end of the critical section.</a:t>
            </a:r>
          </a:p>
          <a:p>
            <a:r>
              <a:rPr lang="en-US" dirty="0"/>
              <a:t>The reason line 15 must be executed only one thread at a time is that</a:t>
            </a:r>
          </a:p>
          <a:p>
            <a:r>
              <a:rPr lang="en-US" dirty="0"/>
              <a:t>it protects the accumulation of s from what is called a race condition.</a:t>
            </a:r>
          </a:p>
          <a:p>
            <a:r>
              <a:rPr lang="en-US" dirty="0"/>
              <a:t>A race condition is where multiple threads try to update a shared variable</a:t>
            </a:r>
          </a:p>
          <a:p>
            <a:r>
              <a:rPr lang="en-US" dirty="0"/>
              <a:t>at the same time, and only one succeeds while the others fail.</a:t>
            </a:r>
          </a:p>
          <a:p>
            <a:r>
              <a:rPr lang="en-US" dirty="0"/>
              <a:t>It's kind of like when a person tries to hear multiple speakers at once.</a:t>
            </a:r>
          </a:p>
          <a:p>
            <a:r>
              <a:rPr lang="en-US" dirty="0"/>
              <a:t>There's usually a good chance that some detail</a:t>
            </a:r>
          </a:p>
          <a:p>
            <a:r>
              <a:rPr lang="en-US" dirty="0"/>
              <a:t>or some nuance of meaning will be lost.</a:t>
            </a:r>
          </a:p>
          <a:p>
            <a:r>
              <a:rPr lang="en-US" dirty="0"/>
              <a:t>Note that not every thread-parallel region is going to need a critical section.</a:t>
            </a:r>
          </a:p>
          <a:p>
            <a:r>
              <a:rPr lang="en-US" dirty="0"/>
              <a:t>If each thread only updates the set of elements it is assigned,</a:t>
            </a:r>
          </a:p>
          <a:p>
            <a:r>
              <a:rPr lang="en-US" dirty="0"/>
              <a:t>then the region won't generally need a critical section.</a:t>
            </a:r>
          </a:p>
          <a:p>
            <a:r>
              <a:rPr lang="en-US" dirty="0"/>
              <a:t>At the end of the parallel region, only the master thread continues,</a:t>
            </a:r>
          </a:p>
          <a:p>
            <a:r>
              <a:rPr lang="en-US" dirty="0"/>
              <a:t>and it has the value of the accumulated sum stored in s.</a:t>
            </a:r>
          </a:p>
          <a:p>
            <a:r>
              <a:rPr lang="en-US" dirty="0"/>
              <a:t>If the parallel region is able to execute efficiently,</a:t>
            </a:r>
          </a:p>
          <a:p>
            <a:r>
              <a:rPr lang="en-US" dirty="0"/>
              <a:t>then the value printed at line 20 will be lower than the same value printed</a:t>
            </a:r>
          </a:p>
          <a:p>
            <a:r>
              <a:rPr lang="en-US" dirty="0"/>
              <a:t>in the previous example.</a:t>
            </a:r>
          </a:p>
          <a:p>
            <a:r>
              <a:rPr lang="en-US" dirty="0"/>
              <a:t>If you recall the earlier lesson about payload and overhead, however,</a:t>
            </a:r>
          </a:p>
          <a:p>
            <a:r>
              <a:rPr lang="en-US" dirty="0"/>
              <a:t>you will probably expect that the efficiency will be low,</a:t>
            </a:r>
          </a:p>
          <a:p>
            <a:r>
              <a:rPr lang="en-US" dirty="0"/>
              <a:t>since the payload of the loop, 2 lines of computation for body,</a:t>
            </a:r>
          </a:p>
          <a:p>
            <a:r>
              <a:rPr lang="en-US" dirty="0"/>
              <a:t>times 100000 for trip count, is really pretty low.</a:t>
            </a:r>
          </a:p>
          <a:p>
            <a:r>
              <a:rPr lang="en-US" dirty="0"/>
              <a:t>Remember that these two levels of parallelism,</a:t>
            </a:r>
          </a:p>
          <a:p>
            <a:r>
              <a:rPr lang="en-US" dirty="0"/>
              <a:t>instruction-level and thread-level,</a:t>
            </a:r>
          </a:p>
          <a:p>
            <a:r>
              <a:rPr lang="en-US" dirty="0"/>
              <a:t>are sometimes available even on personal or workstation computers.</a:t>
            </a:r>
          </a:p>
          <a:p>
            <a:r>
              <a:rPr lang="en-US" dirty="0"/>
              <a:t>Process-level parallelism, on the other hand,</a:t>
            </a:r>
          </a:p>
          <a:p>
            <a:r>
              <a:rPr lang="en-US" dirty="0"/>
              <a:t>especially at very large scale,</a:t>
            </a:r>
          </a:p>
          <a:p>
            <a:r>
              <a:rPr lang="en-US"/>
              <a:t>is where the high-performance computers really shine.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9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example shows how to express process-level parallelism using MPI.</a:t>
            </a:r>
          </a:p>
          <a:p>
            <a:r>
              <a:rPr lang="en-US" dirty="0"/>
              <a:t>As before, only the lines in red are new.</a:t>
            </a:r>
          </a:p>
          <a:p>
            <a:r>
              <a:rPr lang="en-US" dirty="0"/>
              <a:t>Line 2 is a declaration to include a file called </a:t>
            </a:r>
            <a:r>
              <a:rPr lang="en-US" dirty="0" err="1"/>
              <a:t>mpif.h</a:t>
            </a:r>
            <a:r>
              <a:rPr lang="en-US" dirty="0"/>
              <a:t> into the program.</a:t>
            </a:r>
          </a:p>
          <a:p>
            <a:r>
              <a:rPr lang="en-US" dirty="0"/>
              <a:t>This file contains information relevant to MPI that the program will use later.</a:t>
            </a:r>
          </a:p>
          <a:p>
            <a:r>
              <a:rPr lang="en-US" dirty="0"/>
              <a:t>Line 4 calls a library routine called </a:t>
            </a:r>
            <a:r>
              <a:rPr lang="en-US" dirty="0" err="1"/>
              <a:t>mpi_init</a:t>
            </a:r>
            <a:r>
              <a:rPr lang="en-US" dirty="0"/>
              <a:t>.</a:t>
            </a:r>
          </a:p>
          <a:p>
            <a:r>
              <a:rPr lang="en-US" dirty="0"/>
              <a:t>It declares the start of the process-level parallel region.</a:t>
            </a:r>
          </a:p>
          <a:p>
            <a:r>
              <a:rPr lang="en-US" dirty="0"/>
              <a:t>Note that the call doesn't specify the number of processes to form.</a:t>
            </a:r>
          </a:p>
          <a:p>
            <a:r>
              <a:rPr lang="en-US" dirty="0"/>
              <a:t>This information comes from the method you use to start the program.</a:t>
            </a:r>
          </a:p>
          <a:p>
            <a:r>
              <a:rPr lang="en-US" dirty="0"/>
              <a:t>Most MPI programs are started using a "launcher" program.</a:t>
            </a:r>
          </a:p>
          <a:p>
            <a:r>
              <a:rPr lang="en-US" dirty="0"/>
              <a:t>This launcher program takes as a command-line argument</a:t>
            </a:r>
          </a:p>
          <a:p>
            <a:r>
              <a:rPr lang="en-US" dirty="0"/>
              <a:t>the number of processes to form on behalf of the application it launches.</a:t>
            </a:r>
          </a:p>
          <a:p>
            <a:r>
              <a:rPr lang="en-US" dirty="0"/>
              <a:t>Lines 5 and 6 call library routines to retrieve information</a:t>
            </a:r>
          </a:p>
          <a:p>
            <a:r>
              <a:rPr lang="en-US" dirty="0"/>
              <a:t>about the process-level parallel run.</a:t>
            </a:r>
          </a:p>
          <a:p>
            <a:r>
              <a:rPr lang="en-US" dirty="0"/>
              <a:t>Line 5 retrieves a value called the "rank" of the process,</a:t>
            </a:r>
          </a:p>
          <a:p>
            <a:r>
              <a:rPr lang="en-US" dirty="0"/>
              <a:t>and stores it in the variable </a:t>
            </a:r>
            <a:r>
              <a:rPr lang="en-US" dirty="0" err="1"/>
              <a:t>irank</a:t>
            </a:r>
            <a:r>
              <a:rPr lang="en-US" dirty="0"/>
              <a:t>.</a:t>
            </a:r>
          </a:p>
          <a:p>
            <a:r>
              <a:rPr lang="en-US" dirty="0"/>
              <a:t>Every process in the collective is given</a:t>
            </a:r>
          </a:p>
          <a:p>
            <a:r>
              <a:rPr lang="en-US" dirty="0"/>
              <a:t>a unique non-negative integer identifier called a rank.</a:t>
            </a:r>
          </a:p>
          <a:p>
            <a:r>
              <a:rPr lang="en-US" dirty="0"/>
              <a:t>The rank is used by the program to distinguish between processes.</a:t>
            </a:r>
          </a:p>
          <a:p>
            <a:r>
              <a:rPr lang="en-US" dirty="0"/>
              <a:t>Line 6 retrieves a value that represents the size of the collective,</a:t>
            </a:r>
          </a:p>
          <a:p>
            <a:r>
              <a:rPr lang="en-US" dirty="0"/>
              <a:t>and stores it in the variable </a:t>
            </a:r>
            <a:r>
              <a:rPr lang="en-US" dirty="0" err="1"/>
              <a:t>nrank</a:t>
            </a:r>
            <a:r>
              <a:rPr lang="en-US" dirty="0"/>
              <a:t>.</a:t>
            </a:r>
          </a:p>
          <a:p>
            <a:r>
              <a:rPr lang="en-US" dirty="0"/>
              <a:t>In lines 7-9, the program uses the rank information to control</a:t>
            </a:r>
          </a:p>
          <a:p>
            <a:r>
              <a:rPr lang="en-US" dirty="0"/>
              <a:t>how the reading of the input parameters from the user is done.</a:t>
            </a:r>
          </a:p>
          <a:p>
            <a:r>
              <a:rPr lang="en-US" dirty="0"/>
              <a:t>It's customary for programs that interact with the user in this way</a:t>
            </a:r>
          </a:p>
          <a:p>
            <a:r>
              <a:rPr lang="en-US" dirty="0"/>
              <a:t>to restrict that interaction to a single process, typically the rank-0 process.</a:t>
            </a:r>
          </a:p>
          <a:p>
            <a:r>
              <a:rPr lang="en-US" dirty="0"/>
              <a:t>Lines 10-12 use the library call </a:t>
            </a:r>
            <a:r>
              <a:rPr lang="en-US" dirty="0" err="1"/>
              <a:t>MPI_Bcast</a:t>
            </a:r>
            <a:endParaRPr lang="en-US" dirty="0"/>
          </a:p>
          <a:p>
            <a:r>
              <a:rPr lang="en-US" dirty="0"/>
              <a:t>to distribute the input parameters from the rank-0 process</a:t>
            </a:r>
          </a:p>
          <a:p>
            <a:r>
              <a:rPr lang="en-US" dirty="0"/>
              <a:t>to all of the other processes in the collective.</a:t>
            </a:r>
          </a:p>
          <a:p>
            <a:r>
              <a:rPr lang="en-US" dirty="0"/>
              <a:t>Line 13 calculates a value for the variable n2,</a:t>
            </a:r>
          </a:p>
          <a:p>
            <a:r>
              <a:rPr lang="en-US" dirty="0"/>
              <a:t>which is the fraction of the total number of rectangles n</a:t>
            </a:r>
          </a:p>
          <a:p>
            <a:r>
              <a:rPr lang="en-US" dirty="0"/>
              <a:t>that each process will handle.</a:t>
            </a:r>
          </a:p>
          <a:p>
            <a:r>
              <a:rPr lang="en-US" dirty="0"/>
              <a:t>There's actually a subtle coding error here.</a:t>
            </a:r>
          </a:p>
          <a:p>
            <a:r>
              <a:rPr lang="en-US" dirty="0"/>
              <a:t>The program assumes that n divides by </a:t>
            </a:r>
            <a:r>
              <a:rPr lang="en-US" dirty="0" err="1"/>
              <a:t>nrank</a:t>
            </a:r>
            <a:r>
              <a:rPr lang="en-US" dirty="0"/>
              <a:t> evenly.</a:t>
            </a:r>
          </a:p>
          <a:p>
            <a:r>
              <a:rPr lang="en-US" dirty="0"/>
              <a:t>A real program would do this more intelligently,</a:t>
            </a:r>
          </a:p>
          <a:p>
            <a:r>
              <a:rPr lang="en-US" dirty="0"/>
              <a:t>dividing up the rectangles</a:t>
            </a:r>
          </a:p>
          <a:p>
            <a:r>
              <a:rPr lang="en-US" dirty="0"/>
              <a:t>so that the difference in workload</a:t>
            </a:r>
          </a:p>
          <a:p>
            <a:r>
              <a:rPr lang="en-US" dirty="0"/>
              <a:t>between the lightest- and </a:t>
            </a:r>
            <a:r>
              <a:rPr lang="en-US" dirty="0" err="1"/>
              <a:t>heavist</a:t>
            </a:r>
            <a:r>
              <a:rPr lang="en-US" dirty="0"/>
              <a:t>-loaded processes</a:t>
            </a:r>
          </a:p>
          <a:p>
            <a:r>
              <a:rPr lang="en-US" dirty="0"/>
              <a:t>would be minimized.</a:t>
            </a:r>
          </a:p>
          <a:p>
            <a:r>
              <a:rPr lang="en-US" dirty="0"/>
              <a:t>Line 16 initializes the variable s3 to zero.</a:t>
            </a:r>
          </a:p>
          <a:p>
            <a:r>
              <a:rPr lang="en-US" dirty="0"/>
              <a:t>The variable s3 will be used in this version of the program,</a:t>
            </a:r>
          </a:p>
          <a:p>
            <a:r>
              <a:rPr lang="en-US" dirty="0"/>
              <a:t>rather than the variable s, to store the sum of all the rectangles.</a:t>
            </a:r>
          </a:p>
          <a:p>
            <a:r>
              <a:rPr lang="en-US" dirty="0"/>
              <a:t>On line 18, we see that the list of shared variables has changed</a:t>
            </a:r>
          </a:p>
          <a:p>
            <a:r>
              <a:rPr lang="en-US" dirty="0"/>
              <a:t>to use n2 instead of n, as well as </a:t>
            </a:r>
            <a:r>
              <a:rPr lang="en-US" dirty="0" err="1"/>
              <a:t>irank</a:t>
            </a:r>
            <a:r>
              <a:rPr lang="en-US" dirty="0"/>
              <a:t>.</a:t>
            </a:r>
          </a:p>
          <a:p>
            <a:r>
              <a:rPr lang="en-US" dirty="0"/>
              <a:t>Line 21 marks the start of the loop over rectangles.</a:t>
            </a:r>
          </a:p>
          <a:p>
            <a:r>
              <a:rPr lang="en-US" dirty="0"/>
              <a:t>Notice that the trip count of the loop has changed</a:t>
            </a:r>
          </a:p>
          <a:p>
            <a:r>
              <a:rPr lang="en-US" dirty="0"/>
              <a:t>to cover only the fraction of rectangles that a given process will handle.</a:t>
            </a:r>
          </a:p>
          <a:p>
            <a:r>
              <a:rPr lang="en-US" dirty="0"/>
              <a:t>This alteration of the loop trip count is what marks</a:t>
            </a:r>
          </a:p>
          <a:p>
            <a:r>
              <a:rPr lang="en-US" dirty="0"/>
              <a:t>the distribution of the process-level parallel work, the speedup,</a:t>
            </a:r>
          </a:p>
          <a:p>
            <a:r>
              <a:rPr lang="en-US" dirty="0"/>
              <a:t>and the high performance.</a:t>
            </a:r>
          </a:p>
          <a:p>
            <a:r>
              <a:rPr lang="en-US" dirty="0"/>
              <a:t>After the loop and the thread-parallel region are complete,</a:t>
            </a:r>
          </a:p>
          <a:p>
            <a:r>
              <a:rPr lang="en-US" dirty="0"/>
              <a:t>the MPI processes are all still active,</a:t>
            </a:r>
          </a:p>
          <a:p>
            <a:r>
              <a:rPr lang="en-US" dirty="0"/>
              <a:t>and each one has a partial sum for the area</a:t>
            </a:r>
          </a:p>
          <a:p>
            <a:r>
              <a:rPr lang="en-US" dirty="0"/>
              <a:t>of its share of rectangles in the variable s.</a:t>
            </a:r>
          </a:p>
          <a:p>
            <a:r>
              <a:rPr lang="en-US" dirty="0"/>
              <a:t>At this point, the processes execute lines 29-30.</a:t>
            </a:r>
          </a:p>
          <a:p>
            <a:r>
              <a:rPr lang="en-US" dirty="0"/>
              <a:t>These lines actually form a single Fortran statement.</a:t>
            </a:r>
          </a:p>
          <a:p>
            <a:r>
              <a:rPr lang="en-US" dirty="0"/>
              <a:t>The ampersand on line 30 indicates that the line is a continuation</a:t>
            </a:r>
          </a:p>
          <a:p>
            <a:r>
              <a:rPr lang="en-US" dirty="0"/>
              <a:t>of the line before it.</a:t>
            </a:r>
          </a:p>
          <a:p>
            <a:r>
              <a:rPr lang="en-US" dirty="0"/>
              <a:t>The statement is a library call to the routine </a:t>
            </a:r>
            <a:r>
              <a:rPr lang="en-US" dirty="0" err="1"/>
              <a:t>MPI_Reduce</a:t>
            </a:r>
            <a:r>
              <a:rPr lang="en-US" dirty="0"/>
              <a:t> that</a:t>
            </a:r>
          </a:p>
          <a:p>
            <a:r>
              <a:rPr lang="en-US" dirty="0"/>
              <a:t>gathers up the partial sums s on each process and adds them up</a:t>
            </a:r>
          </a:p>
          <a:p>
            <a:r>
              <a:rPr lang="en-US" dirty="0"/>
              <a:t>to form the grand total across processes.  It stores that grand total</a:t>
            </a:r>
          </a:p>
          <a:p>
            <a:r>
              <a:rPr lang="en-US" dirty="0"/>
              <a:t>in the variable s3 on rank 0.</a:t>
            </a:r>
          </a:p>
          <a:p>
            <a:r>
              <a:rPr lang="en-US" dirty="0"/>
              <a:t>In lines 32-35, the results of the program are printed out.</a:t>
            </a:r>
          </a:p>
          <a:p>
            <a:r>
              <a:rPr lang="en-US" dirty="0"/>
              <a:t>But in this version, the lines 32 and 35 restrict that printing activity</a:t>
            </a:r>
          </a:p>
          <a:p>
            <a:r>
              <a:rPr lang="en-US" dirty="0"/>
              <a:t>to just the rank-0 process, just like the reading activity was restricted earlier.</a:t>
            </a:r>
          </a:p>
          <a:p>
            <a:r>
              <a:rPr lang="en-US" dirty="0"/>
              <a:t>If the parallel region is able to execute efficiently,</a:t>
            </a:r>
          </a:p>
          <a:p>
            <a:r>
              <a:rPr lang="en-US" dirty="0"/>
              <a:t>then the value printed at line 34 will be lower than the same value printed</a:t>
            </a:r>
          </a:p>
          <a:p>
            <a:r>
              <a:rPr lang="en-US" dirty="0"/>
              <a:t>in the previous example.</a:t>
            </a:r>
          </a:p>
          <a:p>
            <a:r>
              <a:rPr lang="en-US" dirty="0"/>
              <a:t>Finally, on line 36, the program calls the library routine </a:t>
            </a:r>
            <a:r>
              <a:rPr lang="en-US" dirty="0" err="1"/>
              <a:t>MPI_Finalize</a:t>
            </a:r>
            <a:endParaRPr lang="en-US" dirty="0"/>
          </a:p>
          <a:p>
            <a:r>
              <a:rPr lang="en-US" dirty="0"/>
              <a:t>to declare the end of the process-parallel region.</a:t>
            </a:r>
          </a:p>
          <a:p>
            <a:r>
              <a:rPr lang="en-US" dirty="0"/>
              <a:t>And that's it in a nutshell, three levels of parallelism expressed</a:t>
            </a:r>
          </a:p>
          <a:p>
            <a:r>
              <a:rPr lang="en-US" dirty="0"/>
              <a:t>in the same program.  High-performance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20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whole suite of other useful HPC software that you can learn about.</a:t>
            </a:r>
          </a:p>
          <a:p>
            <a:r>
              <a:rPr lang="en-US" dirty="0"/>
              <a:t>I've listed some of the packages here, along with web sites that you can visit</a:t>
            </a:r>
          </a:p>
          <a:p>
            <a:r>
              <a:rPr lang="en-US" dirty="0"/>
              <a:t>to learn more about them.</a:t>
            </a:r>
          </a:p>
          <a:p>
            <a:r>
              <a:rPr lang="en-US" dirty="0"/>
              <a:t>But probably your best approach, once you gain access to an HPC system,</a:t>
            </a:r>
          </a:p>
          <a:p>
            <a:r>
              <a:rPr lang="en-US" dirty="0"/>
              <a:t>will be to go through the new-user websites for that system</a:t>
            </a:r>
          </a:p>
          <a:p>
            <a:r>
              <a:rPr lang="en-US" dirty="0"/>
              <a:t>and learn what tools they recommend most.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01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We've covered a lot of material in this session,</a:t>
            </a:r>
          </a:p>
          <a:p>
            <a:r>
              <a:rPr lang="en-US" dirty="0"/>
              <a:t>but the fundamental message is that</a:t>
            </a:r>
          </a:p>
          <a:p>
            <a:r>
              <a:rPr lang="en-US" dirty="0"/>
              <a:t>high-performance computing is all about large scale and parallelism.</a:t>
            </a:r>
          </a:p>
          <a:p>
            <a:r>
              <a:rPr lang="en-US" dirty="0"/>
              <a:t>The high-performance computer is a very different kind of computer</a:t>
            </a:r>
          </a:p>
          <a:p>
            <a:r>
              <a:rPr lang="en-US" dirty="0"/>
              <a:t>from an ordinary personal computer.</a:t>
            </a:r>
          </a:p>
          <a:p>
            <a:r>
              <a:rPr lang="en-US" dirty="0"/>
              <a:t>If you're just starting a new project, your best approach will be</a:t>
            </a:r>
          </a:p>
          <a:p>
            <a:r>
              <a:rPr lang="en-US" dirty="0"/>
              <a:t>to get it to work first, on an ordinary computer,</a:t>
            </a:r>
          </a:p>
          <a:p>
            <a:r>
              <a:rPr lang="en-US" dirty="0"/>
              <a:t>before you start on the adventure of getting it to work fast</a:t>
            </a:r>
          </a:p>
          <a:p>
            <a:r>
              <a:rPr lang="en-US" dirty="0"/>
              <a:t>on a high-performance computer.</a:t>
            </a:r>
          </a:p>
          <a:p>
            <a:r>
              <a:rPr lang="en-US" dirty="0"/>
              <a:t>That means starting with small models,</a:t>
            </a:r>
          </a:p>
          <a:p>
            <a:r>
              <a:rPr lang="en-US" dirty="0"/>
              <a:t>verifying that your governing laws work at the small scale,</a:t>
            </a:r>
          </a:p>
          <a:p>
            <a:r>
              <a:rPr lang="en-US" dirty="0"/>
              <a:t>before scaling up to larger and more detailed simulations.</a:t>
            </a:r>
          </a:p>
          <a:p>
            <a:r>
              <a:rPr lang="en-US" dirty="0"/>
              <a:t>There's plenty of material out there about high-performance computing,</a:t>
            </a:r>
          </a:p>
          <a:p>
            <a:r>
              <a:rPr lang="en-US" dirty="0"/>
              <a:t>and hopefully this overview has pointed the way for you</a:t>
            </a:r>
          </a:p>
          <a:p>
            <a:r>
              <a:rPr lang="en-US" dirty="0"/>
              <a:t>to learn more about it.</a:t>
            </a:r>
          </a:p>
          <a:p>
            <a:r>
              <a:rPr lang="en-US" dirty="0"/>
              <a:t>And, finally, when you're ready to start the adventure of HPC,</a:t>
            </a:r>
          </a:p>
          <a:p>
            <a:r>
              <a:rPr lang="en-US" dirty="0"/>
              <a:t>be sure to take all advantage of your project advisor, your mentor,</a:t>
            </a:r>
          </a:p>
          <a:p>
            <a:r>
              <a:rPr lang="en-US" dirty="0"/>
              <a:t>and consult to help you on your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8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Here's a list of miscellaneous references</a:t>
            </a:r>
          </a:p>
          <a:p>
            <a:r>
              <a:rPr lang="en-US" dirty="0"/>
              <a:t>on fun topics like aircraft carriers, starlings,</a:t>
            </a:r>
          </a:p>
          <a:p>
            <a:r>
              <a:rPr lang="en-US" dirty="0"/>
              <a:t>divided listening, Sandy Bridge processors,</a:t>
            </a:r>
          </a:p>
          <a:p>
            <a:r>
              <a:rPr lang="en-US" dirty="0"/>
              <a:t>supercomputers from 40 years ago, ...</a:t>
            </a:r>
          </a:p>
          <a:p>
            <a:r>
              <a:rPr lang="en-US" dirty="0"/>
              <a:t>Check them out when you have some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0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again for joining me for this session, and happy programming</a:t>
            </a:r>
          </a:p>
          <a:p>
            <a:r>
              <a:rPr lang="en-US" dirty="0"/>
              <a:t>and computing!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8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know we need a high-performance computer, or HPC system,</a:t>
            </a:r>
          </a:p>
          <a:p>
            <a:r>
              <a:rPr lang="en-US" dirty="0"/>
              <a:t>we need to know what that is.</a:t>
            </a:r>
          </a:p>
          <a:p>
            <a:r>
              <a:rPr lang="en-US" dirty="0"/>
              <a:t>A high-performance computer is not just a bigger, more powerful PC.</a:t>
            </a:r>
          </a:p>
          <a:p>
            <a:r>
              <a:rPr lang="en-US" dirty="0"/>
              <a:t>It's actually a large-scale collection of computers,</a:t>
            </a:r>
          </a:p>
          <a:p>
            <a:r>
              <a:rPr lang="en-US" dirty="0"/>
              <a:t>much like PCs, or more specifically like high-end gaming systems.</a:t>
            </a:r>
          </a:p>
          <a:p>
            <a:r>
              <a:rPr lang="en-US" dirty="0"/>
              <a:t>Some folks call this collection of computers a "cluster",</a:t>
            </a:r>
          </a:p>
          <a:p>
            <a:r>
              <a:rPr lang="en-US" dirty="0"/>
              <a:t>and each individual computer is called a "node".</a:t>
            </a:r>
          </a:p>
          <a:p>
            <a:r>
              <a:rPr lang="en-US" dirty="0"/>
              <a:t>The computers are wired together with a special high-performance network,</a:t>
            </a:r>
          </a:p>
          <a:p>
            <a:r>
              <a:rPr lang="en-US" dirty="0"/>
              <a:t>and equipped with special software</a:t>
            </a:r>
          </a:p>
          <a:p>
            <a:r>
              <a:rPr lang="en-US" dirty="0"/>
              <a:t>to allow the programmer to use the collection, the cluster, of computers</a:t>
            </a:r>
          </a:p>
          <a:p>
            <a:r>
              <a:rPr lang="en-US" dirty="0"/>
              <a:t>as if it were a single computer.</a:t>
            </a:r>
          </a:p>
          <a:p>
            <a:r>
              <a:rPr lang="en-US" dirty="0"/>
              <a:t>The system is designed to tackle HPC problems by exploiting those three key properties.</a:t>
            </a:r>
          </a:p>
          <a:p>
            <a:r>
              <a:rPr lang="en-US" dirty="0"/>
              <a:t>It distributes the pieces of the problem across the nodes;</a:t>
            </a:r>
          </a:p>
          <a:p>
            <a:r>
              <a:rPr lang="en-US" dirty="0"/>
              <a:t>It runs the analysis on the pieces in parallel,</a:t>
            </a:r>
          </a:p>
          <a:p>
            <a:r>
              <a:rPr lang="en-US" dirty="0"/>
              <a:t>coordinating the interactions among the elements or agents that make up the problem;</a:t>
            </a:r>
          </a:p>
          <a:p>
            <a:r>
              <a:rPr lang="en-US" dirty="0"/>
              <a:t>then it gathers the results of the computation together to present to the user.</a:t>
            </a:r>
          </a:p>
          <a:p>
            <a:r>
              <a:rPr lang="en-US" dirty="0"/>
              <a:t>Some folks have likened a computer to a kitchen with a chef:</a:t>
            </a:r>
          </a:p>
          <a:p>
            <a:r>
              <a:rPr lang="en-US" dirty="0"/>
              <a:t>the ingredients are the data, the recipe is the program,</a:t>
            </a:r>
          </a:p>
          <a:p>
            <a:r>
              <a:rPr lang="en-US" dirty="0"/>
              <a:t>the refrigerator and pantry are the storage devices,</a:t>
            </a:r>
          </a:p>
          <a:p>
            <a:r>
              <a:rPr lang="en-US" dirty="0"/>
              <a:t>the tools and appliances are the hardware functional units,</a:t>
            </a:r>
          </a:p>
          <a:p>
            <a:r>
              <a:rPr lang="en-US" dirty="0"/>
              <a:t>and the chef is the CPU.</a:t>
            </a:r>
          </a:p>
          <a:p>
            <a:r>
              <a:rPr lang="en-US" dirty="0"/>
              <a:t>Well, if ordinary automatic computing on a PC is like one cook,</a:t>
            </a:r>
          </a:p>
          <a:p>
            <a:r>
              <a:rPr lang="en-US" dirty="0"/>
              <a:t>preparing a thanksgiving dinner for his or her family or four,</a:t>
            </a:r>
          </a:p>
          <a:p>
            <a:r>
              <a:rPr lang="en-US" dirty="0"/>
              <a:t>then high-performance computing on an HPC system is like orchestrating</a:t>
            </a:r>
          </a:p>
          <a:p>
            <a:r>
              <a:rPr lang="en-US" dirty="0"/>
              <a:t>the preparation of thanksgiving dinner for the crew of an aircraft carrier,</a:t>
            </a:r>
          </a:p>
          <a:p>
            <a:r>
              <a:rPr lang="en-US" dirty="0"/>
              <a:t>say, 6000 people.</a:t>
            </a:r>
          </a:p>
          <a:p>
            <a:r>
              <a:rPr lang="en-US" dirty="0"/>
              <a:t>That requires multiple cooks in multiple industrial kitchens</a:t>
            </a:r>
          </a:p>
          <a:p>
            <a:r>
              <a:rPr lang="en-US" dirty="0"/>
              <a:t>working together in a coordinated effort and in parallel</a:t>
            </a:r>
          </a:p>
          <a:p>
            <a:r>
              <a:rPr lang="en-US" dirty="0"/>
              <a:t>to make sure everything comes out hot and good</a:t>
            </a:r>
          </a:p>
          <a:p>
            <a:r>
              <a:rPr lang="en-US" dirty="0"/>
              <a:t>at the same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9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It's a different experience, as a user, using an HPC system,</a:t>
            </a:r>
          </a:p>
          <a:p>
            <a:r>
              <a:rPr lang="en-US" dirty="0"/>
              <a:t>than using a personal computer.</a:t>
            </a:r>
          </a:p>
          <a:p>
            <a:r>
              <a:rPr lang="en-US" dirty="0"/>
              <a:t>You typically don't get the whole HPC system to yourself to run your program.</a:t>
            </a:r>
          </a:p>
          <a:p>
            <a:r>
              <a:rPr lang="en-US" dirty="0"/>
              <a:t>You and the other hundred or so users have to share.</a:t>
            </a:r>
          </a:p>
          <a:p>
            <a:r>
              <a:rPr lang="en-US" dirty="0"/>
              <a:t>You have to log in to the system using a user name and password.</a:t>
            </a:r>
          </a:p>
          <a:p>
            <a:r>
              <a:rPr lang="en-US" dirty="0"/>
              <a:t>Your assigned private disk space might be on the order of 40 gigabytes.</a:t>
            </a:r>
          </a:p>
          <a:p>
            <a:r>
              <a:rPr lang="en-US" dirty="0"/>
              <a:t>This is for keeping your source code, and maybe results from your runs.</a:t>
            </a:r>
          </a:p>
          <a:p>
            <a:r>
              <a:rPr lang="en-US" dirty="0"/>
              <a:t>You can arrange for your program to use a large shared disk space,</a:t>
            </a:r>
          </a:p>
          <a:p>
            <a:r>
              <a:rPr lang="en-US" dirty="0"/>
              <a:t>but that space is for temporary datasets only, and is typically limited</a:t>
            </a:r>
          </a:p>
          <a:p>
            <a:r>
              <a:rPr lang="en-US" dirty="0"/>
              <a:t>to something like 20 terabytes per user.</a:t>
            </a:r>
          </a:p>
          <a:p>
            <a:r>
              <a:rPr lang="en-US" dirty="0"/>
              <a:t>There are two modes of usage: interactive and batch.</a:t>
            </a:r>
          </a:p>
          <a:p>
            <a:r>
              <a:rPr lang="en-US" dirty="0"/>
              <a:t>In interactive mode, your login session gives you access to commands and tools</a:t>
            </a:r>
          </a:p>
          <a:p>
            <a:r>
              <a:rPr lang="en-US" dirty="0"/>
              <a:t>for building your program and running small test runs.</a:t>
            </a:r>
          </a:p>
          <a:p>
            <a:r>
              <a:rPr lang="en-US" dirty="0"/>
              <a:t>In this mode you also prepare a batch command script</a:t>
            </a:r>
          </a:p>
          <a:p>
            <a:r>
              <a:rPr lang="en-US" dirty="0"/>
              <a:t>that contains the commands used to control a large test run.</a:t>
            </a:r>
          </a:p>
          <a:p>
            <a:r>
              <a:rPr lang="en-US" dirty="0"/>
              <a:t>In batch mode, you submit your batch </a:t>
            </a:r>
            <a:r>
              <a:rPr lang="en-US" dirty="0" err="1"/>
              <a:t>commmand</a:t>
            </a:r>
            <a:r>
              <a:rPr lang="en-US" dirty="0"/>
              <a:t> script to a scheduler.</a:t>
            </a:r>
          </a:p>
          <a:p>
            <a:r>
              <a:rPr lang="en-US" dirty="0"/>
              <a:t>The scheduler takes your script and forms a "batch job".</a:t>
            </a:r>
          </a:p>
          <a:p>
            <a:r>
              <a:rPr lang="en-US" dirty="0"/>
              <a:t>The scheduler manages your batch job, and the batch jobs of the other users,</a:t>
            </a:r>
          </a:p>
          <a:p>
            <a:r>
              <a:rPr lang="en-US" dirty="0"/>
              <a:t>and decides when is the best time for your job to run,</a:t>
            </a:r>
          </a:p>
          <a:p>
            <a:r>
              <a:rPr lang="en-US" dirty="0"/>
              <a:t>based on how many of the system's resources you request,</a:t>
            </a:r>
          </a:p>
          <a:p>
            <a:r>
              <a:rPr lang="en-US" dirty="0"/>
              <a:t>and how long you want your job to run.</a:t>
            </a:r>
          </a:p>
          <a:p>
            <a:r>
              <a:rPr lang="en-US" dirty="0"/>
              <a:t>The scheduler will give your job a job identifier and a reservation time.</a:t>
            </a:r>
          </a:p>
          <a:p>
            <a:r>
              <a:rPr lang="en-US" dirty="0"/>
              <a:t>There are commands you can issue to the scheduler</a:t>
            </a:r>
          </a:p>
          <a:p>
            <a:r>
              <a:rPr lang="en-US" dirty="0"/>
              <a:t>to find out when your job will run, and who is scheduled to run ahead of you.</a:t>
            </a:r>
          </a:p>
          <a:p>
            <a:r>
              <a:rPr lang="en-US" dirty="0"/>
              <a:t>Meanwhile, you have to wait for your job to finish to look at the results.</a:t>
            </a:r>
          </a:p>
          <a:p>
            <a:r>
              <a:rPr lang="en-US" dirty="0"/>
              <a:t>Running your large simulations, then, is like taking your car to a mechanic.</a:t>
            </a:r>
          </a:p>
          <a:p>
            <a:r>
              <a:rPr lang="en-US" dirty="0"/>
              <a:t>You leave it with the shop for them to work on,</a:t>
            </a:r>
          </a:p>
          <a:p>
            <a:r>
              <a:rPr lang="en-US" dirty="0"/>
              <a:t>you might call in once or twice to ask how the work is going,</a:t>
            </a:r>
          </a:p>
          <a:p>
            <a:r>
              <a:rPr lang="en-US" dirty="0"/>
              <a:t>then you go pick it up when it's done.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9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language environment on HPC systems includes Fortran, C, C++, and Python.</a:t>
            </a:r>
          </a:p>
          <a:p>
            <a:r>
              <a:rPr lang="en-US" dirty="0"/>
              <a:t>I've included ISBN numbers for some popular guides to using these languages.</a:t>
            </a:r>
          </a:p>
          <a:p>
            <a:r>
              <a:rPr lang="en-US" dirty="0"/>
              <a:t>You can plug them into a Google search box to learn more about them.</a:t>
            </a:r>
          </a:p>
          <a:p>
            <a:r>
              <a:rPr lang="en-US" dirty="0"/>
              <a:t>You can also visit the web sites I've listed here</a:t>
            </a:r>
          </a:p>
          <a:p>
            <a:r>
              <a:rPr lang="en-US" dirty="0"/>
              <a:t>to learn more about how new users at Argonne, Lawrence Berkeley and Oak Ridge</a:t>
            </a:r>
          </a:p>
          <a:p>
            <a:r>
              <a:rPr lang="en-US" dirty="0"/>
              <a:t>become familiar with the HPC environments at those institutions.</a:t>
            </a:r>
          </a:p>
          <a:p>
            <a:r>
              <a:rPr lang="en-US" dirty="0"/>
              <a:t>I listed these sites primarily because they're open sites,</a:t>
            </a:r>
          </a:p>
          <a:p>
            <a:r>
              <a:rPr lang="en-US" dirty="0"/>
              <a:t>that is, you don't have to go through any network firewalls to get to them.</a:t>
            </a:r>
          </a:p>
          <a:p>
            <a:r>
              <a:rPr lang="en-US" dirty="0"/>
              <a:t>Facilities such as Los Alamos and Sandia also have web sites like these,</a:t>
            </a:r>
          </a:p>
          <a:p>
            <a:r>
              <a:rPr lang="en-US" dirty="0"/>
              <a:t>but I believe you have to already be an authenticated user in their database</a:t>
            </a:r>
          </a:p>
          <a:p>
            <a:r>
              <a:rPr lang="en-US" dirty="0"/>
              <a:t>to access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1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parallelism is a key feature of the HPC application.</a:t>
            </a:r>
          </a:p>
          <a:p>
            <a:r>
              <a:rPr lang="en-US" dirty="0"/>
              <a:t>There are multiple levels of parallelism that you can express,</a:t>
            </a:r>
          </a:p>
          <a:p>
            <a:r>
              <a:rPr lang="en-US" dirty="0"/>
              <a:t>and if you express them properly, the HPC system will exploit them all.</a:t>
            </a:r>
          </a:p>
          <a:p>
            <a:r>
              <a:rPr lang="en-US" dirty="0"/>
              <a:t>I've listed the three most common parallel regimes here.</a:t>
            </a:r>
          </a:p>
          <a:p>
            <a:r>
              <a:rPr lang="en-US" dirty="0"/>
              <a:t>The lowest-level is the instruction level.</a:t>
            </a:r>
          </a:p>
          <a:p>
            <a:r>
              <a:rPr lang="en-US" dirty="0"/>
              <a:t>Remember that you write your program in a high-level language,</a:t>
            </a:r>
          </a:p>
          <a:p>
            <a:r>
              <a:rPr lang="en-US" dirty="0"/>
              <a:t>then translate or compile the program into a set of instructions</a:t>
            </a:r>
          </a:p>
          <a:p>
            <a:r>
              <a:rPr lang="en-US" dirty="0"/>
              <a:t>targeted to the type of processors, or nodes, you're going to run on.</a:t>
            </a:r>
          </a:p>
          <a:p>
            <a:r>
              <a:rPr lang="en-US" dirty="0"/>
              <a:t>The instructions are very simple:</a:t>
            </a:r>
          </a:p>
          <a:p>
            <a:r>
              <a:rPr lang="en-US" dirty="0"/>
              <a:t>move, transform, or compare data items, or branch.</a:t>
            </a:r>
          </a:p>
          <a:p>
            <a:r>
              <a:rPr lang="en-US" dirty="0"/>
              <a:t>In early microprocessors, instructions operated on single pieces of data,</a:t>
            </a:r>
          </a:p>
          <a:p>
            <a:r>
              <a:rPr lang="en-US" dirty="0"/>
              <a:t>or maybe pairs of them, at a time.</a:t>
            </a:r>
          </a:p>
          <a:p>
            <a:r>
              <a:rPr lang="en-US" dirty="0"/>
              <a:t>Today's microprocessors have instructions that can overlap,</a:t>
            </a:r>
          </a:p>
          <a:p>
            <a:r>
              <a:rPr lang="en-US" dirty="0"/>
              <a:t>so that new instructions can be carried out</a:t>
            </a:r>
          </a:p>
          <a:p>
            <a:r>
              <a:rPr lang="en-US" dirty="0"/>
              <a:t>while prior instructions are still finishing.</a:t>
            </a:r>
          </a:p>
          <a:p>
            <a:r>
              <a:rPr lang="en-US" dirty="0"/>
              <a:t>They also have instructions that can perform an operation</a:t>
            </a:r>
          </a:p>
          <a:p>
            <a:r>
              <a:rPr lang="en-US" dirty="0"/>
              <a:t>on multiple pieces of data at once.  This is called a SIMD operation,</a:t>
            </a:r>
          </a:p>
          <a:p>
            <a:r>
              <a:rPr lang="en-US" dirty="0"/>
              <a:t>which stands for single instruction, multiple data.</a:t>
            </a:r>
          </a:p>
          <a:p>
            <a:r>
              <a:rPr lang="en-US" dirty="0"/>
              <a:t>And, there are instructions that perform multiple operations</a:t>
            </a:r>
          </a:p>
          <a:p>
            <a:r>
              <a:rPr lang="en-US" dirty="0"/>
              <a:t>on multiple pieces of data.  One example is the FMA instruction,</a:t>
            </a:r>
          </a:p>
          <a:p>
            <a:r>
              <a:rPr lang="en-US" dirty="0"/>
              <a:t>which stands for fused multiply-add.</a:t>
            </a:r>
          </a:p>
          <a:p>
            <a:r>
              <a:rPr lang="en-US" dirty="0"/>
              <a:t>So an operation like A=B*C+D can be done in one instruction.</a:t>
            </a:r>
          </a:p>
          <a:p>
            <a:r>
              <a:rPr lang="en-US" dirty="0"/>
              <a:t>Instruction-level parallelism is something that the compiler does for you,</a:t>
            </a:r>
          </a:p>
          <a:p>
            <a:r>
              <a:rPr lang="en-US" dirty="0"/>
              <a:t>usually in translating loop constructs.</a:t>
            </a:r>
          </a:p>
          <a:p>
            <a:r>
              <a:rPr lang="en-US" dirty="0"/>
              <a:t>As a programmer, you typically won't have to do anything to get this benefit.</a:t>
            </a:r>
          </a:p>
          <a:p>
            <a:r>
              <a:rPr lang="en-US" dirty="0"/>
              <a:t>The next level of parallelism is thread-level parallelism.</a:t>
            </a:r>
          </a:p>
          <a:p>
            <a:r>
              <a:rPr lang="en-US" dirty="0"/>
              <a:t>This level of parallelism spreads out pieces of the problem</a:t>
            </a:r>
          </a:p>
          <a:p>
            <a:r>
              <a:rPr lang="en-US" dirty="0"/>
              <a:t>across the cores of a processor, or node.</a:t>
            </a:r>
          </a:p>
          <a:p>
            <a:r>
              <a:rPr lang="en-US" dirty="0"/>
              <a:t>Today's microprocessors have multiple processor cores</a:t>
            </a:r>
          </a:p>
          <a:p>
            <a:r>
              <a:rPr lang="en-US" dirty="0"/>
              <a:t>that have identical capabilities and can operate independently.</a:t>
            </a:r>
          </a:p>
          <a:p>
            <a:r>
              <a:rPr lang="en-US" dirty="0"/>
              <a:t>Threading is a software concept; it's where a part of a running program</a:t>
            </a:r>
          </a:p>
          <a:p>
            <a:r>
              <a:rPr lang="en-US" dirty="0"/>
              <a:t>very quickly splits into a set of identical clones,</a:t>
            </a:r>
          </a:p>
          <a:p>
            <a:r>
              <a:rPr lang="en-US" dirty="0"/>
              <a:t>then each clone works on an assigned piece of the problem</a:t>
            </a:r>
          </a:p>
          <a:p>
            <a:r>
              <a:rPr lang="en-US" dirty="0"/>
              <a:t>using a separate processor core,</a:t>
            </a:r>
          </a:p>
          <a:p>
            <a:r>
              <a:rPr lang="en-US" dirty="0"/>
              <a:t>then when the piece of work is complete,</a:t>
            </a:r>
          </a:p>
          <a:p>
            <a:r>
              <a:rPr lang="en-US" dirty="0"/>
              <a:t>the clones join back up and become a single thread again. </a:t>
            </a:r>
          </a:p>
          <a:p>
            <a:r>
              <a:rPr lang="en-US" dirty="0"/>
              <a:t>The clones that are formed at the start of the thread-parallel region</a:t>
            </a:r>
          </a:p>
          <a:p>
            <a:r>
              <a:rPr lang="en-US" dirty="0"/>
              <a:t>are called worker threads,</a:t>
            </a:r>
          </a:p>
          <a:p>
            <a:r>
              <a:rPr lang="en-US" dirty="0"/>
              <a:t>and the thread that spawns the clones, </a:t>
            </a:r>
          </a:p>
          <a:p>
            <a:r>
              <a:rPr lang="en-US" dirty="0"/>
              <a:t>the one that runs alone after the work is complete, </a:t>
            </a:r>
          </a:p>
          <a:p>
            <a:r>
              <a:rPr lang="en-US" dirty="0"/>
              <a:t>is called the master thread.</a:t>
            </a:r>
          </a:p>
          <a:p>
            <a:r>
              <a:rPr lang="en-US" dirty="0"/>
              <a:t>This level of parallelism is also often called loop-level parallelism,</a:t>
            </a:r>
          </a:p>
          <a:p>
            <a:r>
              <a:rPr lang="en-US" dirty="0"/>
              <a:t>because loops are typically where the threading takes place.</a:t>
            </a:r>
          </a:p>
          <a:p>
            <a:r>
              <a:rPr lang="en-US" dirty="0"/>
              <a:t>OpenMP is probably the most common way for threading to be expressed.</a:t>
            </a:r>
          </a:p>
          <a:p>
            <a:r>
              <a:rPr lang="en-US" dirty="0"/>
              <a:t>OpenMP is a software specification, a set of language constructs</a:t>
            </a:r>
          </a:p>
          <a:p>
            <a:r>
              <a:rPr lang="en-US" dirty="0"/>
              <a:t>that all the HPC compilers understand.</a:t>
            </a:r>
          </a:p>
          <a:p>
            <a:r>
              <a:rPr lang="en-US" dirty="0"/>
              <a:t>As a programmer, you must write your program with OpenMP constructs</a:t>
            </a:r>
          </a:p>
          <a:p>
            <a:r>
              <a:rPr lang="en-US" dirty="0"/>
              <a:t>to describe when and where threading can be done,</a:t>
            </a:r>
          </a:p>
          <a:p>
            <a:r>
              <a:rPr lang="en-US" dirty="0"/>
              <a:t>and the compiler will do the necessary transformation of the program</a:t>
            </a:r>
          </a:p>
          <a:p>
            <a:r>
              <a:rPr lang="en-US" dirty="0"/>
              <a:t>to cause threading regions to run in parallel across the cores of the nodes.</a:t>
            </a:r>
          </a:p>
          <a:p>
            <a:r>
              <a:rPr lang="en-US" dirty="0"/>
              <a:t>There are other ways to express thread-level parallelism,</a:t>
            </a:r>
          </a:p>
          <a:p>
            <a:r>
              <a:rPr lang="en-US" dirty="0"/>
              <a:t>such as </a:t>
            </a:r>
            <a:r>
              <a:rPr lang="en-US" dirty="0" err="1"/>
              <a:t>Pthreads</a:t>
            </a:r>
            <a:r>
              <a:rPr lang="en-US" dirty="0"/>
              <a:t> and CUDA,</a:t>
            </a:r>
          </a:p>
          <a:p>
            <a:r>
              <a:rPr lang="en-US" dirty="0"/>
              <a:t>but we don't cover those in this overview.</a:t>
            </a:r>
          </a:p>
          <a:p>
            <a:r>
              <a:rPr lang="en-US" dirty="0"/>
              <a:t>The structure of your computational model, the results of your research,</a:t>
            </a:r>
          </a:p>
          <a:p>
            <a:r>
              <a:rPr lang="en-US" dirty="0"/>
              <a:t>and the guidance of your mentor or project advisor</a:t>
            </a:r>
          </a:p>
          <a:p>
            <a:r>
              <a:rPr lang="en-US" dirty="0"/>
              <a:t>will inform your choice of threading method.</a:t>
            </a:r>
          </a:p>
          <a:p>
            <a:r>
              <a:rPr lang="en-US" dirty="0"/>
              <a:t>Note that these two levels of parallelism</a:t>
            </a:r>
          </a:p>
          <a:p>
            <a:r>
              <a:rPr lang="en-US" dirty="0"/>
              <a:t>can sometimes even help to improve the efficiency of your program</a:t>
            </a:r>
          </a:p>
          <a:p>
            <a:r>
              <a:rPr lang="en-US" dirty="0"/>
              <a:t>even on a personal computer,</a:t>
            </a:r>
          </a:p>
          <a:p>
            <a:r>
              <a:rPr lang="en-US" dirty="0"/>
              <a:t>if that computer uses a modern-day processor.</a:t>
            </a:r>
          </a:p>
          <a:p>
            <a:r>
              <a:rPr lang="en-US" dirty="0"/>
              <a:t>The next level, usually the highest level, of parallelism is process-level.</a:t>
            </a:r>
          </a:p>
          <a:p>
            <a:r>
              <a:rPr lang="en-US" dirty="0"/>
              <a:t>At this level, the program is replicated across all of the nodes</a:t>
            </a:r>
          </a:p>
          <a:p>
            <a:r>
              <a:rPr lang="en-US" dirty="0"/>
              <a:t>of your batch job's allocation of nodes.</a:t>
            </a:r>
          </a:p>
          <a:p>
            <a:r>
              <a:rPr lang="en-US" dirty="0"/>
              <a:t>This replication occurs at the very start of the program's execution</a:t>
            </a:r>
          </a:p>
          <a:p>
            <a:r>
              <a:rPr lang="en-US" dirty="0"/>
              <a:t>and continues essentially until the program completes.</a:t>
            </a:r>
          </a:p>
          <a:p>
            <a:r>
              <a:rPr lang="en-US" dirty="0"/>
              <a:t>Replication at the process level is not as quick as it is at thread level,</a:t>
            </a:r>
          </a:p>
          <a:p>
            <a:r>
              <a:rPr lang="en-US" dirty="0"/>
              <a:t>but it only happens once.</a:t>
            </a:r>
          </a:p>
          <a:p>
            <a:r>
              <a:rPr lang="en-US" dirty="0"/>
              <a:t>Another big difference between thread-level and process-level parallelism</a:t>
            </a:r>
          </a:p>
          <a:p>
            <a:r>
              <a:rPr lang="en-US" dirty="0"/>
              <a:t>is that threads share a single memory space,</a:t>
            </a:r>
          </a:p>
          <a:p>
            <a:r>
              <a:rPr lang="en-US" dirty="0"/>
              <a:t>whereas processes each have a separate private memory space.</a:t>
            </a:r>
          </a:p>
          <a:p>
            <a:r>
              <a:rPr lang="en-US" dirty="0"/>
              <a:t>This means that it is easier for threads to cooperate than it is for processes.</a:t>
            </a:r>
          </a:p>
          <a:p>
            <a:r>
              <a:rPr lang="en-US" dirty="0"/>
              <a:t>MPI is the most popular method, by far, to express process-level parallelism.</a:t>
            </a:r>
          </a:p>
          <a:p>
            <a:r>
              <a:rPr lang="en-US" dirty="0"/>
              <a:t>As a programmer, you must write your program with MPI constructs</a:t>
            </a:r>
          </a:p>
          <a:p>
            <a:r>
              <a:rPr lang="en-US" dirty="0"/>
              <a:t>to describe when and where processes will communicate information.</a:t>
            </a:r>
          </a:p>
          <a:p>
            <a:r>
              <a:rPr lang="en-US" dirty="0"/>
              <a:t>A process has to communicate anytime it simulates interactions</a:t>
            </a:r>
          </a:p>
          <a:p>
            <a:r>
              <a:rPr lang="en-US" dirty="0"/>
              <a:t>between its elements or agents and those that reside in different processes.</a:t>
            </a:r>
          </a:p>
          <a:p>
            <a:r>
              <a:rPr lang="en-US" dirty="0"/>
              <a:t>I've listed some web sites here that you can visit</a:t>
            </a:r>
          </a:p>
          <a:p>
            <a:r>
              <a:rPr lang="en-US" dirty="0"/>
              <a:t>to get more information about OpenMP and MPI.</a:t>
            </a:r>
          </a:p>
          <a:p>
            <a:r>
              <a:rPr lang="en-US" dirty="0"/>
              <a:t>Later on, I'll walk you through an example program that uses these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3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your program contains all of these parallel constructs,</a:t>
            </a:r>
          </a:p>
          <a:p>
            <a:r>
              <a:rPr lang="en-US" dirty="0"/>
              <a:t>that doesn't guarantee that your program will run efficiently.</a:t>
            </a:r>
          </a:p>
          <a:p>
            <a:r>
              <a:rPr lang="en-US" dirty="0"/>
              <a:t>Parallel programs require tuning and experimentation,</a:t>
            </a:r>
          </a:p>
          <a:p>
            <a:r>
              <a:rPr lang="en-US" dirty="0"/>
              <a:t>just like a symphony orchestra requires rehearsals</a:t>
            </a:r>
          </a:p>
          <a:p>
            <a:r>
              <a:rPr lang="en-US" dirty="0"/>
              <a:t>to get the timing just right.</a:t>
            </a:r>
          </a:p>
          <a:p>
            <a:r>
              <a:rPr lang="en-US" dirty="0"/>
              <a:t>When you undertake to tune your program,</a:t>
            </a:r>
          </a:p>
          <a:p>
            <a:r>
              <a:rPr lang="en-US" dirty="0"/>
              <a:t>you'll need to know if a certain tuning measure results in higher efficiency,</a:t>
            </a:r>
          </a:p>
          <a:p>
            <a:r>
              <a:rPr lang="en-US" dirty="0"/>
              <a:t>so you'll need to be able to measure the performance of your parallel code.</a:t>
            </a:r>
          </a:p>
          <a:p>
            <a:r>
              <a:rPr lang="en-US" dirty="0"/>
              <a:t>An engineer at IBM named Gene Amdahl devised a way</a:t>
            </a:r>
          </a:p>
          <a:p>
            <a:r>
              <a:rPr lang="en-US" dirty="0"/>
              <a:t>to measure parallel efficiency back in 1967.</a:t>
            </a:r>
          </a:p>
          <a:p>
            <a:r>
              <a:rPr lang="en-US" dirty="0"/>
              <a:t>It came to be known as Amdahl's Law.</a:t>
            </a:r>
          </a:p>
          <a:p>
            <a:r>
              <a:rPr lang="en-US" dirty="0"/>
              <a:t>To use this method, you have to know T1,</a:t>
            </a:r>
          </a:p>
          <a:p>
            <a:r>
              <a:rPr lang="en-US" dirty="0"/>
              <a:t>the time it takes to run your program on a single processor.</a:t>
            </a:r>
          </a:p>
          <a:p>
            <a:r>
              <a:rPr lang="en-US" dirty="0"/>
              <a:t>You also have to know the quantity f,</a:t>
            </a:r>
          </a:p>
          <a:p>
            <a:r>
              <a:rPr lang="en-US" dirty="0"/>
              <a:t>the fraction of T1 that the program spends</a:t>
            </a:r>
          </a:p>
          <a:p>
            <a:r>
              <a:rPr lang="en-US" dirty="0"/>
              <a:t>running code that is not expressed as parallel.</a:t>
            </a:r>
          </a:p>
          <a:p>
            <a:r>
              <a:rPr lang="en-US" dirty="0"/>
              <a:t>No serious simulation program is ever 100% parallel.</a:t>
            </a:r>
          </a:p>
          <a:p>
            <a:r>
              <a:rPr lang="en-US" dirty="0"/>
              <a:t>From these two quantities T1 and f you can compute, using the three formulas,</a:t>
            </a:r>
          </a:p>
          <a:p>
            <a:r>
              <a:rPr lang="en-US" dirty="0"/>
              <a:t>the parallel efficiency of your program.</a:t>
            </a:r>
          </a:p>
          <a:p>
            <a:r>
              <a:rPr lang="en-US" dirty="0"/>
              <a:t>Notice that, with Amdahl's Law, as you scale up the number of nodes N,</a:t>
            </a:r>
          </a:p>
          <a:p>
            <a:r>
              <a:rPr lang="en-US" dirty="0"/>
              <a:t>you'll be spreading out your parallel work across more nodes,</a:t>
            </a:r>
          </a:p>
          <a:p>
            <a:r>
              <a:rPr lang="en-US" dirty="0"/>
              <a:t>so you'll spend less time in parallel regions,</a:t>
            </a:r>
          </a:p>
          <a:p>
            <a:r>
              <a:rPr lang="en-US" dirty="0"/>
              <a:t>and therefore f, the fraction of time spent not doing parallel work,</a:t>
            </a:r>
          </a:p>
          <a:p>
            <a:r>
              <a:rPr lang="en-US" dirty="0"/>
              <a:t>will increase.</a:t>
            </a:r>
          </a:p>
          <a:p>
            <a:r>
              <a:rPr lang="en-US" dirty="0"/>
              <a:t>If you see a shortcoming with this method of measuring efficiency,</a:t>
            </a:r>
          </a:p>
          <a:p>
            <a:r>
              <a:rPr lang="en-US" dirty="0"/>
              <a:t>you're ahead of the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02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Computational scientists at Sandia Labs, John Gustafson and Ed </a:t>
            </a:r>
            <a:r>
              <a:rPr lang="en-US" dirty="0" err="1"/>
              <a:t>Barsis</a:t>
            </a:r>
            <a:r>
              <a:rPr lang="en-US" dirty="0"/>
              <a:t>,</a:t>
            </a:r>
          </a:p>
          <a:p>
            <a:r>
              <a:rPr lang="en-US" dirty="0"/>
              <a:t>devised an alternate method of computing parallel efficiency in 1988.</a:t>
            </a:r>
          </a:p>
          <a:p>
            <a:r>
              <a:rPr lang="en-US" dirty="0"/>
              <a:t>It came to be known as Gustafson's Law.</a:t>
            </a:r>
          </a:p>
          <a:p>
            <a:r>
              <a:rPr lang="en-US" dirty="0"/>
              <a:t>Their method accounts for the fact that</a:t>
            </a:r>
          </a:p>
          <a:p>
            <a:r>
              <a:rPr lang="en-US" dirty="0"/>
              <a:t>when real-world programs are scaled up to run on more nodes,</a:t>
            </a:r>
          </a:p>
          <a:p>
            <a:r>
              <a:rPr lang="en-US" dirty="0"/>
              <a:t>they are usually also scaled up in problem size,</a:t>
            </a:r>
          </a:p>
          <a:p>
            <a:r>
              <a:rPr lang="en-US" dirty="0"/>
              <a:t>that is, they simulate more elements or agents.</a:t>
            </a:r>
          </a:p>
          <a:p>
            <a:r>
              <a:rPr lang="en-US" dirty="0"/>
              <a:t>This in turn causes the work done in parallel regions to grow</a:t>
            </a:r>
          </a:p>
          <a:p>
            <a:r>
              <a:rPr lang="en-US" dirty="0"/>
              <a:t>at the same pace as the number of nodes grows,</a:t>
            </a:r>
          </a:p>
          <a:p>
            <a:r>
              <a:rPr lang="en-US" dirty="0"/>
              <a:t>therefore the time spent doing parallel work stays fixed.</a:t>
            </a:r>
          </a:p>
          <a:p>
            <a:r>
              <a:rPr lang="en-US" dirty="0"/>
              <a:t>Both of these models still have a shortcoming,</a:t>
            </a:r>
          </a:p>
          <a:p>
            <a:r>
              <a:rPr lang="en-US" dirty="0"/>
              <a:t>which is that they assume that f,</a:t>
            </a:r>
          </a:p>
          <a:p>
            <a:r>
              <a:rPr lang="en-US" dirty="0"/>
              <a:t>the fraction of time spent not doing parallel work,</a:t>
            </a:r>
          </a:p>
          <a:p>
            <a:r>
              <a:rPr lang="en-US" dirty="0"/>
              <a:t>stays fixed as the problem size is scaled up.</a:t>
            </a:r>
          </a:p>
          <a:p>
            <a:r>
              <a:rPr lang="en-US" dirty="0"/>
              <a:t>But this is not valid if there are parts of the workload</a:t>
            </a:r>
          </a:p>
          <a:p>
            <a:r>
              <a:rPr lang="en-US" dirty="0"/>
              <a:t>that are both serial and dependent on problem size,</a:t>
            </a:r>
          </a:p>
          <a:p>
            <a:r>
              <a:rPr lang="en-US" dirty="0"/>
              <a:t>as can occur when the results of serial work have to be distributed,</a:t>
            </a:r>
          </a:p>
          <a:p>
            <a:r>
              <a:rPr lang="en-US" dirty="0"/>
              <a:t>or when results of parallel work have to be gathered.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8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compare the effects of strong versus weak scaling graphically.</a:t>
            </a:r>
          </a:p>
          <a:p>
            <a:r>
              <a:rPr lang="en-US" dirty="0"/>
              <a:t>This slide shows the set of commands you can use</a:t>
            </a:r>
          </a:p>
          <a:p>
            <a:r>
              <a:rPr lang="en-US" dirty="0"/>
              <a:t>in the </a:t>
            </a:r>
            <a:r>
              <a:rPr lang="en-US" dirty="0" err="1"/>
              <a:t>gnuplot</a:t>
            </a:r>
            <a:r>
              <a:rPr lang="en-US" dirty="0"/>
              <a:t> tool</a:t>
            </a:r>
          </a:p>
          <a:p>
            <a:r>
              <a:rPr lang="en-US" dirty="0"/>
              <a:t>to plot the theoretical speedup as a function of node count.</a:t>
            </a:r>
          </a:p>
          <a:p>
            <a:r>
              <a:rPr lang="en-US" dirty="0"/>
              <a:t>Notice that, for this plot, the value of f is set to 0.1, or 10%.</a:t>
            </a:r>
          </a:p>
          <a:p>
            <a:r>
              <a:rPr lang="en-US" dirty="0"/>
              <a:t>Most programmers have difficulty knowing their value for f.</a:t>
            </a:r>
          </a:p>
          <a:p>
            <a:r>
              <a:rPr lang="en-US" dirty="0"/>
              <a:t>So what they do is run their program multiple times,</a:t>
            </a:r>
          </a:p>
          <a:p>
            <a:r>
              <a:rPr lang="en-US" dirty="0"/>
              <a:t>on various numbers of nodes N, and get a set of T values.</a:t>
            </a:r>
          </a:p>
          <a:p>
            <a:r>
              <a:rPr lang="en-US" dirty="0"/>
              <a:t>Using the T values, they compute a corresponding set of S values,</a:t>
            </a:r>
          </a:p>
          <a:p>
            <a:r>
              <a:rPr lang="en-US" dirty="0"/>
              <a:t>then they plot a curve for S as a function of N.</a:t>
            </a:r>
          </a:p>
          <a:p>
            <a:r>
              <a:rPr lang="en-US" dirty="0"/>
              <a:t>This kind of effort is called a scaling study.</a:t>
            </a:r>
          </a:p>
          <a:p>
            <a:r>
              <a:rPr lang="en-US" dirty="0"/>
              <a:t>A scaling study that varies node count but not parallel workload,</a:t>
            </a:r>
          </a:p>
          <a:p>
            <a:r>
              <a:rPr lang="en-US" dirty="0"/>
              <a:t>in the manner described by Amdahl's Law,</a:t>
            </a:r>
          </a:p>
          <a:p>
            <a:r>
              <a:rPr lang="en-US" dirty="0"/>
              <a:t>is called a strong scaling study,</a:t>
            </a:r>
          </a:p>
          <a:p>
            <a:r>
              <a:rPr lang="en-US" dirty="0"/>
              <a:t>and the kind that varies both node count and parallel workload,</a:t>
            </a:r>
          </a:p>
          <a:p>
            <a:r>
              <a:rPr lang="en-US" dirty="0"/>
              <a:t>in the manner described by Gustafson's Law,</a:t>
            </a:r>
          </a:p>
          <a:p>
            <a:r>
              <a:rPr lang="en-US" dirty="0"/>
              <a:t>is called a weak scaling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AB5CA-900A-4C4C-84CB-9A77E49DB2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0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B37C-2189-4251-8CEB-B0415E722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1FA4A-7BB2-4298-BD65-3C68CABFD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8A38C-EE08-4640-857A-8E0AB30E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DCDD1-3943-4B7D-8E55-0004D044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5A16E-F52D-4438-B944-7648D2E1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5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3BF8-298F-4D40-A39B-F976E646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7D7ED-11A4-43FE-AFBF-6C33C7982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BB-8A27-4B2C-BA30-8E8A7A9E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C6629-1109-48B5-BA2F-31AEB9BC3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69D4-E82F-4801-9882-CF8594EA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4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77FA1-3459-4D3F-BCCC-2041D5431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3CFA7-748A-445A-B123-E559426A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A6DA-DCC3-4A97-B959-5E039CD5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B3242-B398-44C6-BB92-330D461A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AA2FF-E11F-4416-A1CC-DC2193A9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8746-CB0D-4C94-8E07-B88ECBED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3399B-AA74-428E-A3D6-92892701F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2B44B-0E7F-4B24-AE97-6A76FBC8F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8FC9-6CAC-4AF6-B5C1-D13BB4D88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FDF5A-DC3D-46B3-A9A8-E4A14DE4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7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64FA-9400-494D-94BB-0F7C046C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120FB-7D81-44FB-B2FC-747520C47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6F85-CF7C-4FFC-B54C-169E9861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2B495-B08C-4526-A647-15EEFA81C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081F6-36D8-470F-859D-9599053A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2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D983-B55B-45C1-B822-8E807EF5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F00DC-FCF7-4F5C-8759-A642CB1A1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A5C4E-ABCF-46B9-9326-0EFFC1E77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1FFF8-47CC-49E3-8FA9-CAA937DC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7161C-DF70-44E3-8804-ADE30229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EB6EA-56D9-406A-B9CF-D7A6480D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6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E0BA-3E32-4303-AF8F-7283C9A6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59418-292C-47FE-9C43-99377F469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C84D3-B89A-4620-AD63-F25847227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94668-AE69-449E-891F-EE5BF9166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FECBA-EE16-4B4C-8598-F260485B2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CECA3-1612-405E-B303-411FD264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A403-6897-4A22-B082-D36EB4FB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6E4F6-2FC2-4B36-971F-0630F4C4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8946-7A19-4EA9-9D36-1616FC54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D62CB-03CF-45B4-8FB3-01CEA42D3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30288-887D-4DE0-BF77-C18C7D844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74840-FC6F-4C46-A9B7-9FB0D014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60BF3-E4FF-424A-948B-9924C3C5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C7833-5BD9-4DD3-AC30-E8FBD9BE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6098F-EBF7-4200-8E9E-84ADC38C5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8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9CAE-06FF-45CD-98EA-D6512200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86770-C893-4702-ACC7-69EB5A16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FEF2A-377B-449D-8910-DA0F9D885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D0FF7-F583-41FA-9370-E69448D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8B74A-4DD8-4BF8-BDF6-A0B014F3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2B0D7-1CF1-4FE6-9842-B761CD9A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31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99C7-8444-433B-BC76-444671C3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F2F6-B096-413C-9677-583507828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D88C6-9C49-4093-8B76-CE40413E9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F83D0-AAFF-4427-A1BE-424E2D0A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9CBB1-97F6-49B2-8323-9728E014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77430-9C07-49C9-BE9C-19870AEA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4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71847-8732-4F35-96F3-E480A1B7F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59CF2-FDE6-4116-B5C0-660E1C4F1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4D37E-ACB8-40EC-B7E3-EB51D8DD4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8C16-CA1E-4BC0-9938-B47E45B28CFA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E26B6-CA52-41C0-80F2-941ECD5AE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A0D3F-C366-4FB1-BEBC-E8336E771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BF8A0-EEB3-441E-8AB3-D4DCEABD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9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3gp"/><Relationship Id="rId1" Type="http://schemas.microsoft.com/office/2007/relationships/media" Target="../media/media10.3gp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3gp"/><Relationship Id="rId1" Type="http://schemas.microsoft.com/office/2007/relationships/media" Target="../media/media11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3gp"/><Relationship Id="rId1" Type="http://schemas.microsoft.com/office/2007/relationships/media" Target="../media/media12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3gp"/><Relationship Id="rId1" Type="http://schemas.microsoft.com/office/2007/relationships/media" Target="../media/media13.3gp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3gp"/><Relationship Id="rId1" Type="http://schemas.microsoft.com/office/2007/relationships/media" Target="../media/media14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3gp"/><Relationship Id="rId1" Type="http://schemas.microsoft.com/office/2007/relationships/media" Target="../media/media15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3gp"/><Relationship Id="rId1" Type="http://schemas.microsoft.com/office/2007/relationships/media" Target="../media/media16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3gp"/><Relationship Id="rId1" Type="http://schemas.microsoft.com/office/2007/relationships/media" Target="../media/media17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3gp"/><Relationship Id="rId1" Type="http://schemas.microsoft.com/office/2007/relationships/media" Target="../media/media18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3gp"/><Relationship Id="rId1" Type="http://schemas.microsoft.com/office/2007/relationships/media" Target="../media/media19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6" Type="http://schemas.openxmlformats.org/officeDocument/2006/relationships/image" Target="../media/image1.png"/><Relationship Id="rId5" Type="http://schemas.openxmlformats.org/officeDocument/2006/relationships/hyperlink" Target="https://www.mat.univie.ac.at/~neum/contrib/grand_challenges.html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3gp"/><Relationship Id="rId1" Type="http://schemas.microsoft.com/office/2007/relationships/media" Target="../media/media20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3gp"/><Relationship Id="rId1" Type="http://schemas.microsoft.com/office/2007/relationships/media" Target="../media/media21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3gp"/><Relationship Id="rId1" Type="http://schemas.microsoft.com/office/2007/relationships/media" Target="../media/media22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cf.anl.gov/support-center/theta/gdb" TargetMode="Externa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ftw.org/" TargetMode="External"/><Relationship Id="rId12" Type="http://schemas.openxmlformats.org/officeDocument/2006/relationships/hyperlink" Target="http://www.cs.uoregon.edu/research/tau/home.php" TargetMode="External"/><Relationship Id="rId2" Type="http://schemas.openxmlformats.org/officeDocument/2006/relationships/audio" Target="../media/media23.3gp"/><Relationship Id="rId1" Type="http://schemas.microsoft.com/office/2007/relationships/media" Target="../media/media23.3gp"/><Relationship Id="rId6" Type="http://schemas.openxmlformats.org/officeDocument/2006/relationships/hyperlink" Target="http://www.netlib.org/lapack/index.html" TargetMode="External"/><Relationship Id="rId11" Type="http://schemas.openxmlformats.org/officeDocument/2006/relationships/hyperlink" Target="https://docs.nersc.gov/development/performance-debugging-tools/craypat/" TargetMode="External"/><Relationship Id="rId5" Type="http://schemas.openxmlformats.org/officeDocument/2006/relationships/hyperlink" Target="http://www.netlib.org/blas/index.html" TargetMode="External"/><Relationship Id="rId10" Type="http://schemas.openxmlformats.org/officeDocument/2006/relationships/hyperlink" Target="https://developer.arm.com/documentation" TargetMode="External"/><Relationship Id="rId4" Type="http://schemas.openxmlformats.org/officeDocument/2006/relationships/notesSlide" Target="../notesSlides/notesSlide23.xml"/><Relationship Id="rId9" Type="http://schemas.openxmlformats.org/officeDocument/2006/relationships/hyperlink" Target="https://totalview.io/products/totalvie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3gp"/><Relationship Id="rId1" Type="http://schemas.microsoft.com/office/2007/relationships/media" Target="../media/media24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cademic.oup.com/milmed/article/177/4/436/4283500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journals.plos.org/ploscompbiol/article?id=10.1371/journal.pcbi.1002894" TargetMode="External"/><Relationship Id="rId12" Type="http://schemas.openxmlformats.org/officeDocument/2006/relationships/image" Target="../media/image1.png"/><Relationship Id="rId2" Type="http://schemas.openxmlformats.org/officeDocument/2006/relationships/audio" Target="../media/media25.3gp"/><Relationship Id="rId1" Type="http://schemas.microsoft.com/office/2007/relationships/media" Target="../media/media25.3gp"/><Relationship Id="rId6" Type="http://schemas.openxmlformats.org/officeDocument/2006/relationships/hyperlink" Target="https://www.youtube.com/watch?v=QOGCSBh3kmM" TargetMode="External"/><Relationship Id="rId11" Type="http://schemas.openxmlformats.org/officeDocument/2006/relationships/hyperlink" Target="http://www.gnuplot.info/" TargetMode="External"/><Relationship Id="rId5" Type="http://schemas.openxmlformats.org/officeDocument/2006/relationships/hyperlink" Target="https://www.nvr.navy.mil/SHIPDETAILS/SHIPSDETAIL_CVN_68_5151.HTML" TargetMode="External"/><Relationship Id="rId10" Type="http://schemas.openxmlformats.org/officeDocument/2006/relationships/hyperlink" Target="http://www.quantcomp.com/portfolio/sciam.pdf" TargetMode="External"/><Relationship Id="rId4" Type="http://schemas.openxmlformats.org/officeDocument/2006/relationships/notesSlide" Target="../notesSlides/notesSlide25.xml"/><Relationship Id="rId9" Type="http://schemas.openxmlformats.org/officeDocument/2006/relationships/hyperlink" Target="https://software.intel.com/content/www/us/en/develop/download/intel-64-and-ia-32-architectures-optimization-reference-manual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3gp"/><Relationship Id="rId1" Type="http://schemas.microsoft.com/office/2007/relationships/media" Target="../media/media26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olcf.ornl.gov/for-users/user-assistance/" TargetMode="External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6" Type="http://schemas.openxmlformats.org/officeDocument/2006/relationships/hyperlink" Target="https://docs.nersc.gov/getting-started/" TargetMode="External"/><Relationship Id="rId5" Type="http://schemas.openxmlformats.org/officeDocument/2006/relationships/hyperlink" Target="https://www.alcf.anl.gov/support-center/get-started/learn-use-our-systems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6" Type="http://schemas.openxmlformats.org/officeDocument/2006/relationships/hyperlink" Target="https://www.mpi-forum.org/" TargetMode="External"/><Relationship Id="rId5" Type="http://schemas.openxmlformats.org/officeDocument/2006/relationships/hyperlink" Target="https://www.openmp.org/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3gp"/><Relationship Id="rId1" Type="http://schemas.microsoft.com/office/2007/relationships/media" Target="../media/media8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3gp"/><Relationship Id="rId1" Type="http://schemas.microsoft.com/office/2007/relationships/media" Target="../media/media9.3g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CB52-D507-4EA6-9E85-A9F500828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High-Performance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9CB7E-B8B6-4D25-920E-2B238453E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Mike Davis</a:t>
            </a:r>
          </a:p>
          <a:p>
            <a:r>
              <a:rPr lang="en-US" dirty="0"/>
              <a:t>Cray, a Hewlett Packard Enterprise company</a:t>
            </a:r>
          </a:p>
          <a:p>
            <a:r>
              <a:rPr lang="en-US" dirty="0"/>
              <a:t>2020-2021 Supercomputing Challenge</a:t>
            </a:r>
          </a:p>
        </p:txBody>
      </p:sp>
      <p:pic>
        <p:nvPicPr>
          <p:cNvPr id="4" name="Voice_200915">
            <a:hlinkClick r:id="" action="ppaction://media"/>
            <a:extLst>
              <a:ext uri="{FF2B5EF4-FFF2-40B4-BE49-F238E27FC236}">
                <a16:creationId xmlns:a16="http://schemas.microsoft.com/office/drawing/2014/main" id="{F1C3FB44-1330-4653-8E60-E22758561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39580">
            <a:off x="11712575" y="637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1D44782-170D-444C-8C36-90E542B84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162560"/>
            <a:ext cx="11074400" cy="6319520"/>
          </a:xfrm>
          <a:prstGeom prst="rect">
            <a:avLst/>
          </a:prstGeom>
        </p:spPr>
      </p:pic>
      <p:pic>
        <p:nvPicPr>
          <p:cNvPr id="7" name="slide10">
            <a:hlinkClick r:id="" action="ppaction://media"/>
            <a:extLst>
              <a:ext uri="{FF2B5EF4-FFF2-40B4-BE49-F238E27FC236}">
                <a16:creationId xmlns:a16="http://schemas.microsoft.com/office/drawing/2014/main" id="{31606C9E-CD00-48F3-93C0-82AEC628A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5108" y="6278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23AF-DF9C-4444-B9FB-C9E8A207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parallel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041AB-3CBD-429F-9D1E-C77B09751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Synchronization</a:t>
            </a:r>
          </a:p>
          <a:p>
            <a:r>
              <a:rPr lang="en-US" dirty="0"/>
              <a:t>Resource limitation</a:t>
            </a:r>
          </a:p>
          <a:p>
            <a:r>
              <a:rPr lang="en-US" dirty="0"/>
              <a:t>Parallel region startup/overhead</a:t>
            </a:r>
          </a:p>
          <a:p>
            <a:r>
              <a:rPr lang="en-US" dirty="0"/>
              <a:t>Communication</a:t>
            </a:r>
          </a:p>
          <a:p>
            <a:r>
              <a:rPr lang="en-US" dirty="0"/>
              <a:t>Load imbalance</a:t>
            </a:r>
          </a:p>
        </p:txBody>
      </p:sp>
      <p:pic>
        <p:nvPicPr>
          <p:cNvPr id="5" name="Voice_200915_12">
            <a:hlinkClick r:id="" action="ppaction://media"/>
            <a:extLst>
              <a:ext uri="{FF2B5EF4-FFF2-40B4-BE49-F238E27FC236}">
                <a16:creationId xmlns:a16="http://schemas.microsoft.com/office/drawing/2014/main" id="{74374DAB-E80E-4D7C-98F9-B9C3FAFA3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000" y="632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6B36-E1B8-428F-955D-962BB8C4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overhead on efficiency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C6A74-1FB2-4FBD-83C0-009E3052D2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# </a:t>
            </a:r>
            <a:r>
              <a:rPr lang="en-US" dirty="0" err="1"/>
              <a:t>gnuplot</a:t>
            </a:r>
            <a:r>
              <a:rPr lang="en-US" dirty="0"/>
              <a:t> commands to plot efficiency vs. payload and overhead</a:t>
            </a:r>
          </a:p>
          <a:p>
            <a:pPr marL="0" indent="0">
              <a:buNone/>
            </a:pPr>
            <a:r>
              <a:rPr lang="en-US" dirty="0"/>
              <a:t>reset</a:t>
            </a:r>
          </a:p>
          <a:p>
            <a:pPr marL="0" indent="0">
              <a:buNone/>
            </a:pPr>
            <a:r>
              <a:rPr lang="en-US" dirty="0"/>
              <a:t>unset key</a:t>
            </a:r>
          </a:p>
          <a:p>
            <a:pPr marL="0" indent="0">
              <a:buNone/>
            </a:pPr>
            <a:r>
              <a:rPr lang="en-US" dirty="0"/>
              <a:t>set title 'Efficiency vs. Payload and Overhead’</a:t>
            </a:r>
          </a:p>
          <a:p>
            <a:pPr marL="0" indent="0">
              <a:buNone/>
            </a:pPr>
            <a:r>
              <a:rPr lang="en-US" dirty="0"/>
              <a:t># Payload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xlabel</a:t>
            </a:r>
            <a:r>
              <a:rPr lang="en-US" dirty="0"/>
              <a:t> '            P'</a:t>
            </a:r>
          </a:p>
          <a:p>
            <a:pPr marL="0" indent="0">
              <a:buNone/>
            </a:pPr>
            <a:r>
              <a:rPr lang="en-US" dirty="0" err="1"/>
              <a:t>min_payload</a:t>
            </a:r>
            <a:r>
              <a:rPr lang="en-US" dirty="0"/>
              <a:t>=50</a:t>
            </a:r>
          </a:p>
          <a:p>
            <a:pPr marL="0" indent="0">
              <a:buNone/>
            </a:pPr>
            <a:r>
              <a:rPr lang="en-US" dirty="0" err="1"/>
              <a:t>max_payload</a:t>
            </a:r>
            <a:r>
              <a:rPr lang="en-US" dirty="0"/>
              <a:t>=500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xrange</a:t>
            </a:r>
            <a:r>
              <a:rPr lang="en-US" dirty="0"/>
              <a:t> [</a:t>
            </a:r>
            <a:r>
              <a:rPr lang="en-US" dirty="0" err="1"/>
              <a:t>min_payload:max_payload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8385E4-1CAD-4B95-8C9E-768394C3F9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# Overhead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ylabel</a:t>
            </a:r>
            <a:r>
              <a:rPr lang="en-US" dirty="0"/>
              <a:t> 'O'</a:t>
            </a:r>
          </a:p>
          <a:p>
            <a:pPr marL="0" indent="0">
              <a:buNone/>
            </a:pPr>
            <a:r>
              <a:rPr lang="en-US" dirty="0" err="1"/>
              <a:t>max_oh</a:t>
            </a:r>
            <a:r>
              <a:rPr lang="en-US" dirty="0"/>
              <a:t>=</a:t>
            </a:r>
            <a:r>
              <a:rPr lang="en-US" dirty="0" err="1"/>
              <a:t>min_payload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yrange</a:t>
            </a:r>
            <a:r>
              <a:rPr lang="en-US" dirty="0"/>
              <a:t> [0:max_oh]</a:t>
            </a:r>
          </a:p>
          <a:p>
            <a:pPr marL="0" indent="0">
              <a:buNone/>
            </a:pPr>
            <a:r>
              <a:rPr lang="en-US" dirty="0"/>
              <a:t>% Efficiency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zlabel</a:t>
            </a:r>
            <a:r>
              <a:rPr lang="en-US" dirty="0"/>
              <a:t> 'E'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zrange</a:t>
            </a:r>
            <a:r>
              <a:rPr lang="en-US" dirty="0"/>
              <a:t> [0.5:1]</a:t>
            </a:r>
          </a:p>
          <a:p>
            <a:pPr marL="0" indent="0">
              <a:buNone/>
            </a:pPr>
            <a:r>
              <a:rPr lang="en-US" dirty="0"/>
              <a:t>#</a:t>
            </a:r>
          </a:p>
          <a:p>
            <a:pPr marL="0" indent="0">
              <a:buNone/>
            </a:pPr>
            <a:r>
              <a:rPr lang="en-US" dirty="0"/>
              <a:t>set view 135,45</a:t>
            </a:r>
          </a:p>
          <a:p>
            <a:pPr marL="0" indent="0">
              <a:buNone/>
            </a:pPr>
            <a:r>
              <a:rPr lang="en-US" dirty="0" err="1"/>
              <a:t>splot</a:t>
            </a:r>
            <a:r>
              <a:rPr lang="en-US" dirty="0"/>
              <a:t> (x)/(</a:t>
            </a:r>
            <a:r>
              <a:rPr lang="en-US" dirty="0" err="1"/>
              <a:t>x+y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Voice_200915_13">
            <a:hlinkClick r:id="" action="ppaction://media"/>
            <a:extLst>
              <a:ext uri="{FF2B5EF4-FFF2-40B4-BE49-F238E27FC236}">
                <a16:creationId xmlns:a16="http://schemas.microsoft.com/office/drawing/2014/main" id="{F9AA4DF8-EBEC-4419-AA48-987EAA56D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544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C16B2D32-3289-4016-AE95-A816097F0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" y="518160"/>
            <a:ext cx="11145520" cy="6339840"/>
          </a:xfrm>
          <a:prstGeom prst="rect">
            <a:avLst/>
          </a:prstGeom>
        </p:spPr>
      </p:pic>
      <p:pic>
        <p:nvPicPr>
          <p:cNvPr id="2" name="slide13">
            <a:hlinkClick r:id="" action="ppaction://media"/>
            <a:extLst>
              <a:ext uri="{FF2B5EF4-FFF2-40B4-BE49-F238E27FC236}">
                <a16:creationId xmlns:a16="http://schemas.microsoft.com/office/drawing/2014/main" id="{9A58BB44-DE74-4CE6-9DA3-3816A1E0C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3384" y="6339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7D72-9F80-4746-87C8-836B039D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areas of serialization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D1891-3355-4F37-B187-12BA2766F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handling</a:t>
            </a:r>
          </a:p>
          <a:p>
            <a:r>
              <a:rPr lang="en-US" dirty="0"/>
              <a:t>Interaction with user</a:t>
            </a:r>
          </a:p>
          <a:p>
            <a:r>
              <a:rPr lang="en-US" dirty="0"/>
              <a:t>Interaction with operating system</a:t>
            </a:r>
          </a:p>
          <a:p>
            <a:r>
              <a:rPr lang="en-US" dirty="0"/>
              <a:t>Data dependencies</a:t>
            </a:r>
          </a:p>
        </p:txBody>
      </p:sp>
      <p:pic>
        <p:nvPicPr>
          <p:cNvPr id="4" name="slide14">
            <a:hlinkClick r:id="" action="ppaction://media"/>
            <a:extLst>
              <a:ext uri="{FF2B5EF4-FFF2-40B4-BE49-F238E27FC236}">
                <a16:creationId xmlns:a16="http://schemas.microsoft.com/office/drawing/2014/main" id="{00359975-4493-445E-859E-0D53CA60D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2671" y="62428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603E-3B7A-4318-832A-74409F9F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dependency – the parallelism-killer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45CA2-A3AB-452E-9D63-B9C4C3ED6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Occurs in a region of work where one or more quantities must be repeatedly refined</a:t>
            </a:r>
          </a:p>
          <a:p>
            <a:r>
              <a:rPr lang="en-US" dirty="0"/>
              <a:t>In simulations of physical systems, the “main loop” is typically a time-stepping loop, within which the physical space is repeatedly refined; therefore the main loop is data-dependent and cannot run in parallel </a:t>
            </a:r>
            <a:r>
              <a:rPr lang="en-US" i="1" dirty="0"/>
              <a:t>at that level</a:t>
            </a:r>
          </a:p>
          <a:p>
            <a:r>
              <a:rPr lang="en-US" dirty="0"/>
              <a:t>In some simulations, an iterative scheme might be used wherein a solution is estimated, then that estimate is repeatedly refined until it meets a tolerance or stabilization criterion; such a scheme is inherently data-dependent and cannot run in parallel </a:t>
            </a:r>
            <a:r>
              <a:rPr lang="en-US" i="1" dirty="0"/>
              <a:t>at that level</a:t>
            </a:r>
            <a:endParaRPr lang="en-US" dirty="0"/>
          </a:p>
        </p:txBody>
      </p:sp>
      <p:pic>
        <p:nvPicPr>
          <p:cNvPr id="5" name="Voice_200915_17">
            <a:hlinkClick r:id="" action="ppaction://media"/>
            <a:extLst>
              <a:ext uri="{FF2B5EF4-FFF2-40B4-BE49-F238E27FC236}">
                <a16:creationId xmlns:a16="http://schemas.microsoft.com/office/drawing/2014/main" id="{E75842FB-8A0E-49A2-8CC9-7B1F83A98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344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6C68-D416-40FC-AA9E-FD02D076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data dependent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D0F2-A5E7-4F14-BF3E-F8B857A9E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search of an ordered list</a:t>
            </a:r>
          </a:p>
          <a:p>
            <a:pPr lvl="1"/>
            <a:r>
              <a:rPr lang="en-US" dirty="0"/>
              <a:t>The index of next item to examine depends on the index of the current item, and how the value of the current item compares with the target</a:t>
            </a:r>
          </a:p>
          <a:p>
            <a:r>
              <a:rPr lang="en-US" dirty="0"/>
              <a:t>Finding the root of a polynomial function</a:t>
            </a:r>
          </a:p>
          <a:p>
            <a:r>
              <a:rPr lang="en-US" dirty="0"/>
              <a:t>Recurrence formulas</a:t>
            </a:r>
          </a:p>
          <a:p>
            <a:pPr lvl="1"/>
            <a:r>
              <a:rPr lang="en-US" dirty="0"/>
              <a:t>Compute the Nth Fibonacci number</a:t>
            </a:r>
          </a:p>
          <a:p>
            <a:pPr lvl="2"/>
            <a:r>
              <a:rPr lang="en-US" dirty="0"/>
              <a:t>F(N) = F(N-1) + F(N-2)</a:t>
            </a:r>
          </a:p>
          <a:p>
            <a:pPr lvl="1"/>
            <a:r>
              <a:rPr lang="en-US" dirty="0"/>
              <a:t>Compute a logistic map</a:t>
            </a:r>
          </a:p>
          <a:p>
            <a:pPr lvl="2"/>
            <a:r>
              <a:rPr lang="en-US" dirty="0"/>
              <a:t>X(N) = R * X(N-1) * (1.0 – X(N-1))</a:t>
            </a:r>
          </a:p>
        </p:txBody>
      </p:sp>
      <p:pic>
        <p:nvPicPr>
          <p:cNvPr id="4" name="slide16">
            <a:hlinkClick r:id="" action="ppaction://media"/>
            <a:extLst>
              <a:ext uri="{FF2B5EF4-FFF2-40B4-BE49-F238E27FC236}">
                <a16:creationId xmlns:a16="http://schemas.microsoft.com/office/drawing/2014/main" id="{EAB3AED5-1980-4E56-828B-3C2ABD7AC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3668" y="62273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2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6924A-1ECB-42AD-80D2-5C22FBD5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B626-D1E6-4E8D-96B7-249072163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Integration of a curve</a:t>
            </a:r>
          </a:p>
          <a:p>
            <a:r>
              <a:rPr lang="en-US" dirty="0"/>
              <a:t>Midpoint rule</a:t>
            </a:r>
          </a:p>
          <a:p>
            <a:r>
              <a:rPr lang="en-US" dirty="0"/>
              <a:t>SIMD parallelism (code added by compiler)</a:t>
            </a:r>
          </a:p>
          <a:p>
            <a:r>
              <a:rPr lang="en-US" dirty="0"/>
              <a:t>OpenMP parallelism (code added by programmer)</a:t>
            </a:r>
          </a:p>
          <a:p>
            <a:r>
              <a:rPr lang="en-US" dirty="0"/>
              <a:t>MPI parallelism (code added by programmer)</a:t>
            </a:r>
          </a:p>
          <a:p>
            <a:r>
              <a:rPr lang="en-US" dirty="0"/>
              <a:t>Timer instrumentation (code added by programmer)</a:t>
            </a:r>
          </a:p>
          <a:p>
            <a:r>
              <a:rPr lang="en-US" dirty="0"/>
              <a:t>NOT a true HPC problem, not even a very accurate method; just a demo of how parallelism is done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A66320-95AD-403D-B134-879125F74724}"/>
              </a:ext>
            </a:extLst>
          </p:cNvPr>
          <p:cNvCxnSpPr/>
          <p:nvPr/>
        </p:nvCxnSpPr>
        <p:spPr>
          <a:xfrm>
            <a:off x="7296150" y="2352675"/>
            <a:ext cx="28479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A93177-531F-44C4-BBE2-1EA1131BF821}"/>
              </a:ext>
            </a:extLst>
          </p:cNvPr>
          <p:cNvCxnSpPr>
            <a:cxnSpLocks/>
          </p:cNvCxnSpPr>
          <p:nvPr/>
        </p:nvCxnSpPr>
        <p:spPr>
          <a:xfrm flipV="1">
            <a:off x="7296150" y="295275"/>
            <a:ext cx="0" cy="205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DA0F1EC-429E-4B9A-93A1-4173100C5023}"/>
              </a:ext>
            </a:extLst>
          </p:cNvPr>
          <p:cNvSpPr/>
          <p:nvPr/>
        </p:nvSpPr>
        <p:spPr>
          <a:xfrm>
            <a:off x="5767387" y="561975"/>
            <a:ext cx="3076575" cy="3543300"/>
          </a:xfrm>
          <a:prstGeom prst="arc">
            <a:avLst>
              <a:gd name="adj1" fmla="val 16200000"/>
              <a:gd name="adj2" fmla="val 492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19645-E1F3-46D7-97F7-51B2E7822105}"/>
              </a:ext>
            </a:extLst>
          </p:cNvPr>
          <p:cNvSpPr txBox="1"/>
          <p:nvPr/>
        </p:nvSpPr>
        <p:spPr>
          <a:xfrm>
            <a:off x="9096375" y="1027906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30000" dirty="0"/>
              <a:t>2</a:t>
            </a:r>
            <a:r>
              <a:rPr lang="en-US" dirty="0"/>
              <a:t>+y</a:t>
            </a:r>
            <a:r>
              <a:rPr lang="en-US" baseline="30000" dirty="0"/>
              <a:t>2</a:t>
            </a:r>
            <a:r>
              <a:rPr lang="en-US" dirty="0"/>
              <a:t>=1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56AEB4-E90E-4430-B1E9-5B63BEE522D8}"/>
              </a:ext>
            </a:extLst>
          </p:cNvPr>
          <p:cNvSpPr/>
          <p:nvPr/>
        </p:nvSpPr>
        <p:spPr>
          <a:xfrm>
            <a:off x="7905750" y="762000"/>
            <a:ext cx="238112" cy="15906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5AED7-9ADB-48BB-9F7F-69570D0A2409}"/>
              </a:ext>
            </a:extLst>
          </p:cNvPr>
          <p:cNvSpPr txBox="1"/>
          <p:nvPr/>
        </p:nvSpPr>
        <p:spPr>
          <a:xfrm>
            <a:off x="10125075" y="229552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F6608-5E5D-4FA8-8343-0BFAA88B09DB}"/>
              </a:ext>
            </a:extLst>
          </p:cNvPr>
          <p:cNvSpPr txBox="1"/>
          <p:nvPr/>
        </p:nvSpPr>
        <p:spPr>
          <a:xfrm>
            <a:off x="6962775" y="11747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39E881-7F56-4C68-B2E9-E5C932614E9B}"/>
              </a:ext>
            </a:extLst>
          </p:cNvPr>
          <p:cNvSpPr txBox="1"/>
          <p:nvPr/>
        </p:nvSpPr>
        <p:spPr>
          <a:xfrm>
            <a:off x="8691562" y="23600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14" name="Voice_200915_19">
            <a:hlinkClick r:id="" action="ppaction://media"/>
            <a:extLst>
              <a:ext uri="{FF2B5EF4-FFF2-40B4-BE49-F238E27FC236}">
                <a16:creationId xmlns:a16="http://schemas.microsoft.com/office/drawing/2014/main" id="{CA814A41-E30C-4D93-88EE-45E64D0EC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5440" y="6344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94548-80F5-406E-97E0-09F5BF13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parallelism – variable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68514-D2DB-43BE-9DE6-F8080A875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Real a ! Lower bound of curve</a:t>
            </a:r>
          </a:p>
          <a:p>
            <a:pPr marL="0" indent="0">
              <a:buNone/>
            </a:pPr>
            <a:r>
              <a:rPr lang="en-US" dirty="0"/>
              <a:t>Real b ! Upper bound of curve</a:t>
            </a:r>
          </a:p>
          <a:p>
            <a:pPr marL="0" indent="0">
              <a:buNone/>
            </a:pPr>
            <a:r>
              <a:rPr lang="en-US" dirty="0"/>
              <a:t>Integer n ! Number of rectangles</a:t>
            </a:r>
          </a:p>
          <a:p>
            <a:pPr marL="0" indent="0">
              <a:buNone/>
            </a:pPr>
            <a:r>
              <a:rPr lang="en-US" dirty="0"/>
              <a:t>Real h ! Width of rectangle</a:t>
            </a:r>
          </a:p>
          <a:p>
            <a:pPr marL="0" indent="0">
              <a:buNone/>
            </a:pPr>
            <a:r>
              <a:rPr lang="en-US" dirty="0"/>
              <a:t>Real s ! Summation of rectangle areas</a:t>
            </a:r>
          </a:p>
          <a:p>
            <a:pPr marL="0" indent="0">
              <a:buNone/>
            </a:pPr>
            <a:r>
              <a:rPr lang="en-US" dirty="0"/>
              <a:t>Integer </a:t>
            </a:r>
            <a:r>
              <a:rPr lang="en-US" dirty="0" err="1"/>
              <a:t>i</a:t>
            </a:r>
            <a:r>
              <a:rPr lang="en-US" dirty="0"/>
              <a:t> ! Rectangle counter</a:t>
            </a:r>
          </a:p>
          <a:p>
            <a:pPr marL="0" indent="0">
              <a:buNone/>
            </a:pPr>
            <a:r>
              <a:rPr lang="en-US" dirty="0"/>
              <a:t>Real x ! Position of a rectangle’s midpoint</a:t>
            </a:r>
          </a:p>
          <a:p>
            <a:pPr marL="0" indent="0">
              <a:buNone/>
            </a:pPr>
            <a:r>
              <a:rPr lang="en-US" dirty="0"/>
              <a:t>Real f ! Function to evaluate a point on the curve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B00AF-227E-4806-9168-21AF816658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Integer k0 ! Initial timer reading</a:t>
            </a:r>
          </a:p>
          <a:p>
            <a:pPr marL="0" indent="0">
              <a:buNone/>
            </a:pPr>
            <a:r>
              <a:rPr lang="en-US" dirty="0"/>
              <a:t>Integer k1 ! Final timer reading</a:t>
            </a:r>
          </a:p>
          <a:p>
            <a:pPr marL="0" indent="0">
              <a:buNone/>
            </a:pPr>
            <a:r>
              <a:rPr lang="en-US" dirty="0"/>
              <a:t>Integer </a:t>
            </a:r>
            <a:r>
              <a:rPr lang="en-US" dirty="0" err="1"/>
              <a:t>kr</a:t>
            </a:r>
            <a:r>
              <a:rPr lang="en-US" dirty="0"/>
              <a:t> ! Rate at which the timer ticks, in seconds</a:t>
            </a:r>
          </a:p>
          <a:p>
            <a:pPr marL="0" indent="0">
              <a:buNone/>
            </a:pPr>
            <a:r>
              <a:rPr lang="en-US" dirty="0"/>
              <a:t>Real s2 ! Summation of one thread’s rectangle areas</a:t>
            </a:r>
          </a:p>
          <a:p>
            <a:pPr marL="0" indent="0">
              <a:buNone/>
            </a:pPr>
            <a:r>
              <a:rPr lang="en-US" dirty="0"/>
              <a:t>Integer </a:t>
            </a:r>
            <a:r>
              <a:rPr lang="en-US" dirty="0" err="1"/>
              <a:t>irank</a:t>
            </a:r>
            <a:r>
              <a:rPr lang="en-US" dirty="0"/>
              <a:t> ! Rank number of process</a:t>
            </a:r>
          </a:p>
          <a:p>
            <a:pPr marL="0" indent="0">
              <a:buNone/>
            </a:pPr>
            <a:r>
              <a:rPr lang="en-US" dirty="0"/>
              <a:t>Integer </a:t>
            </a:r>
            <a:r>
              <a:rPr lang="en-US" dirty="0" err="1"/>
              <a:t>nrank</a:t>
            </a:r>
            <a:r>
              <a:rPr lang="en-US" dirty="0"/>
              <a:t> ! Number of processes in collective</a:t>
            </a:r>
          </a:p>
          <a:p>
            <a:pPr marL="0" indent="0">
              <a:buNone/>
            </a:pPr>
            <a:r>
              <a:rPr lang="en-US" dirty="0"/>
              <a:t>Integer n2 ! Number of rectangles for each process</a:t>
            </a:r>
          </a:p>
          <a:p>
            <a:pPr marL="0" indent="0">
              <a:buNone/>
            </a:pPr>
            <a:r>
              <a:rPr lang="en-US" dirty="0"/>
              <a:t>Real s3 ! Summation of one process’s rectangle areas </a:t>
            </a:r>
          </a:p>
        </p:txBody>
      </p:sp>
      <p:pic>
        <p:nvPicPr>
          <p:cNvPr id="6" name="Voice_200915_20">
            <a:hlinkClick r:id="" action="ppaction://media"/>
            <a:extLst>
              <a:ext uri="{FF2B5EF4-FFF2-40B4-BE49-F238E27FC236}">
                <a16:creationId xmlns:a16="http://schemas.microsoft.com/office/drawing/2014/main" id="{7AAA8CE6-4443-4133-AFBF-530BD8681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355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9362-E6DD-408C-8B1D-99BC78BD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parallelism (simple coding)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DC81D-A491-4FB1-AA35-234E57CE65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1 program test</a:t>
            </a:r>
          </a:p>
          <a:p>
            <a:pPr marL="0" indent="0">
              <a:buNone/>
            </a:pPr>
            <a:r>
              <a:rPr lang="en-US" dirty="0"/>
              <a:t> 2    f(x) = sqrt (1.0 - x*x)</a:t>
            </a:r>
          </a:p>
          <a:p>
            <a:pPr marL="0" indent="0">
              <a:buNone/>
            </a:pPr>
            <a:r>
              <a:rPr lang="en-US" dirty="0"/>
              <a:t> 3    read (*,*) a, b, n</a:t>
            </a:r>
          </a:p>
          <a:p>
            <a:pPr marL="0" indent="0">
              <a:buNone/>
            </a:pPr>
            <a:r>
              <a:rPr lang="en-US" dirty="0"/>
              <a:t> 4    h = (b - a) / n</a:t>
            </a:r>
          </a:p>
          <a:p>
            <a:pPr marL="0" indent="0">
              <a:buNone/>
            </a:pPr>
            <a:r>
              <a:rPr lang="en-US" dirty="0"/>
              <a:t> 5    s = 0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6    call </a:t>
            </a:r>
            <a:r>
              <a:rPr lang="en-US" dirty="0" err="1">
                <a:solidFill>
                  <a:srgbClr val="FF0000"/>
                </a:solidFill>
              </a:rPr>
              <a:t>system_clock</a:t>
            </a:r>
            <a:r>
              <a:rPr lang="en-US" dirty="0">
                <a:solidFill>
                  <a:srgbClr val="FF0000"/>
                </a:solidFill>
              </a:rPr>
              <a:t> (k0, </a:t>
            </a:r>
            <a:r>
              <a:rPr lang="en-US" dirty="0" err="1">
                <a:solidFill>
                  <a:srgbClr val="FF0000"/>
                </a:solidFill>
              </a:rPr>
              <a:t>kr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4CD9AA-B195-4153-9F84-08FBC94D0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1360" y="1825625"/>
            <a:ext cx="55524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7    do </a:t>
            </a:r>
            <a:r>
              <a:rPr lang="en-US" dirty="0" err="1"/>
              <a:t>i</a:t>
            </a:r>
            <a:r>
              <a:rPr lang="en-US" dirty="0"/>
              <a:t> = 1, n</a:t>
            </a:r>
          </a:p>
          <a:p>
            <a:pPr marL="0" indent="0">
              <a:buNone/>
            </a:pPr>
            <a:r>
              <a:rPr lang="en-US" dirty="0"/>
              <a:t> 8       x = </a:t>
            </a:r>
            <a:r>
              <a:rPr lang="en-US" dirty="0" err="1"/>
              <a:t>i</a:t>
            </a:r>
            <a:r>
              <a:rPr lang="en-US" dirty="0"/>
              <a:t> * h - h / 2</a:t>
            </a:r>
          </a:p>
          <a:p>
            <a:pPr marL="0" indent="0">
              <a:buNone/>
            </a:pPr>
            <a:r>
              <a:rPr lang="en-US" dirty="0"/>
              <a:t> 9       s = s + h * f(x)</a:t>
            </a:r>
          </a:p>
          <a:p>
            <a:pPr marL="0" indent="0">
              <a:buNone/>
            </a:pPr>
            <a:r>
              <a:rPr lang="en-US" dirty="0"/>
              <a:t>10    end do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11    call </a:t>
            </a:r>
            <a:r>
              <a:rPr lang="en-US" dirty="0" err="1">
                <a:solidFill>
                  <a:srgbClr val="FF0000"/>
                </a:solidFill>
              </a:rPr>
              <a:t>system_clock</a:t>
            </a:r>
            <a:r>
              <a:rPr lang="en-US" dirty="0">
                <a:solidFill>
                  <a:srgbClr val="FF0000"/>
                </a:solidFill>
              </a:rPr>
              <a:t> (k1, </a:t>
            </a:r>
            <a:r>
              <a:rPr lang="en-US" dirty="0" err="1">
                <a:solidFill>
                  <a:srgbClr val="FF0000"/>
                </a:solidFill>
              </a:rPr>
              <a:t>kr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/>
              <a:t>12    print *, 'Area = ', 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13    print *, 'Time = ', real(k1-k0)/</a:t>
            </a:r>
            <a:r>
              <a:rPr lang="en-US" dirty="0" err="1">
                <a:solidFill>
                  <a:srgbClr val="FF0000"/>
                </a:solidFill>
              </a:rPr>
              <a:t>kr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14 end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Voice_200915_23">
            <a:hlinkClick r:id="" action="ppaction://media"/>
            <a:extLst>
              <a:ext uri="{FF2B5EF4-FFF2-40B4-BE49-F238E27FC236}">
                <a16:creationId xmlns:a16="http://schemas.microsoft.com/office/drawing/2014/main" id="{EEC72BF4-39D3-4F60-A932-9CFD99B11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3840" y="632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3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6702D-C6BC-46D2-AA5B-E6F972A5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High-Performance Computing?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916AA-BE04-4CB1-9822-214D290E2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a High-Performance Computer</a:t>
            </a:r>
          </a:p>
          <a:p>
            <a:r>
              <a:rPr lang="en-US" dirty="0"/>
              <a:t>Analyzing a special class of problem</a:t>
            </a:r>
          </a:p>
          <a:p>
            <a:pPr lvl="1"/>
            <a:r>
              <a:rPr lang="en-US" dirty="0"/>
              <a:t>Large scale</a:t>
            </a:r>
          </a:p>
          <a:p>
            <a:pPr lvl="1"/>
            <a:r>
              <a:rPr lang="en-US" dirty="0"/>
              <a:t>Decomposable into pieces</a:t>
            </a:r>
          </a:p>
          <a:p>
            <a:pPr lvl="1"/>
            <a:r>
              <a:rPr lang="en-US" dirty="0"/>
              <a:t>Pieces can be analyzed independently (in parallel)</a:t>
            </a:r>
          </a:p>
          <a:p>
            <a:r>
              <a:rPr lang="en-US" dirty="0"/>
              <a:t>We call this kind of problem an “HPC problem”</a:t>
            </a:r>
          </a:p>
          <a:p>
            <a:pPr lvl="1"/>
            <a:r>
              <a:rPr lang="en-US" dirty="0"/>
              <a:t>Some HPC problems are called “Grand Challenge” problems</a:t>
            </a:r>
          </a:p>
          <a:p>
            <a:pPr lvl="1"/>
            <a:r>
              <a:rPr lang="en-US" dirty="0">
                <a:hlinkClick r:id="rId5"/>
              </a:rPr>
              <a:t>https://www.mat.univie.ac.at/~neum/contrib/grand_challenges.html</a:t>
            </a:r>
            <a:endParaRPr lang="en-US" dirty="0"/>
          </a:p>
        </p:txBody>
      </p:sp>
      <p:pic>
        <p:nvPicPr>
          <p:cNvPr id="5" name="slide2">
            <a:hlinkClick r:id="" action="ppaction://media"/>
            <a:extLst>
              <a:ext uri="{FF2B5EF4-FFF2-40B4-BE49-F238E27FC236}">
                <a16:creationId xmlns:a16="http://schemas.microsoft.com/office/drawing/2014/main" id="{9359E6CC-6BF0-42C5-90F9-61DADB7FE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2671" y="62118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60DC-A941-41F9-9BFF-9990CC85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parallelism (SIMD)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71169-4839-45DA-98B3-806128E1B7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 .LBBmain_4: </a:t>
            </a:r>
          </a:p>
          <a:p>
            <a:pPr marL="0" indent="0">
              <a:buNone/>
            </a:pPr>
            <a:r>
              <a:rPr lang="en-US" dirty="0"/>
              <a:t># =&gt;This Inner Loop Header: Depth=1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vmulps</a:t>
            </a:r>
            <a:r>
              <a:rPr lang="en-US" dirty="0"/>
              <a:t>  %ymm1, %ymm2, %ymm10    # test.f:8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vsubps</a:t>
            </a:r>
            <a:r>
              <a:rPr lang="en-US" dirty="0"/>
              <a:t>  %ymm3, %ymm10, %ymm10   # test.f:8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vmulps</a:t>
            </a:r>
            <a:r>
              <a:rPr lang="en-US" dirty="0"/>
              <a:t>  %ymm10, %ymm10, %ymm10  # test.f:8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vsubps</a:t>
            </a:r>
            <a:r>
              <a:rPr lang="en-US" dirty="0"/>
              <a:t>  %ymm10, %ymm5, %ymm10   # test.f:8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vrsqrtps</a:t>
            </a:r>
            <a:r>
              <a:rPr lang="en-US" dirty="0"/>
              <a:t>  %ymm10, %ymm11  # test.f:8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vcmpneqps</a:t>
            </a:r>
            <a:r>
              <a:rPr lang="en-US" dirty="0"/>
              <a:t>  %ymm4, %ymm10, %ymm12 # test.f:8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vandps</a:t>
            </a:r>
            <a:r>
              <a:rPr lang="en-US" dirty="0"/>
              <a:t>  %ymm11, %ymm12, %ymm11  # test.f:8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vmulps</a:t>
            </a:r>
            <a:r>
              <a:rPr lang="en-US" dirty="0"/>
              <a:t>  %ymm6, %ymm11, %ymm12   # test.f:8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044CAF-586C-4D0C-9A07-A788D10F4B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vmulps</a:t>
            </a:r>
            <a:r>
              <a:rPr lang="en-US" dirty="0"/>
              <a:t>  %ymm11, %ymm10, %ymm13  # test.f:8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vmulps</a:t>
            </a:r>
            <a:r>
              <a:rPr lang="en-US" dirty="0"/>
              <a:t>  %ymm13, %ymm12, %ymm12  # test.f:8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vaddps</a:t>
            </a:r>
            <a:r>
              <a:rPr lang="en-US" dirty="0"/>
              <a:t>  %ymm8, %ymm12, %ymm12   # test.f:8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vmulps</a:t>
            </a:r>
            <a:r>
              <a:rPr lang="en-US" dirty="0"/>
              <a:t>  %ymm10, %ymm11, %ymm10  # test.f:8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vmulps</a:t>
            </a:r>
            <a:r>
              <a:rPr lang="en-US" dirty="0"/>
              <a:t>  %ymm10, %ymm12, %ymm10  # test.f:8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vmulps</a:t>
            </a:r>
            <a:r>
              <a:rPr lang="en-US" dirty="0"/>
              <a:t>  %ymm2, %ymm10, %ymm10   # test.f:8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vaddps</a:t>
            </a:r>
            <a:r>
              <a:rPr lang="en-US" dirty="0"/>
              <a:t>  %ymm7, %ymm10, %ymm7    # test.f:8</a:t>
            </a:r>
          </a:p>
          <a:p>
            <a:pPr marL="0" indent="0">
              <a:buNone/>
            </a:pPr>
            <a:r>
              <a:rPr lang="en-US" dirty="0"/>
              <a:t>        .loc    1  6  0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vaddps</a:t>
            </a:r>
            <a:r>
              <a:rPr lang="en-US" dirty="0"/>
              <a:t>  %ymm1, %ymm9, %ymm1     # test.f:6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addq</a:t>
            </a:r>
            <a:r>
              <a:rPr lang="en-US" dirty="0"/>
              <a:t>    $8, %</a:t>
            </a:r>
            <a:r>
              <a:rPr lang="en-US" dirty="0" err="1"/>
              <a:t>rdx</a:t>
            </a:r>
            <a:r>
              <a:rPr lang="en-US" dirty="0"/>
              <a:t>                # test.f:6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js</a:t>
            </a:r>
            <a:r>
              <a:rPr lang="en-US" dirty="0"/>
              <a:t>      .LBBmain_4              # test.f:6</a:t>
            </a:r>
          </a:p>
        </p:txBody>
      </p:sp>
      <p:pic>
        <p:nvPicPr>
          <p:cNvPr id="3" name="slide20">
            <a:hlinkClick r:id="" action="ppaction://media"/>
            <a:extLst>
              <a:ext uri="{FF2B5EF4-FFF2-40B4-BE49-F238E27FC236}">
                <a16:creationId xmlns:a16="http://schemas.microsoft.com/office/drawing/2014/main" id="{1BA9712C-8132-4709-99ED-E70F43F2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8169" y="62583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A1110A-60F4-46C1-8A20-56F42B1C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parallelism (OpenMP)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C5B5EC-335B-4295-B52F-BFB4426344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1 program test</a:t>
            </a:r>
          </a:p>
          <a:p>
            <a:pPr marL="0" indent="0">
              <a:buNone/>
            </a:pPr>
            <a:r>
              <a:rPr lang="en-US" dirty="0"/>
              <a:t> 2    f(x) = sqrt (1.0 - x*x)</a:t>
            </a:r>
          </a:p>
          <a:p>
            <a:pPr marL="0" indent="0">
              <a:buNone/>
            </a:pPr>
            <a:r>
              <a:rPr lang="en-US" dirty="0"/>
              <a:t> 3    read (*,*) a, b, n</a:t>
            </a:r>
          </a:p>
          <a:p>
            <a:pPr marL="0" indent="0">
              <a:buNone/>
            </a:pPr>
            <a:r>
              <a:rPr lang="en-US" dirty="0"/>
              <a:t> 4    h = (b - a) / n</a:t>
            </a:r>
          </a:p>
          <a:p>
            <a:pPr marL="0" indent="0">
              <a:buNone/>
            </a:pPr>
            <a:r>
              <a:rPr lang="en-US" dirty="0"/>
              <a:t> 5    s = 0</a:t>
            </a:r>
          </a:p>
          <a:p>
            <a:pPr marL="0" indent="0">
              <a:buNone/>
            </a:pPr>
            <a:r>
              <a:rPr lang="en-US" dirty="0"/>
              <a:t> 6    call </a:t>
            </a:r>
            <a:r>
              <a:rPr lang="en-US" dirty="0" err="1"/>
              <a:t>system_clock</a:t>
            </a:r>
            <a:r>
              <a:rPr lang="en-US" dirty="0"/>
              <a:t> (k0,kr)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7 !$</a:t>
            </a:r>
            <a:r>
              <a:rPr lang="en-US" dirty="0" err="1">
                <a:solidFill>
                  <a:srgbClr val="FF0000"/>
                </a:solidFill>
              </a:rPr>
              <a:t>omp</a:t>
            </a:r>
            <a:r>
              <a:rPr lang="en-US" dirty="0">
                <a:solidFill>
                  <a:srgbClr val="FF0000"/>
                </a:solidFill>
              </a:rPr>
              <a:t> parallel shared (</a:t>
            </a:r>
            <a:r>
              <a:rPr lang="en-US" dirty="0" err="1">
                <a:solidFill>
                  <a:srgbClr val="FF0000"/>
                </a:solidFill>
              </a:rPr>
              <a:t>h,s,n</a:t>
            </a:r>
            <a:r>
              <a:rPr lang="en-US" dirty="0">
                <a:solidFill>
                  <a:srgbClr val="FF0000"/>
                </a:solidFill>
              </a:rPr>
              <a:t>)private (s2,x)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8    s2 = 0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9 !$</a:t>
            </a:r>
            <a:r>
              <a:rPr lang="en-US" dirty="0" err="1">
                <a:solidFill>
                  <a:srgbClr val="FF0000"/>
                </a:solidFill>
              </a:rPr>
              <a:t>omp</a:t>
            </a:r>
            <a:r>
              <a:rPr lang="en-US" dirty="0">
                <a:solidFill>
                  <a:srgbClr val="FF0000"/>
                </a:solidFill>
              </a:rPr>
              <a:t> do</a:t>
            </a:r>
          </a:p>
          <a:p>
            <a:pPr marL="0" indent="0">
              <a:buNone/>
            </a:pPr>
            <a:r>
              <a:rPr lang="en-US" dirty="0"/>
              <a:t>10    do </a:t>
            </a:r>
            <a:r>
              <a:rPr lang="en-US" dirty="0" err="1"/>
              <a:t>i</a:t>
            </a:r>
            <a:r>
              <a:rPr lang="en-US" dirty="0"/>
              <a:t> = 1, n</a:t>
            </a:r>
          </a:p>
          <a:p>
            <a:pPr marL="0" indent="0">
              <a:buNone/>
            </a:pPr>
            <a:r>
              <a:rPr lang="en-US" dirty="0"/>
              <a:t>11       x = h * </a:t>
            </a:r>
            <a:r>
              <a:rPr lang="en-US" dirty="0" err="1"/>
              <a:t>i</a:t>
            </a:r>
            <a:r>
              <a:rPr lang="en-US" dirty="0"/>
              <a:t> - h / 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3B796-8F45-41B8-BA37-75D8F03537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12       </a:t>
            </a:r>
            <a:r>
              <a:rPr lang="en-US" dirty="0">
                <a:solidFill>
                  <a:srgbClr val="FF0000"/>
                </a:solidFill>
              </a:rPr>
              <a:t>s2 = s2</a:t>
            </a:r>
            <a:r>
              <a:rPr lang="en-US" dirty="0"/>
              <a:t> + h * f(x)</a:t>
            </a:r>
          </a:p>
          <a:p>
            <a:pPr marL="0" indent="0">
              <a:buNone/>
            </a:pPr>
            <a:r>
              <a:rPr lang="en-US" dirty="0"/>
              <a:t>13    end do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14 !$</a:t>
            </a:r>
            <a:r>
              <a:rPr lang="en-US" dirty="0" err="1">
                <a:solidFill>
                  <a:srgbClr val="FF0000"/>
                </a:solidFill>
              </a:rPr>
              <a:t>omp</a:t>
            </a:r>
            <a:r>
              <a:rPr lang="en-US" dirty="0">
                <a:solidFill>
                  <a:srgbClr val="FF0000"/>
                </a:solidFill>
              </a:rPr>
              <a:t> critical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15    s = s + s2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16 !$</a:t>
            </a:r>
            <a:r>
              <a:rPr lang="en-US" dirty="0" err="1">
                <a:solidFill>
                  <a:srgbClr val="FF0000"/>
                </a:solidFill>
              </a:rPr>
              <a:t>omp</a:t>
            </a:r>
            <a:r>
              <a:rPr lang="en-US" dirty="0">
                <a:solidFill>
                  <a:srgbClr val="FF0000"/>
                </a:solidFill>
              </a:rPr>
              <a:t> end critical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17 !$</a:t>
            </a:r>
            <a:r>
              <a:rPr lang="en-US" dirty="0" err="1">
                <a:solidFill>
                  <a:srgbClr val="FF0000"/>
                </a:solidFill>
              </a:rPr>
              <a:t>omp</a:t>
            </a:r>
            <a:r>
              <a:rPr lang="en-US" dirty="0">
                <a:solidFill>
                  <a:srgbClr val="FF0000"/>
                </a:solidFill>
              </a:rPr>
              <a:t> end parallel</a:t>
            </a:r>
          </a:p>
          <a:p>
            <a:pPr marL="0" indent="0">
              <a:buNone/>
            </a:pPr>
            <a:r>
              <a:rPr lang="en-US" dirty="0"/>
              <a:t>18    call </a:t>
            </a:r>
            <a:r>
              <a:rPr lang="en-US" dirty="0" err="1"/>
              <a:t>system_clock</a:t>
            </a:r>
            <a:r>
              <a:rPr lang="en-US" dirty="0"/>
              <a:t> (k1,kr)</a:t>
            </a:r>
          </a:p>
          <a:p>
            <a:pPr marL="0" indent="0">
              <a:buNone/>
            </a:pPr>
            <a:r>
              <a:rPr lang="en-US" dirty="0"/>
              <a:t>19    print *, 'Area = ', s</a:t>
            </a:r>
          </a:p>
          <a:p>
            <a:pPr marL="0" indent="0">
              <a:buNone/>
            </a:pPr>
            <a:r>
              <a:rPr lang="en-US" dirty="0"/>
              <a:t>20    print *, 'Time = ', real(k1-k0)/</a:t>
            </a:r>
            <a:r>
              <a:rPr lang="en-US" dirty="0" err="1"/>
              <a:t>kr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21 end</a:t>
            </a:r>
          </a:p>
        </p:txBody>
      </p:sp>
      <p:pic>
        <p:nvPicPr>
          <p:cNvPr id="3" name="slide21">
            <a:hlinkClick r:id="" action="ppaction://media"/>
            <a:extLst>
              <a:ext uri="{FF2B5EF4-FFF2-40B4-BE49-F238E27FC236}">
                <a16:creationId xmlns:a16="http://schemas.microsoft.com/office/drawing/2014/main" id="{A3AE774D-1BA4-4AB2-BF6B-E00DA1650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7699" y="63285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9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1663-E8EC-4D05-9FD7-E4D8F7CE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parallelism (OpenMP + MPI)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38B98-7753-465F-90C7-599D253711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 1 program test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2    include '</a:t>
            </a:r>
            <a:r>
              <a:rPr lang="en-US" dirty="0" err="1">
                <a:solidFill>
                  <a:srgbClr val="FF0000"/>
                </a:solidFill>
              </a:rPr>
              <a:t>mpif.h</a:t>
            </a:r>
            <a:r>
              <a:rPr lang="en-US" dirty="0">
                <a:solidFill>
                  <a:srgbClr val="FF0000"/>
                </a:solidFill>
              </a:rPr>
              <a:t>'</a:t>
            </a:r>
          </a:p>
          <a:p>
            <a:pPr marL="0" indent="0">
              <a:buNone/>
            </a:pPr>
            <a:r>
              <a:rPr lang="en-US" dirty="0"/>
              <a:t> 3    f(x) = sqrt (1.0 - x*x)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4    call </a:t>
            </a:r>
            <a:r>
              <a:rPr lang="en-US" dirty="0" err="1">
                <a:solidFill>
                  <a:srgbClr val="FF0000"/>
                </a:solidFill>
              </a:rPr>
              <a:t>mpi_init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5    call </a:t>
            </a:r>
            <a:r>
              <a:rPr lang="en-US" dirty="0" err="1">
                <a:solidFill>
                  <a:srgbClr val="FF0000"/>
                </a:solidFill>
              </a:rPr>
              <a:t>mpi_comm_rank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mpi_comm_world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irank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6    call </a:t>
            </a:r>
            <a:r>
              <a:rPr lang="en-US" dirty="0" err="1">
                <a:solidFill>
                  <a:srgbClr val="FF0000"/>
                </a:solidFill>
              </a:rPr>
              <a:t>mpi_comm_size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mpi_comm_world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nrank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7    if (</a:t>
            </a:r>
            <a:r>
              <a:rPr lang="en-US" dirty="0" err="1">
                <a:solidFill>
                  <a:srgbClr val="FF0000"/>
                </a:solidFill>
              </a:rPr>
              <a:t>irank</a:t>
            </a:r>
            <a:r>
              <a:rPr lang="en-US" dirty="0">
                <a:solidFill>
                  <a:srgbClr val="FF0000"/>
                </a:solidFill>
              </a:rPr>
              <a:t> .eq. 0) then</a:t>
            </a:r>
          </a:p>
          <a:p>
            <a:pPr marL="0" indent="0">
              <a:buNone/>
            </a:pPr>
            <a:r>
              <a:rPr lang="en-US" dirty="0"/>
              <a:t> 8       read (*,*) a, b, 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9    end if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10    call </a:t>
            </a:r>
            <a:r>
              <a:rPr lang="en-US" dirty="0" err="1">
                <a:solidFill>
                  <a:srgbClr val="FF0000"/>
                </a:solidFill>
              </a:rPr>
              <a:t>mpi_bcast</a:t>
            </a:r>
            <a:r>
              <a:rPr lang="en-US" dirty="0">
                <a:solidFill>
                  <a:srgbClr val="FF0000"/>
                </a:solidFill>
              </a:rPr>
              <a:t> (a, 1, </a:t>
            </a:r>
            <a:r>
              <a:rPr lang="en-US" dirty="0" err="1">
                <a:solidFill>
                  <a:srgbClr val="FF0000"/>
                </a:solidFill>
              </a:rPr>
              <a:t>mpi_real</a:t>
            </a:r>
            <a:r>
              <a:rPr lang="en-US" dirty="0">
                <a:solidFill>
                  <a:srgbClr val="FF0000"/>
                </a:solidFill>
              </a:rPr>
              <a:t>, 0, </a:t>
            </a:r>
            <a:r>
              <a:rPr lang="en-US" dirty="0" err="1">
                <a:solidFill>
                  <a:srgbClr val="FF0000"/>
                </a:solidFill>
              </a:rPr>
              <a:t>mpi_comm_world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11    call </a:t>
            </a:r>
            <a:r>
              <a:rPr lang="en-US" dirty="0" err="1">
                <a:solidFill>
                  <a:srgbClr val="FF0000"/>
                </a:solidFill>
              </a:rPr>
              <a:t>mpi_bcast</a:t>
            </a:r>
            <a:r>
              <a:rPr lang="en-US" dirty="0">
                <a:solidFill>
                  <a:srgbClr val="FF0000"/>
                </a:solidFill>
              </a:rPr>
              <a:t> (b, 1, </a:t>
            </a:r>
            <a:r>
              <a:rPr lang="en-US" dirty="0" err="1">
                <a:solidFill>
                  <a:srgbClr val="FF0000"/>
                </a:solidFill>
              </a:rPr>
              <a:t>mpi_real</a:t>
            </a:r>
            <a:r>
              <a:rPr lang="en-US" dirty="0">
                <a:solidFill>
                  <a:srgbClr val="FF0000"/>
                </a:solidFill>
              </a:rPr>
              <a:t>, 0, </a:t>
            </a:r>
            <a:r>
              <a:rPr lang="en-US" dirty="0" err="1">
                <a:solidFill>
                  <a:srgbClr val="FF0000"/>
                </a:solidFill>
              </a:rPr>
              <a:t>mpi_comm_world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12    call </a:t>
            </a:r>
            <a:r>
              <a:rPr lang="en-US" dirty="0" err="1">
                <a:solidFill>
                  <a:srgbClr val="FF0000"/>
                </a:solidFill>
              </a:rPr>
              <a:t>mpi_bcast</a:t>
            </a:r>
            <a:r>
              <a:rPr lang="en-US" dirty="0">
                <a:solidFill>
                  <a:srgbClr val="FF0000"/>
                </a:solidFill>
              </a:rPr>
              <a:t> (n, 1, </a:t>
            </a:r>
            <a:r>
              <a:rPr lang="en-US" dirty="0" err="1">
                <a:solidFill>
                  <a:srgbClr val="FF0000"/>
                </a:solidFill>
              </a:rPr>
              <a:t>mpi_real</a:t>
            </a:r>
            <a:r>
              <a:rPr lang="en-US" dirty="0">
                <a:solidFill>
                  <a:srgbClr val="FF0000"/>
                </a:solidFill>
              </a:rPr>
              <a:t>, 0, </a:t>
            </a:r>
            <a:r>
              <a:rPr lang="en-US" dirty="0" err="1">
                <a:solidFill>
                  <a:srgbClr val="FF0000"/>
                </a:solidFill>
              </a:rPr>
              <a:t>mpi_comm_world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13    n2 = n / </a:t>
            </a:r>
            <a:r>
              <a:rPr lang="en-US" dirty="0" err="1">
                <a:solidFill>
                  <a:srgbClr val="FF0000"/>
                </a:solidFill>
              </a:rPr>
              <a:t>nrank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14    h = (b - a) / n</a:t>
            </a:r>
          </a:p>
          <a:p>
            <a:pPr marL="0" indent="0">
              <a:buNone/>
            </a:pPr>
            <a:r>
              <a:rPr lang="en-US" dirty="0"/>
              <a:t>15    s = 0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16    s3 = 0</a:t>
            </a:r>
          </a:p>
          <a:p>
            <a:pPr marL="0" indent="0">
              <a:buNone/>
            </a:pPr>
            <a:r>
              <a:rPr lang="en-US" dirty="0"/>
              <a:t>17    call </a:t>
            </a:r>
            <a:r>
              <a:rPr lang="en-US" dirty="0" err="1"/>
              <a:t>system_clock</a:t>
            </a:r>
            <a:r>
              <a:rPr lang="en-US" dirty="0"/>
              <a:t> (k0,kr)</a:t>
            </a:r>
          </a:p>
          <a:p>
            <a:pPr marL="0" indent="0">
              <a:buNone/>
            </a:pPr>
            <a:r>
              <a:rPr lang="en-US" dirty="0"/>
              <a:t>18 !$</a:t>
            </a:r>
            <a:r>
              <a:rPr lang="en-US" dirty="0" err="1"/>
              <a:t>omp</a:t>
            </a:r>
            <a:r>
              <a:rPr lang="en-US" dirty="0"/>
              <a:t> parallel shared (h,s,</a:t>
            </a:r>
            <a:r>
              <a:rPr lang="en-US" dirty="0">
                <a:solidFill>
                  <a:srgbClr val="FF0000"/>
                </a:solidFill>
              </a:rPr>
              <a:t>n2,irank</a:t>
            </a:r>
            <a:r>
              <a:rPr lang="en-US" dirty="0"/>
              <a:t>) private(s2,x)</a:t>
            </a:r>
          </a:p>
          <a:p>
            <a:pPr marL="0" indent="0">
              <a:buNone/>
            </a:pPr>
            <a:r>
              <a:rPr lang="en-US" dirty="0"/>
              <a:t>19    s2 = 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C423B-2388-48E5-B011-AB873A00B7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20 !$</a:t>
            </a:r>
            <a:r>
              <a:rPr lang="en-US" dirty="0" err="1"/>
              <a:t>omp</a:t>
            </a:r>
            <a:r>
              <a:rPr lang="en-US" dirty="0"/>
              <a:t> do</a:t>
            </a:r>
          </a:p>
          <a:p>
            <a:pPr marL="0" indent="0">
              <a:buNone/>
            </a:pPr>
            <a:r>
              <a:rPr lang="en-US" dirty="0"/>
              <a:t>21    do </a:t>
            </a:r>
            <a:r>
              <a:rPr lang="en-US" dirty="0" err="1"/>
              <a:t>i</a:t>
            </a:r>
            <a:r>
              <a:rPr lang="en-US" dirty="0"/>
              <a:t> =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irank</a:t>
            </a:r>
            <a:r>
              <a:rPr lang="en-US" dirty="0">
                <a:solidFill>
                  <a:srgbClr val="FF0000"/>
                </a:solidFill>
              </a:rPr>
              <a:t> * n2 + 1, </a:t>
            </a:r>
            <a:r>
              <a:rPr lang="en-US" dirty="0" err="1">
                <a:solidFill>
                  <a:srgbClr val="FF0000"/>
                </a:solidFill>
              </a:rPr>
              <a:t>irank</a:t>
            </a:r>
            <a:r>
              <a:rPr lang="en-US" dirty="0">
                <a:solidFill>
                  <a:srgbClr val="FF0000"/>
                </a:solidFill>
              </a:rPr>
              <a:t> * n2 + n2</a:t>
            </a:r>
          </a:p>
          <a:p>
            <a:pPr marL="0" indent="0">
              <a:buNone/>
            </a:pPr>
            <a:r>
              <a:rPr lang="en-US" dirty="0"/>
              <a:t>22       x = h * </a:t>
            </a:r>
            <a:r>
              <a:rPr lang="en-US" dirty="0" err="1"/>
              <a:t>i</a:t>
            </a:r>
            <a:r>
              <a:rPr lang="en-US" dirty="0"/>
              <a:t> - h / 2</a:t>
            </a:r>
          </a:p>
          <a:p>
            <a:pPr marL="0" indent="0">
              <a:buNone/>
            </a:pPr>
            <a:r>
              <a:rPr lang="en-US" dirty="0"/>
              <a:t>23       s2 = s2 + h * f(x)</a:t>
            </a:r>
          </a:p>
          <a:p>
            <a:pPr marL="0" indent="0">
              <a:buNone/>
            </a:pPr>
            <a:r>
              <a:rPr lang="en-US" dirty="0"/>
              <a:t>24    end do</a:t>
            </a:r>
          </a:p>
          <a:p>
            <a:pPr marL="0" indent="0">
              <a:buNone/>
            </a:pPr>
            <a:r>
              <a:rPr lang="en-US" dirty="0"/>
              <a:t>25 !$</a:t>
            </a:r>
            <a:r>
              <a:rPr lang="en-US" dirty="0" err="1"/>
              <a:t>omp</a:t>
            </a:r>
            <a:r>
              <a:rPr lang="en-US" dirty="0"/>
              <a:t> critical</a:t>
            </a:r>
          </a:p>
          <a:p>
            <a:pPr marL="0" indent="0">
              <a:buNone/>
            </a:pPr>
            <a:r>
              <a:rPr lang="en-US" dirty="0"/>
              <a:t>26    s = s + s2</a:t>
            </a:r>
          </a:p>
          <a:p>
            <a:pPr marL="0" indent="0">
              <a:buNone/>
            </a:pPr>
            <a:r>
              <a:rPr lang="en-US" dirty="0"/>
              <a:t>27 !$</a:t>
            </a:r>
            <a:r>
              <a:rPr lang="en-US" dirty="0" err="1"/>
              <a:t>omp</a:t>
            </a:r>
            <a:r>
              <a:rPr lang="en-US" dirty="0"/>
              <a:t> end critical</a:t>
            </a:r>
          </a:p>
          <a:p>
            <a:pPr marL="0" indent="0">
              <a:buNone/>
            </a:pPr>
            <a:r>
              <a:rPr lang="en-US" dirty="0"/>
              <a:t>28 !$</a:t>
            </a:r>
            <a:r>
              <a:rPr lang="en-US" dirty="0" err="1"/>
              <a:t>omp</a:t>
            </a:r>
            <a:r>
              <a:rPr lang="en-US" dirty="0"/>
              <a:t> end parallel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29    call </a:t>
            </a:r>
            <a:r>
              <a:rPr lang="en-US" dirty="0" err="1">
                <a:solidFill>
                  <a:srgbClr val="FF0000"/>
                </a:solidFill>
              </a:rPr>
              <a:t>mpi_reduce</a:t>
            </a:r>
            <a:r>
              <a:rPr lang="en-US" dirty="0">
                <a:solidFill>
                  <a:srgbClr val="FF0000"/>
                </a:solidFill>
              </a:rPr>
              <a:t> (s, s3, 1, </a:t>
            </a:r>
            <a:r>
              <a:rPr lang="en-US" dirty="0" err="1">
                <a:solidFill>
                  <a:srgbClr val="FF0000"/>
                </a:solidFill>
              </a:rPr>
              <a:t>mpi_real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mpi_sum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30      &amp;0, </a:t>
            </a:r>
            <a:r>
              <a:rPr lang="en-US" dirty="0" err="1">
                <a:solidFill>
                  <a:srgbClr val="FF0000"/>
                </a:solidFill>
              </a:rPr>
              <a:t>mpi_comm_world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/>
              <a:t>31    call </a:t>
            </a:r>
            <a:r>
              <a:rPr lang="en-US" dirty="0" err="1"/>
              <a:t>system_clock</a:t>
            </a:r>
            <a:r>
              <a:rPr lang="en-US" dirty="0"/>
              <a:t> (k1,kr)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32    if (</a:t>
            </a:r>
            <a:r>
              <a:rPr lang="en-US" dirty="0" err="1">
                <a:solidFill>
                  <a:srgbClr val="FF0000"/>
                </a:solidFill>
              </a:rPr>
              <a:t>irank</a:t>
            </a:r>
            <a:r>
              <a:rPr lang="en-US" dirty="0">
                <a:solidFill>
                  <a:srgbClr val="FF0000"/>
                </a:solidFill>
              </a:rPr>
              <a:t> .eq. 0) then</a:t>
            </a:r>
          </a:p>
          <a:p>
            <a:pPr marL="0" indent="0">
              <a:buNone/>
            </a:pPr>
            <a:r>
              <a:rPr lang="en-US" dirty="0"/>
              <a:t>33       print *, 'Area = ',</a:t>
            </a:r>
            <a:r>
              <a:rPr lang="en-US" dirty="0">
                <a:solidFill>
                  <a:srgbClr val="FF0000"/>
                </a:solidFill>
              </a:rPr>
              <a:t> s3</a:t>
            </a:r>
          </a:p>
          <a:p>
            <a:pPr marL="0" indent="0">
              <a:buNone/>
            </a:pPr>
            <a:r>
              <a:rPr lang="en-US" dirty="0"/>
              <a:t>34       print *, 'Time = ', real(k1-k0)/</a:t>
            </a:r>
            <a:r>
              <a:rPr lang="en-US" dirty="0" err="1"/>
              <a:t>kr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35    end if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36    call </a:t>
            </a:r>
            <a:r>
              <a:rPr lang="en-US" dirty="0" err="1">
                <a:solidFill>
                  <a:srgbClr val="FF0000"/>
                </a:solidFill>
              </a:rPr>
              <a:t>mpi_finalize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ierr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/>
              <a:t>37 end</a:t>
            </a:r>
          </a:p>
        </p:txBody>
      </p:sp>
      <p:pic>
        <p:nvPicPr>
          <p:cNvPr id="6" name="slide22">
            <a:hlinkClick r:id="" action="ppaction://media"/>
            <a:extLst>
              <a:ext uri="{FF2B5EF4-FFF2-40B4-BE49-F238E27FC236}">
                <a16:creationId xmlns:a16="http://schemas.microsoft.com/office/drawing/2014/main" id="{77402510-FB4B-4290-97D9-E334C4C34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7425" y="6287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3CD5CC-131B-4039-82F6-05518E41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useful HPC software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84F68-1CA2-4FBD-946D-86BFC83D3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Parallel libraries</a:t>
            </a:r>
          </a:p>
          <a:p>
            <a:pPr lvl="1"/>
            <a:r>
              <a:rPr lang="en-US" dirty="0"/>
              <a:t>BLAS, LAPACK: Linear algebra</a:t>
            </a:r>
          </a:p>
          <a:p>
            <a:pPr lvl="2"/>
            <a:r>
              <a:rPr lang="en-US" dirty="0">
                <a:hlinkClick r:id="rId5"/>
              </a:rPr>
              <a:t>http://www.netlib.org/blas/index.html</a:t>
            </a:r>
            <a:endParaRPr lang="en-US" dirty="0"/>
          </a:p>
          <a:p>
            <a:pPr lvl="2"/>
            <a:r>
              <a:rPr lang="en-US" dirty="0">
                <a:hlinkClick r:id="rId6"/>
              </a:rPr>
              <a:t>http://www.netlib.org/lapack/index.html</a:t>
            </a:r>
            <a:endParaRPr lang="en-US" dirty="0"/>
          </a:p>
          <a:p>
            <a:pPr lvl="1"/>
            <a:r>
              <a:rPr lang="en-US" dirty="0"/>
              <a:t>FFTW: Fourier transforms</a:t>
            </a:r>
          </a:p>
          <a:p>
            <a:pPr lvl="2"/>
            <a:r>
              <a:rPr lang="en-US" dirty="0">
                <a:hlinkClick r:id="rId7"/>
              </a:rPr>
              <a:t>http://www.fftw.org/</a:t>
            </a:r>
            <a:endParaRPr lang="en-US" dirty="0"/>
          </a:p>
          <a:p>
            <a:r>
              <a:rPr lang="en-US" dirty="0"/>
              <a:t>Tools for parallel applications</a:t>
            </a:r>
          </a:p>
          <a:p>
            <a:pPr lvl="1"/>
            <a:r>
              <a:rPr lang="en-US" dirty="0"/>
              <a:t>GDB4HPC, </a:t>
            </a:r>
            <a:r>
              <a:rPr lang="en-US" dirty="0" err="1"/>
              <a:t>TotalView</a:t>
            </a:r>
            <a:r>
              <a:rPr lang="en-US" dirty="0"/>
              <a:t>, DDT: debugging tools</a:t>
            </a:r>
          </a:p>
          <a:p>
            <a:pPr lvl="2"/>
            <a:r>
              <a:rPr lang="en-US" dirty="0">
                <a:hlinkClick r:id="rId8"/>
              </a:rPr>
              <a:t>https://www.alcf.anl.gov/support-center/theta/gdb</a:t>
            </a:r>
            <a:endParaRPr lang="en-US" dirty="0"/>
          </a:p>
          <a:p>
            <a:pPr lvl="2"/>
            <a:r>
              <a:rPr lang="en-US" dirty="0">
                <a:hlinkClick r:id="rId9"/>
              </a:rPr>
              <a:t>https://totalview.io/products/totalview</a:t>
            </a:r>
            <a:endParaRPr lang="en-US" dirty="0"/>
          </a:p>
          <a:p>
            <a:pPr lvl="2"/>
            <a:r>
              <a:rPr lang="en-US" dirty="0">
                <a:hlinkClick r:id="rId10"/>
              </a:rPr>
              <a:t>https://developer.arm.com/documentation</a:t>
            </a:r>
            <a:endParaRPr lang="en-US" dirty="0"/>
          </a:p>
          <a:p>
            <a:pPr lvl="1"/>
            <a:r>
              <a:rPr lang="en-US" dirty="0" err="1"/>
              <a:t>CrayPAT</a:t>
            </a:r>
            <a:r>
              <a:rPr lang="en-US" dirty="0"/>
              <a:t>, MAP, TAU: performance measurement tools</a:t>
            </a:r>
          </a:p>
          <a:p>
            <a:pPr lvl="2"/>
            <a:r>
              <a:rPr lang="en-US" dirty="0">
                <a:hlinkClick r:id="rId11"/>
              </a:rPr>
              <a:t>https://docs.nersc.gov/development/performance-debugging-tools/craypat/</a:t>
            </a:r>
            <a:endParaRPr lang="en-US" dirty="0"/>
          </a:p>
          <a:p>
            <a:pPr lvl="2"/>
            <a:r>
              <a:rPr lang="en-US" dirty="0">
                <a:hlinkClick r:id="rId12"/>
              </a:rPr>
              <a:t>http://www.cs.uoregon.edu/research/tau/home.php</a:t>
            </a:r>
            <a:endParaRPr lang="en-US" dirty="0"/>
          </a:p>
        </p:txBody>
      </p:sp>
      <p:pic>
        <p:nvPicPr>
          <p:cNvPr id="2" name="slide22">
            <a:hlinkClick r:id="" action="ppaction://media"/>
            <a:extLst>
              <a:ext uri="{FF2B5EF4-FFF2-40B4-BE49-F238E27FC236}">
                <a16:creationId xmlns:a16="http://schemas.microsoft.com/office/drawing/2014/main" id="{E4242865-3BFF-47D0-9F58-B84CCEED1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74475" y="6330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1461-307B-4E5D-9845-3941CE3A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AE83B-3193-463B-A500-53267ECB9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HPC is all about scale and parallelism</a:t>
            </a:r>
          </a:p>
          <a:p>
            <a:r>
              <a:rPr lang="en-US" dirty="0"/>
              <a:t>The HPC system is a different user experience from a PC</a:t>
            </a:r>
          </a:p>
          <a:p>
            <a:r>
              <a:rPr lang="en-US" dirty="0"/>
              <a:t>Make it work first before you make it work fast</a:t>
            </a:r>
          </a:p>
          <a:p>
            <a:r>
              <a:rPr lang="en-US" dirty="0"/>
              <a:t>Read all about it!</a:t>
            </a:r>
          </a:p>
          <a:p>
            <a:r>
              <a:rPr lang="en-US" dirty="0"/>
              <a:t>When you’re ready to dive in, seek out a mentor</a:t>
            </a:r>
          </a:p>
        </p:txBody>
      </p:sp>
      <p:pic>
        <p:nvPicPr>
          <p:cNvPr id="4" name="Voice_200915_28">
            <a:hlinkClick r:id="" action="ppaction://media"/>
            <a:extLst>
              <a:ext uri="{FF2B5EF4-FFF2-40B4-BE49-F238E27FC236}">
                <a16:creationId xmlns:a16="http://schemas.microsoft.com/office/drawing/2014/main" id="{10289616-B758-447A-B52B-F1526EC00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320" y="6365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FD543-C197-408E-B59C-FB6BC6F9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2BA88-4EFF-4AF9-A5D4-808A9758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5"/>
              </a:rPr>
              <a:t>https://www.nvr.navy.mil/SHIPDETAILS/SHIPSDETAIL_CVN_68_5151.HTML</a:t>
            </a:r>
            <a:r>
              <a:rPr lang="en-US" dirty="0"/>
              <a:t> (aircraft carrier accommodations)</a:t>
            </a:r>
          </a:p>
          <a:p>
            <a:r>
              <a:rPr lang="en-US" dirty="0">
                <a:hlinkClick r:id="rId6"/>
              </a:rPr>
              <a:t>https://www.youtube.com/watch?v=QOGCSBh3kmM</a:t>
            </a:r>
            <a:r>
              <a:rPr lang="en-US" dirty="0"/>
              <a:t> (starling </a:t>
            </a:r>
            <a:r>
              <a:rPr lang="en-US" dirty="0" err="1"/>
              <a:t>murmuration</a:t>
            </a:r>
            <a:r>
              <a:rPr lang="en-US" dirty="0"/>
              <a:t>)</a:t>
            </a:r>
          </a:p>
          <a:p>
            <a:r>
              <a:rPr lang="en-US" dirty="0">
                <a:hlinkClick r:id="rId7"/>
              </a:rPr>
              <a:t>https://journals.plos.org/ploscompbiol/article?id=10.1371/journal.pcbi.1002894</a:t>
            </a:r>
            <a:r>
              <a:rPr lang="en-US" dirty="0"/>
              <a:t> (communication in </a:t>
            </a:r>
            <a:r>
              <a:rPr lang="en-US" dirty="0" err="1"/>
              <a:t>murmurating</a:t>
            </a:r>
            <a:r>
              <a:rPr lang="en-US" dirty="0"/>
              <a:t> starlings)</a:t>
            </a:r>
          </a:p>
          <a:p>
            <a:r>
              <a:rPr lang="en-US" dirty="0">
                <a:hlinkClick r:id="rId8"/>
              </a:rPr>
              <a:t>https://academic.oup.com/milmed/article/177/4/436/4283500</a:t>
            </a:r>
            <a:r>
              <a:rPr lang="en-US" dirty="0"/>
              <a:t> (divided listening and comprehension)</a:t>
            </a:r>
          </a:p>
          <a:p>
            <a:r>
              <a:rPr lang="en-US" dirty="0">
                <a:hlinkClick r:id="rId9"/>
              </a:rPr>
              <a:t>https://software.intel.com/content/www/us/en/develop/download/intel-64-and-ia-32-architectures-optimization-reference-manual.html</a:t>
            </a:r>
            <a:r>
              <a:rPr lang="en-US" dirty="0"/>
              <a:t> Chapter 7 (SIMD instructions)</a:t>
            </a:r>
          </a:p>
          <a:p>
            <a:r>
              <a:rPr lang="en-US" dirty="0">
                <a:hlinkClick r:id="rId10"/>
              </a:rPr>
              <a:t>http://www.quantcomp.com/portfolio/sciam.pdf</a:t>
            </a:r>
            <a:r>
              <a:rPr lang="en-US" dirty="0"/>
              <a:t> (supercomputers)</a:t>
            </a:r>
          </a:p>
          <a:p>
            <a:r>
              <a:rPr lang="en-US" dirty="0">
                <a:hlinkClick r:id="rId11"/>
              </a:rPr>
              <a:t>http://www.gnuplot.info/</a:t>
            </a:r>
            <a:r>
              <a:rPr lang="en-US" dirty="0"/>
              <a:t> (</a:t>
            </a:r>
            <a:r>
              <a:rPr lang="en-US" dirty="0" err="1"/>
              <a:t>Gnuplot</a:t>
            </a:r>
            <a:r>
              <a:rPr lang="en-US" dirty="0"/>
              <a:t>)</a:t>
            </a:r>
          </a:p>
        </p:txBody>
      </p:sp>
      <p:pic>
        <p:nvPicPr>
          <p:cNvPr id="4" name="slide25">
            <a:hlinkClick r:id="" action="ppaction://media"/>
            <a:extLst>
              <a:ext uri="{FF2B5EF4-FFF2-40B4-BE49-F238E27FC236}">
                <a16:creationId xmlns:a16="http://schemas.microsoft.com/office/drawing/2014/main" id="{27E364A5-B959-4BDB-9090-8342FA075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27172" y="62428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3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04D9C9-DA4D-433A-B432-CB371438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2988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2" name="Voice_200915_29">
            <a:hlinkClick r:id="" action="ppaction://media"/>
            <a:extLst>
              <a:ext uri="{FF2B5EF4-FFF2-40B4-BE49-F238E27FC236}">
                <a16:creationId xmlns:a16="http://schemas.microsoft.com/office/drawing/2014/main" id="{D73EB807-88B6-4542-AAF1-7870954F5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4480" y="6375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0E88-A40D-40B9-AB8A-E22C27B7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High-Performance Computer?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EE63-B1FF-4350-8230-5AB6AA07D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just a super-powerful PC</a:t>
            </a:r>
          </a:p>
          <a:p>
            <a:r>
              <a:rPr lang="en-US" dirty="0"/>
              <a:t>A large-scale collection (“cluster”) of computers (“nodes”) with:</a:t>
            </a:r>
          </a:p>
          <a:p>
            <a:pPr lvl="1"/>
            <a:r>
              <a:rPr lang="en-US" dirty="0"/>
              <a:t>A special interconnection network</a:t>
            </a:r>
          </a:p>
          <a:p>
            <a:pPr lvl="1"/>
            <a:r>
              <a:rPr lang="en-US" dirty="0"/>
              <a:t>Special software to support parallelism</a:t>
            </a:r>
          </a:p>
          <a:p>
            <a:r>
              <a:rPr lang="en-US" dirty="0"/>
              <a:t>Designed to tackle HPC problems by:</a:t>
            </a:r>
          </a:p>
          <a:p>
            <a:pPr lvl="1"/>
            <a:r>
              <a:rPr lang="en-US" dirty="0"/>
              <a:t>Distributing the pieces of the problem among the nodes</a:t>
            </a:r>
          </a:p>
          <a:p>
            <a:pPr lvl="1"/>
            <a:r>
              <a:rPr lang="en-US" dirty="0"/>
              <a:t>Analyzing the pieces in parallel</a:t>
            </a:r>
          </a:p>
          <a:p>
            <a:pPr lvl="1"/>
            <a:r>
              <a:rPr lang="en-US" dirty="0"/>
              <a:t>Gathering the solutions together</a:t>
            </a:r>
          </a:p>
          <a:p>
            <a:pPr lvl="1"/>
            <a:endParaRPr lang="en-US" dirty="0"/>
          </a:p>
        </p:txBody>
      </p:sp>
      <p:pic>
        <p:nvPicPr>
          <p:cNvPr id="6" name="slide3">
            <a:hlinkClick r:id="" action="ppaction://media"/>
            <a:extLst>
              <a:ext uri="{FF2B5EF4-FFF2-40B4-BE49-F238E27FC236}">
                <a16:creationId xmlns:a16="http://schemas.microsoft.com/office/drawing/2014/main" id="{6334605A-C033-4EBB-A112-7C6EE991C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8170" y="6309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3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63E8-4062-4C71-BACB-9C72D626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Environment of High-Performance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CD0BA-5934-45B2-9F3F-0EE47B8AB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like a personal computer</a:t>
            </a:r>
          </a:p>
          <a:p>
            <a:pPr lvl="1"/>
            <a:r>
              <a:rPr lang="en-US" dirty="0"/>
              <a:t>Generally, one person does not get use of the whole system</a:t>
            </a:r>
          </a:p>
          <a:p>
            <a:r>
              <a:rPr lang="en-US" dirty="0"/>
              <a:t>System is shared by many users at once</a:t>
            </a:r>
          </a:p>
          <a:p>
            <a:r>
              <a:rPr lang="en-US" dirty="0"/>
              <a:t>Two modes of usage</a:t>
            </a:r>
          </a:p>
          <a:p>
            <a:pPr lvl="1"/>
            <a:r>
              <a:rPr lang="en-US" dirty="0"/>
              <a:t>Interactive: edit files, compile programs, run small tests, run interactive tools</a:t>
            </a:r>
          </a:p>
          <a:p>
            <a:pPr lvl="1"/>
            <a:r>
              <a:rPr lang="en-US" dirty="0"/>
              <a:t>Batch: run large tests (“jobs”) by submitting batch command scripts; jobs wait their turn</a:t>
            </a:r>
          </a:p>
          <a:p>
            <a:r>
              <a:rPr lang="en-US" dirty="0"/>
              <a:t>Batch scheduler assigns jobs to sections of the system (space sharing)</a:t>
            </a:r>
          </a:p>
        </p:txBody>
      </p:sp>
      <p:pic>
        <p:nvPicPr>
          <p:cNvPr id="4" name="slide4">
            <a:hlinkClick r:id="" action="ppaction://media"/>
            <a:extLst>
              <a:ext uri="{FF2B5EF4-FFF2-40B4-BE49-F238E27FC236}">
                <a16:creationId xmlns:a16="http://schemas.microsoft.com/office/drawing/2014/main" id="{236D7A91-6634-4147-A246-8FB57CBAD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2671" y="6325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E96D-E907-488C-8FF9-C530E716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Environment of High-Performance Computers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DDDBB-57C6-4306-B5DC-86F8EF5F9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popular and well-supported languages include:</a:t>
            </a:r>
          </a:p>
          <a:p>
            <a:pPr lvl="1"/>
            <a:r>
              <a:rPr lang="en-US" dirty="0"/>
              <a:t>Fortran (ISBN-13</a:t>
            </a:r>
            <a:r>
              <a:rPr lang="en-US" b="1" dirty="0"/>
              <a:t>:</a:t>
            </a:r>
            <a:r>
              <a:rPr lang="en-US" dirty="0"/>
              <a:t> 978-1447167587)</a:t>
            </a:r>
          </a:p>
          <a:p>
            <a:pPr lvl="1"/>
            <a:r>
              <a:rPr lang="en-US" dirty="0"/>
              <a:t>C (ISBN-13: 978-0131103627)</a:t>
            </a:r>
          </a:p>
          <a:p>
            <a:pPr lvl="1"/>
            <a:r>
              <a:rPr lang="en-US" dirty="0"/>
              <a:t>C++ (ISBN-13: 978-0321992789)</a:t>
            </a:r>
          </a:p>
          <a:p>
            <a:pPr lvl="1"/>
            <a:r>
              <a:rPr lang="en-US" dirty="0"/>
              <a:t>Python (ISBN-13: 978-0262529624)</a:t>
            </a:r>
          </a:p>
          <a:p>
            <a:r>
              <a:rPr lang="en-US" dirty="0"/>
              <a:t>Some example web sites describing user environments:</a:t>
            </a:r>
          </a:p>
          <a:p>
            <a:pPr lvl="1"/>
            <a:r>
              <a:rPr lang="en-US" dirty="0">
                <a:hlinkClick r:id="rId5"/>
              </a:rPr>
              <a:t>https://www.alcf.anl.gov/support-center/get-started/learn-use-our-systems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https://docs.nersc.gov/getting-started/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https://www.olcf.ornl.gov/for-users/user-assistance/</a:t>
            </a:r>
            <a:endParaRPr lang="en-US" dirty="0"/>
          </a:p>
        </p:txBody>
      </p:sp>
      <p:pic>
        <p:nvPicPr>
          <p:cNvPr id="5" name="Voice_200915_7">
            <a:hlinkClick r:id="" action="ppaction://media"/>
            <a:extLst>
              <a:ext uri="{FF2B5EF4-FFF2-40B4-BE49-F238E27FC236}">
                <a16:creationId xmlns:a16="http://schemas.microsoft.com/office/drawing/2014/main" id="{0ED3D531-8E57-4382-B5C8-1FDECED8E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4000" y="6365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46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4AF8-13B3-4876-A368-E268D10C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levels of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CB483-CEF4-407C-88C8-CCE337323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Instruction-level parallelism (within a single node/core)</a:t>
            </a:r>
          </a:p>
          <a:p>
            <a:pPr lvl="1"/>
            <a:r>
              <a:rPr lang="en-US" dirty="0"/>
              <a:t>Overlapping instruction scheduling</a:t>
            </a:r>
          </a:p>
          <a:p>
            <a:pPr lvl="1"/>
            <a:r>
              <a:rPr lang="en-US" dirty="0"/>
              <a:t>SIMD</a:t>
            </a:r>
          </a:p>
          <a:p>
            <a:pPr lvl="1"/>
            <a:r>
              <a:rPr lang="en-US" dirty="0"/>
              <a:t>FMA</a:t>
            </a:r>
          </a:p>
          <a:p>
            <a:r>
              <a:rPr lang="en-US" dirty="0"/>
              <a:t>Loop-level / thread-level parallelism (across cores of a node)</a:t>
            </a:r>
          </a:p>
          <a:p>
            <a:pPr lvl="1"/>
            <a:r>
              <a:rPr lang="en-US" dirty="0"/>
              <a:t>OpenMP ( </a:t>
            </a:r>
            <a:r>
              <a:rPr lang="en-US" dirty="0">
                <a:solidFill>
                  <a:schemeClr val="accent1"/>
                </a:solidFill>
                <a:hlinkClick r:id="rId5"/>
              </a:rPr>
              <a:t>https://www.openmp.org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Pthreads</a:t>
            </a:r>
            <a:endParaRPr lang="en-US" dirty="0"/>
          </a:p>
          <a:p>
            <a:pPr lvl="1"/>
            <a:r>
              <a:rPr lang="en-US" dirty="0"/>
              <a:t>CUDA</a:t>
            </a:r>
          </a:p>
          <a:p>
            <a:r>
              <a:rPr lang="en-US" dirty="0"/>
              <a:t>Process-level parallelism (across nodes)</a:t>
            </a:r>
          </a:p>
          <a:p>
            <a:pPr lvl="1"/>
            <a:r>
              <a:rPr lang="en-US" dirty="0"/>
              <a:t>MPI (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  <a:hlinkClick r:id="rId6"/>
              </a:rPr>
              <a:t>https://www.mpi-forum.org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)</a:t>
            </a:r>
          </a:p>
        </p:txBody>
      </p:sp>
      <p:pic>
        <p:nvPicPr>
          <p:cNvPr id="4" name="slide6">
            <a:hlinkClick r:id="" action="ppaction://media"/>
            <a:extLst>
              <a:ext uri="{FF2B5EF4-FFF2-40B4-BE49-F238E27FC236}">
                <a16:creationId xmlns:a16="http://schemas.microsoft.com/office/drawing/2014/main" id="{CFC443A3-D89F-4971-8E8A-715C0992C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3186" y="6176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0249-2E1B-437A-8121-4FCE12C3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parallel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C1AC-F473-451B-AE77-89C381A55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15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Amdahl’s Law</a:t>
            </a:r>
          </a:p>
          <a:p>
            <a:pPr lvl="1"/>
            <a:r>
              <a:rPr lang="en-US" dirty="0"/>
              <a:t>Let T</a:t>
            </a:r>
            <a:r>
              <a:rPr lang="en-US" baseline="-25000" dirty="0"/>
              <a:t>1</a:t>
            </a:r>
            <a:r>
              <a:rPr lang="en-US" dirty="0"/>
              <a:t> = the time taken to run the program on 1 compute resource</a:t>
            </a:r>
          </a:p>
          <a:p>
            <a:pPr lvl="1"/>
            <a:r>
              <a:rPr lang="en-US" dirty="0"/>
              <a:t>Let f = the fraction of time taken to run code that cannot run in parallel</a:t>
            </a:r>
          </a:p>
          <a:p>
            <a:pPr lvl="1"/>
            <a:r>
              <a:rPr lang="en-US" dirty="0"/>
              <a:t>T(</a:t>
            </a:r>
            <a:r>
              <a:rPr lang="en-US" dirty="0" err="1"/>
              <a:t>f,N</a:t>
            </a:r>
            <a:r>
              <a:rPr lang="en-US" dirty="0"/>
              <a:t>) = the time taken to solve the problem on N compute resources</a:t>
            </a:r>
          </a:p>
          <a:p>
            <a:pPr lvl="1"/>
            <a:r>
              <a:rPr lang="en-US" dirty="0"/>
              <a:t>T(</a:t>
            </a:r>
            <a:r>
              <a:rPr lang="en-US" dirty="0" err="1"/>
              <a:t>f,N</a:t>
            </a:r>
            <a:r>
              <a:rPr lang="en-US" dirty="0"/>
              <a:t>) = [ f + (1-f) / N ] * T</a:t>
            </a:r>
            <a:r>
              <a:rPr lang="en-US" baseline="-25000" dirty="0"/>
              <a:t>1</a:t>
            </a:r>
          </a:p>
          <a:p>
            <a:pPr lvl="1"/>
            <a:r>
              <a:rPr lang="en-US" dirty="0"/>
              <a:t>S(</a:t>
            </a:r>
            <a:r>
              <a:rPr lang="en-US" dirty="0" err="1"/>
              <a:t>f,N</a:t>
            </a:r>
            <a:r>
              <a:rPr lang="en-US" dirty="0"/>
              <a:t>) = the speedup achieved by solving on N resources versus 1</a:t>
            </a:r>
          </a:p>
          <a:p>
            <a:pPr lvl="1"/>
            <a:r>
              <a:rPr lang="en-US" dirty="0"/>
              <a:t>S(</a:t>
            </a:r>
            <a:r>
              <a:rPr lang="en-US" dirty="0" err="1"/>
              <a:t>f,N</a:t>
            </a:r>
            <a:r>
              <a:rPr lang="en-US" dirty="0"/>
              <a:t>) = T</a:t>
            </a:r>
            <a:r>
              <a:rPr lang="en-US" baseline="-25000" dirty="0"/>
              <a:t>1</a:t>
            </a:r>
            <a:r>
              <a:rPr lang="en-US" dirty="0"/>
              <a:t> / T(</a:t>
            </a:r>
            <a:r>
              <a:rPr lang="en-US" dirty="0" err="1"/>
              <a:t>f,N</a:t>
            </a:r>
            <a:r>
              <a:rPr lang="en-US" dirty="0"/>
              <a:t>) = N / [(N-1) * f + 1]</a:t>
            </a:r>
            <a:endParaRPr lang="en-US" baseline="-25000" dirty="0"/>
          </a:p>
          <a:p>
            <a:pPr lvl="1"/>
            <a:r>
              <a:rPr lang="en-US" dirty="0"/>
              <a:t>E(</a:t>
            </a:r>
            <a:r>
              <a:rPr lang="en-US" dirty="0" err="1"/>
              <a:t>f,N</a:t>
            </a:r>
            <a:r>
              <a:rPr lang="en-US" dirty="0"/>
              <a:t>) = the parallel efficiency of the program</a:t>
            </a:r>
          </a:p>
          <a:p>
            <a:pPr lvl="1"/>
            <a:r>
              <a:rPr lang="en-US" dirty="0"/>
              <a:t>E(</a:t>
            </a:r>
            <a:r>
              <a:rPr lang="en-US" dirty="0" err="1"/>
              <a:t>f,N</a:t>
            </a:r>
            <a:r>
              <a:rPr lang="en-US" dirty="0"/>
              <a:t>) = S(</a:t>
            </a:r>
            <a:r>
              <a:rPr lang="en-US" dirty="0" err="1"/>
              <a:t>f,N</a:t>
            </a:r>
            <a:r>
              <a:rPr lang="en-US" dirty="0"/>
              <a:t>) / N = 1 / [(N-1) * f + 1]</a:t>
            </a:r>
          </a:p>
          <a:p>
            <a:r>
              <a:rPr lang="en-US" dirty="0"/>
              <a:t>Shortcoming: workload stays fixed as resources increase</a:t>
            </a:r>
          </a:p>
        </p:txBody>
      </p:sp>
      <p:pic>
        <p:nvPicPr>
          <p:cNvPr id="4" name="slide7">
            <a:hlinkClick r:id="" action="ppaction://media"/>
            <a:extLst>
              <a:ext uri="{FF2B5EF4-FFF2-40B4-BE49-F238E27FC236}">
                <a16:creationId xmlns:a16="http://schemas.microsoft.com/office/drawing/2014/main" id="{3DD75CD4-AB4F-4625-9301-516757F2F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2671" y="62368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5E1D-34BE-4EC7-B8E4-6BDB28D9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parallel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BB30-5ACD-4198-B510-FEA86DB30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Gustafson’s Law</a:t>
            </a:r>
          </a:p>
          <a:p>
            <a:pPr lvl="1"/>
            <a:r>
              <a:rPr lang="en-US" dirty="0"/>
              <a:t>Let f = the fraction of time taken to run code that cannot run in parallel</a:t>
            </a:r>
          </a:p>
          <a:p>
            <a:pPr lvl="1"/>
            <a:r>
              <a:rPr lang="en-US" dirty="0"/>
              <a:t>Let T</a:t>
            </a:r>
            <a:r>
              <a:rPr lang="en-US" baseline="-25000" dirty="0"/>
              <a:t>N</a:t>
            </a:r>
            <a:r>
              <a:rPr lang="en-US" dirty="0"/>
              <a:t> = the time required to run the </a:t>
            </a:r>
            <a:r>
              <a:rPr lang="en-US" dirty="0">
                <a:solidFill>
                  <a:srgbClr val="FF0000"/>
                </a:solidFill>
              </a:rPr>
              <a:t>N-scaled</a:t>
            </a:r>
            <a:r>
              <a:rPr lang="en-US" dirty="0"/>
              <a:t> problem on N compute resources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1</a:t>
            </a:r>
            <a:r>
              <a:rPr lang="en-US" dirty="0"/>
              <a:t> = the (hypothetical) time taken to run the </a:t>
            </a:r>
            <a:r>
              <a:rPr lang="en-US" dirty="0">
                <a:solidFill>
                  <a:srgbClr val="FF0000"/>
                </a:solidFill>
              </a:rPr>
              <a:t>(N-scaled) </a:t>
            </a:r>
            <a:r>
              <a:rPr lang="en-US" dirty="0"/>
              <a:t>problem on 1 compute resource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1</a:t>
            </a:r>
            <a:r>
              <a:rPr lang="en-US" dirty="0"/>
              <a:t> = [f + (1-f) * N] * T</a:t>
            </a:r>
            <a:r>
              <a:rPr lang="en-US" baseline="-25000" dirty="0"/>
              <a:t>N</a:t>
            </a:r>
          </a:p>
          <a:p>
            <a:pPr lvl="1"/>
            <a:r>
              <a:rPr lang="en-US" dirty="0"/>
              <a:t>S(</a:t>
            </a:r>
            <a:r>
              <a:rPr lang="en-US" dirty="0" err="1"/>
              <a:t>f,N</a:t>
            </a:r>
            <a:r>
              <a:rPr lang="en-US" dirty="0"/>
              <a:t>) = the speedup achieved by solving on N resources versus 1</a:t>
            </a:r>
          </a:p>
          <a:p>
            <a:pPr lvl="1"/>
            <a:r>
              <a:rPr lang="en-US" dirty="0"/>
              <a:t>S(</a:t>
            </a:r>
            <a:r>
              <a:rPr lang="en-US" dirty="0" err="1"/>
              <a:t>f,N</a:t>
            </a:r>
            <a:r>
              <a:rPr lang="en-US" dirty="0"/>
              <a:t>) = T</a:t>
            </a:r>
            <a:r>
              <a:rPr lang="en-US" baseline="-25000" dirty="0"/>
              <a:t>1</a:t>
            </a:r>
            <a:r>
              <a:rPr lang="en-US" dirty="0"/>
              <a:t> / T</a:t>
            </a:r>
            <a:r>
              <a:rPr lang="en-US" baseline="-25000" dirty="0"/>
              <a:t>N</a:t>
            </a:r>
            <a:r>
              <a:rPr lang="en-US" dirty="0"/>
              <a:t> = N – (N-1) * f</a:t>
            </a:r>
          </a:p>
          <a:p>
            <a:pPr lvl="1"/>
            <a:r>
              <a:rPr lang="en-US" dirty="0"/>
              <a:t>E(</a:t>
            </a:r>
            <a:r>
              <a:rPr lang="en-US" dirty="0" err="1"/>
              <a:t>f,N</a:t>
            </a:r>
            <a:r>
              <a:rPr lang="en-US" dirty="0"/>
              <a:t>) = the parallel efficiency of the program</a:t>
            </a:r>
          </a:p>
          <a:p>
            <a:pPr lvl="1"/>
            <a:r>
              <a:rPr lang="en-US" dirty="0"/>
              <a:t>E(</a:t>
            </a:r>
            <a:r>
              <a:rPr lang="en-US" dirty="0" err="1"/>
              <a:t>f,N</a:t>
            </a:r>
            <a:r>
              <a:rPr lang="en-US" dirty="0"/>
              <a:t>) = S(</a:t>
            </a:r>
            <a:r>
              <a:rPr lang="en-US" dirty="0" err="1"/>
              <a:t>f,N</a:t>
            </a:r>
            <a:r>
              <a:rPr lang="en-US" dirty="0"/>
              <a:t>) / N = 1 – [(N-1)/N] * f</a:t>
            </a:r>
          </a:p>
          <a:p>
            <a:r>
              <a:rPr lang="en-US" dirty="0"/>
              <a:t>Revision: parallel workload scales with resources</a:t>
            </a:r>
          </a:p>
          <a:p>
            <a:pPr lvl="1"/>
            <a:endParaRPr lang="en-US" dirty="0"/>
          </a:p>
        </p:txBody>
      </p:sp>
      <p:pic>
        <p:nvPicPr>
          <p:cNvPr id="4" name="slide8">
            <a:hlinkClick r:id="" action="ppaction://media"/>
            <a:extLst>
              <a:ext uri="{FF2B5EF4-FFF2-40B4-BE49-F238E27FC236}">
                <a16:creationId xmlns:a16="http://schemas.microsoft.com/office/drawing/2014/main" id="{6E8A1543-C99B-4627-8186-F06910FD6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1674" y="6294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C2C2-D4B3-41B0-9D52-368458FC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strong and weak scaling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5923D-0DB0-40C5-8CCF-0D38922225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# </a:t>
            </a:r>
            <a:r>
              <a:rPr lang="en-US" dirty="0" err="1"/>
              <a:t>gnuplot</a:t>
            </a:r>
            <a:r>
              <a:rPr lang="en-US" dirty="0"/>
              <a:t> commands to plot strong and weak scaling curves</a:t>
            </a:r>
          </a:p>
          <a:p>
            <a:pPr marL="0" indent="0">
              <a:buNone/>
            </a:pPr>
            <a:r>
              <a:rPr lang="en-US" dirty="0"/>
              <a:t>reset</a:t>
            </a:r>
          </a:p>
          <a:p>
            <a:pPr marL="0" indent="0">
              <a:buNone/>
            </a:pPr>
            <a:r>
              <a:rPr lang="en-US" dirty="0"/>
              <a:t>unset key</a:t>
            </a:r>
          </a:p>
          <a:p>
            <a:pPr marL="0" indent="0">
              <a:buNone/>
            </a:pPr>
            <a:r>
              <a:rPr lang="en-US" dirty="0"/>
              <a:t>f=0.1</a:t>
            </a:r>
          </a:p>
          <a:p>
            <a:pPr marL="0" indent="0">
              <a:buNone/>
            </a:pPr>
            <a:r>
              <a:rPr lang="en-US" dirty="0"/>
              <a:t># Node count</a:t>
            </a:r>
          </a:p>
          <a:p>
            <a:pPr marL="0" indent="0">
              <a:buNone/>
            </a:pPr>
            <a:r>
              <a:rPr lang="en-US" dirty="0"/>
              <a:t>N=10000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xlabel</a:t>
            </a:r>
            <a:r>
              <a:rPr lang="en-US" dirty="0"/>
              <a:t> 'N'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xrange</a:t>
            </a:r>
            <a:r>
              <a:rPr lang="en-US" dirty="0"/>
              <a:t> [1:N]</a:t>
            </a:r>
          </a:p>
          <a:p>
            <a:pPr marL="0" indent="0">
              <a:buNone/>
            </a:pPr>
            <a:r>
              <a:rPr lang="en-US" dirty="0"/>
              <a:t>set logscale x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2D517A-0681-47B7-BDE5-A67410FEFB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# Speedup</a:t>
            </a:r>
          </a:p>
          <a:p>
            <a:pPr marL="0" indent="0">
              <a:buNone/>
            </a:pPr>
            <a:r>
              <a:rPr lang="en-US" dirty="0" err="1"/>
              <a:t>S_max</a:t>
            </a:r>
            <a:r>
              <a:rPr lang="en-US" dirty="0"/>
              <a:t>=N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ylabel</a:t>
            </a:r>
            <a:r>
              <a:rPr lang="en-US" dirty="0"/>
              <a:t> 'S'</a:t>
            </a:r>
          </a:p>
          <a:p>
            <a:pPr marL="0" indent="0">
              <a:buNone/>
            </a:pPr>
            <a:r>
              <a:rPr lang="en-US" dirty="0"/>
              <a:t>set </a:t>
            </a:r>
            <a:r>
              <a:rPr lang="en-US" dirty="0" err="1"/>
              <a:t>yrange</a:t>
            </a:r>
            <a:r>
              <a:rPr lang="en-US" dirty="0"/>
              <a:t> [1:S_max]</a:t>
            </a:r>
          </a:p>
          <a:p>
            <a:pPr marL="0" indent="0">
              <a:buNone/>
            </a:pPr>
            <a:r>
              <a:rPr lang="en-US" dirty="0"/>
              <a:t>set logscale y</a:t>
            </a:r>
          </a:p>
          <a:p>
            <a:pPr marL="0" indent="0">
              <a:buNone/>
            </a:pPr>
            <a:r>
              <a:rPr lang="en-US" dirty="0"/>
              <a:t>#</a:t>
            </a:r>
          </a:p>
          <a:p>
            <a:pPr marL="0" indent="0">
              <a:buNone/>
            </a:pPr>
            <a:r>
              <a:rPr lang="en-US" dirty="0" err="1"/>
              <a:t>S_strong</a:t>
            </a:r>
            <a:r>
              <a:rPr lang="en-US" dirty="0"/>
              <a:t>(x) = x / ((x-1)*f+1)     </a:t>
            </a:r>
          </a:p>
          <a:p>
            <a:pPr marL="0" indent="0">
              <a:buNone/>
            </a:pPr>
            <a:r>
              <a:rPr lang="en-US" dirty="0" err="1"/>
              <a:t>S_weak</a:t>
            </a:r>
            <a:r>
              <a:rPr lang="en-US" dirty="0"/>
              <a:t>(x) = x - (x-1)*f   </a:t>
            </a:r>
          </a:p>
          <a:p>
            <a:pPr marL="0" indent="0">
              <a:buNone/>
            </a:pPr>
            <a:r>
              <a:rPr lang="en-US" dirty="0"/>
              <a:t>plot </a:t>
            </a:r>
            <a:r>
              <a:rPr lang="en-US" dirty="0" err="1"/>
              <a:t>x,S_strong</a:t>
            </a:r>
            <a:r>
              <a:rPr lang="en-US" dirty="0"/>
              <a:t>(x),</a:t>
            </a:r>
            <a:r>
              <a:rPr lang="en-US" dirty="0" err="1"/>
              <a:t>S_weak</a:t>
            </a:r>
            <a:r>
              <a:rPr lang="en-US" dirty="0"/>
              <a:t>(x)</a:t>
            </a:r>
          </a:p>
        </p:txBody>
      </p:sp>
      <p:pic>
        <p:nvPicPr>
          <p:cNvPr id="6" name="slide9">
            <a:hlinkClick r:id="" action="ppaction://media"/>
            <a:extLst>
              <a:ext uri="{FF2B5EF4-FFF2-40B4-BE49-F238E27FC236}">
                <a16:creationId xmlns:a16="http://schemas.microsoft.com/office/drawing/2014/main" id="{216BA55B-ECED-46E0-9D21-E41CD9680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1674" y="6309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9691</Words>
  <Application>Microsoft Office PowerPoint</Application>
  <PresentationFormat>Widescreen</PresentationFormat>
  <Paragraphs>967</Paragraphs>
  <Slides>26</Slides>
  <Notes>26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High-Performance Computing</vt:lpstr>
      <vt:lpstr>What is High-Performance Computing?</vt:lpstr>
      <vt:lpstr>What is a High-Performance Computer?</vt:lpstr>
      <vt:lpstr>User Environment of High-Performance Computers</vt:lpstr>
      <vt:lpstr>User Environment of High-Performance Computers (cont’d)</vt:lpstr>
      <vt:lpstr>Multiple levels of parallelism</vt:lpstr>
      <vt:lpstr>Measuring parallel efficiency</vt:lpstr>
      <vt:lpstr>Measuring parallel efficiency</vt:lpstr>
      <vt:lpstr>Comparing strong and weak scaling</vt:lpstr>
      <vt:lpstr>PowerPoint Presentation</vt:lpstr>
      <vt:lpstr>Barriers to parallel efficiency</vt:lpstr>
      <vt:lpstr>Effect of overhead on efficiency</vt:lpstr>
      <vt:lpstr>PowerPoint Presentation</vt:lpstr>
      <vt:lpstr>Common areas of serialization</vt:lpstr>
      <vt:lpstr>Data dependency – the parallelism-killer</vt:lpstr>
      <vt:lpstr>Examples of data dependent work</vt:lpstr>
      <vt:lpstr>Example of parallelism</vt:lpstr>
      <vt:lpstr>Example of parallelism – variable definitions</vt:lpstr>
      <vt:lpstr>Example of parallelism (simple coding)</vt:lpstr>
      <vt:lpstr>Example of parallelism (SIMD)</vt:lpstr>
      <vt:lpstr>Example of parallelism (OpenMP)</vt:lpstr>
      <vt:lpstr>Example of parallelism (OpenMP + MPI)</vt:lpstr>
      <vt:lpstr>Other useful HPC software</vt:lpstr>
      <vt:lpstr>Summary</vt:lpstr>
      <vt:lpstr>Miscellaneous 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High-Performance Computing</dc:title>
  <dc:creator>Davis, Mike</dc:creator>
  <cp:lastModifiedBy>Davis, Mike</cp:lastModifiedBy>
  <cp:revision>88</cp:revision>
  <dcterms:created xsi:type="dcterms:W3CDTF">2020-09-09T17:25:09Z</dcterms:created>
  <dcterms:modified xsi:type="dcterms:W3CDTF">2020-09-26T14:00:24Z</dcterms:modified>
</cp:coreProperties>
</file>