
<file path=[Content_Types].xml><?xml version="1.0" encoding="utf-8"?>
<Types xmlns="http://schemas.openxmlformats.org/package/2006/content-types">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handoutMasterIdLst>
    <p:handoutMasterId r:id="rId35"/>
  </p:handoutMasterIdLst>
  <p:sldIdLst>
    <p:sldId id="256" r:id="rId2"/>
    <p:sldId id="290"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649" autoAdjust="0"/>
  </p:normalViewPr>
  <p:slideViewPr>
    <p:cSldViewPr>
      <p:cViewPr varScale="1">
        <p:scale>
          <a:sx n="66" d="100"/>
          <a:sy n="66" d="100"/>
        </p:scale>
        <p:origin x="422" y="5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NULL"/><Relationship Id="rId4" Type="http://schemas.openxmlformats.org/officeDocument/2006/relationships/image" Target="../media/image20.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18.wmf"/><Relationship Id="rId1" Type="http://schemas.openxmlformats.org/officeDocument/2006/relationships/image" Target="NULL"/><Relationship Id="rId4" Type="http://schemas.openxmlformats.org/officeDocument/2006/relationships/image" Target="../media/image23.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18.wmf"/><Relationship Id="rId1" Type="http://schemas.openxmlformats.org/officeDocument/2006/relationships/image" Target="NULL"/><Relationship Id="rId4" Type="http://schemas.openxmlformats.org/officeDocument/2006/relationships/image" Target="../media/image25.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18.wmf"/><Relationship Id="rId1" Type="http://schemas.openxmlformats.org/officeDocument/2006/relationships/image" Target="NULL"/><Relationship Id="rId4"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image" Target="NUL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B789BCB-6F56-4B06-9B17-6D10493BBE4C}" type="datetimeFigureOut">
              <a:rPr lang="en-US" smtClean="0"/>
              <a:t>9/28/2015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608C484-3ACD-47D9-AE52-B816F12BED09}" type="slidenum">
              <a:rPr lang="en-US" smtClean="0"/>
              <a:t>‹#›</a:t>
            </a:fld>
            <a:endParaRPr lang="en-US"/>
          </a:p>
        </p:txBody>
      </p:sp>
    </p:spTree>
    <p:extLst>
      <p:ext uri="{BB962C8B-B14F-4D97-AF65-F5344CB8AC3E}">
        <p14:creationId xmlns:p14="http://schemas.microsoft.com/office/powerpoint/2010/main" val="41784420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1BAA2A-254F-4A54-8559-796F0BF3CBFF}" type="datetimeFigureOut">
              <a:rPr lang="en-US" smtClean="0"/>
              <a:t>9/28/2015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05D638-D644-484B-94FC-67F8B079B300}" type="slidenum">
              <a:rPr lang="en-US" smtClean="0"/>
              <a:t>‹#›</a:t>
            </a:fld>
            <a:endParaRPr lang="en-US"/>
          </a:p>
        </p:txBody>
      </p:sp>
    </p:spTree>
    <p:extLst>
      <p:ext uri="{BB962C8B-B14F-4D97-AF65-F5344CB8AC3E}">
        <p14:creationId xmlns:p14="http://schemas.microsoft.com/office/powerpoint/2010/main" val="39779628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E33FDC09-15C5-4FC8-B692-05F219FD8FF5}" type="slidenum">
              <a:rPr lang="en-US" altLang="en-US" sz="1200" baseline="0"/>
              <a:pPr/>
              <a:t>2</a:t>
            </a:fld>
            <a:endParaRPr lang="en-US" altLang="en-US" sz="1200" baseline="0"/>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buFontTx/>
              <a:buChar char="•"/>
            </a:pPr>
            <a:r>
              <a:rPr lang="en-US" altLang="en-US" b="1" smtClean="0"/>
              <a:t>Science?</a:t>
            </a:r>
          </a:p>
          <a:p>
            <a:pPr eaLnBrk="1" hangingPunct="1">
              <a:buFontTx/>
              <a:buChar char="•"/>
            </a:pPr>
            <a:r>
              <a:rPr lang="en-US" altLang="en-US" b="1" smtClean="0"/>
              <a:t>Computational Science is a multidisciplinary activity, brings together people from a variety of disciplines.</a:t>
            </a:r>
            <a:r>
              <a:rPr lang="en-US" altLang="en-US" smtClean="0"/>
              <a:t>    </a:t>
            </a:r>
          </a:p>
        </p:txBody>
      </p:sp>
    </p:spTree>
    <p:extLst>
      <p:ext uri="{BB962C8B-B14F-4D97-AF65-F5344CB8AC3E}">
        <p14:creationId xmlns:p14="http://schemas.microsoft.com/office/powerpoint/2010/main" val="31203269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726E552C-2A17-44CB-BE54-F4C077C5F13A}" type="slidenum">
              <a:rPr lang="en-US" altLang="en-US" sz="1200" baseline="0"/>
              <a:pPr/>
              <a:t>12</a:t>
            </a:fld>
            <a:endParaRPr lang="en-US" altLang="en-US" sz="1200" baseline="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r>
              <a:rPr lang="en-US" altLang="en-US" smtClean="0"/>
              <a:t>A mathematical model or algorithm is an important step in formalizing a problem for solution on a computer.  </a:t>
            </a:r>
          </a:p>
          <a:p>
            <a:pPr eaLnBrk="1" hangingPunct="1"/>
            <a:endParaRPr lang="en-US" altLang="en-US" smtClean="0"/>
          </a:p>
          <a:p>
            <a:pPr eaLnBrk="1" hangingPunct="1"/>
            <a:endParaRPr lang="en-US" altLang="en-US" smtClean="0"/>
          </a:p>
        </p:txBody>
      </p:sp>
    </p:spTree>
    <p:extLst>
      <p:ext uri="{BB962C8B-B14F-4D97-AF65-F5344CB8AC3E}">
        <p14:creationId xmlns:p14="http://schemas.microsoft.com/office/powerpoint/2010/main" val="89838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7F08F075-4D35-44CE-8EB9-497142254B4C}" type="slidenum">
              <a:rPr lang="en-US" altLang="en-US" sz="1200" baseline="0"/>
              <a:pPr/>
              <a:t>13</a:t>
            </a:fld>
            <a:endParaRPr lang="en-US" altLang="en-US" sz="1200" baseline="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spcAft>
                <a:spcPct val="25000"/>
              </a:spcAft>
            </a:pPr>
            <a:endParaRPr lang="en-US" altLang="en-US" smtClean="0"/>
          </a:p>
          <a:p>
            <a:pPr eaLnBrk="1" hangingPunct="1">
              <a:buFontTx/>
              <a:buChar char="•"/>
            </a:pPr>
            <a:endParaRPr lang="en-US" altLang="en-US" b="1" smtClean="0"/>
          </a:p>
        </p:txBody>
      </p:sp>
    </p:spTree>
    <p:extLst>
      <p:ext uri="{BB962C8B-B14F-4D97-AF65-F5344CB8AC3E}">
        <p14:creationId xmlns:p14="http://schemas.microsoft.com/office/powerpoint/2010/main" val="1319258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846EAFA9-2E37-4737-A5D7-223B1BAF7564}" type="slidenum">
              <a:rPr lang="en-US" altLang="en-US" sz="1200" baseline="0"/>
              <a:pPr/>
              <a:t>14</a:t>
            </a:fld>
            <a:endParaRPr lang="en-US" altLang="en-US" sz="1200" baseline="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buFontTx/>
              <a:buChar char="•"/>
            </a:pPr>
            <a:r>
              <a:rPr lang="en-US" altLang="en-US" smtClean="0"/>
              <a:t>Evaluate results; Draw conclusions; Make recommendations.</a:t>
            </a:r>
          </a:p>
          <a:p>
            <a:pPr eaLnBrk="1" hangingPunct="1">
              <a:buFontTx/>
              <a:buChar char="•"/>
            </a:pPr>
            <a:r>
              <a:rPr lang="en-US" altLang="en-US" smtClean="0"/>
              <a:t>Falling Rock: Explore approximations.</a:t>
            </a:r>
          </a:p>
          <a:p>
            <a:pPr lvl="1" eaLnBrk="1" hangingPunct="1">
              <a:buFontTx/>
              <a:buChar char="•"/>
            </a:pPr>
            <a:r>
              <a:rPr lang="en-US" altLang="en-US" smtClean="0"/>
              <a:t>What is the difference between xcontinuous (exact solution to simplified problem)  and xdiscrete (approximate solution to simplified problem)?</a:t>
            </a:r>
          </a:p>
          <a:p>
            <a:pPr lvl="1" eaLnBrk="1" hangingPunct="1">
              <a:buFontTx/>
              <a:buChar char="•"/>
            </a:pPr>
            <a:r>
              <a:rPr lang="en-US" altLang="en-US" smtClean="0"/>
              <a:t>Neither xcontinuous nor xdiscrete are necessarily solutions to the real-world problem.  </a:t>
            </a:r>
          </a:p>
          <a:p>
            <a:pPr lvl="1" eaLnBrk="1" hangingPunct="1"/>
            <a:endParaRPr lang="en-US" altLang="en-US" smtClean="0"/>
          </a:p>
          <a:p>
            <a:pPr lvl="1" eaLnBrk="1" hangingPunct="1">
              <a:buFontTx/>
              <a:buChar char="•"/>
            </a:pPr>
            <a:endParaRPr lang="en-US" altLang="en-US" smtClean="0"/>
          </a:p>
        </p:txBody>
      </p:sp>
    </p:spTree>
    <p:extLst>
      <p:ext uri="{BB962C8B-B14F-4D97-AF65-F5344CB8AC3E}">
        <p14:creationId xmlns:p14="http://schemas.microsoft.com/office/powerpoint/2010/main" val="6819816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74B35CCB-DEC0-4459-878F-78A7995D0F96}" type="slidenum">
              <a:rPr lang="en-US" altLang="en-US" sz="1200" baseline="0"/>
              <a:pPr/>
              <a:t>15</a:t>
            </a:fld>
            <a:endParaRPr lang="en-US" altLang="en-US" sz="1200" baseline="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r>
              <a:rPr lang="en-US" altLang="en-US" smtClean="0"/>
              <a:t>If model solution is acceptable, communicate results: technical paper, oral presentation, etc. If not, repeat the modeling steps.  </a:t>
            </a:r>
          </a:p>
          <a:p>
            <a:pPr eaLnBrk="1" hangingPunct="1"/>
            <a:endParaRPr lang="en-US" altLang="en-US" smtClean="0"/>
          </a:p>
        </p:txBody>
      </p:sp>
    </p:spTree>
    <p:extLst>
      <p:ext uri="{BB962C8B-B14F-4D97-AF65-F5344CB8AC3E}">
        <p14:creationId xmlns:p14="http://schemas.microsoft.com/office/powerpoint/2010/main" val="32642077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0BE6E04F-3EFE-4B43-9395-0AADDA5BE6EE}" type="slidenum">
              <a:rPr lang="en-US" altLang="en-US" sz="1200" baseline="0"/>
              <a:pPr/>
              <a:t>16</a:t>
            </a:fld>
            <a:endParaRPr lang="en-US" altLang="en-US" sz="1200" baseline="0"/>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r>
              <a:rPr lang="en-US" altLang="en-US" smtClean="0"/>
              <a:t>Emphasize the various approximations involved in the modeling process:</a:t>
            </a:r>
          </a:p>
          <a:p>
            <a:pPr eaLnBrk="1" hangingPunct="1">
              <a:buFontTx/>
              <a:buChar char="•"/>
            </a:pPr>
            <a:r>
              <a:rPr lang="en-US" altLang="en-US" smtClean="0"/>
              <a:t>RWP</a:t>
            </a:r>
            <a:r>
              <a:rPr lang="en-US" altLang="en-US" smtClean="0">
                <a:sym typeface="Wingdings" panose="05000000000000000000" pitchFamily="2" charset="2"/>
              </a:rPr>
              <a:t> WM  MM</a:t>
            </a:r>
          </a:p>
          <a:p>
            <a:pPr eaLnBrk="1" hangingPunct="1">
              <a:buFontTx/>
              <a:buChar char="•"/>
            </a:pPr>
            <a:r>
              <a:rPr lang="en-US" altLang="en-US" smtClean="0">
                <a:sym typeface="Wingdings" panose="05000000000000000000" pitchFamily="2" charset="2"/>
              </a:rPr>
              <a:t>MM  CM</a:t>
            </a:r>
          </a:p>
          <a:p>
            <a:pPr eaLnBrk="1" hangingPunct="1">
              <a:buFontTx/>
              <a:buChar char="•"/>
            </a:pPr>
            <a:r>
              <a:rPr lang="en-US" altLang="en-US" smtClean="0">
                <a:sym typeface="Wingdings" panose="05000000000000000000" pitchFamily="2" charset="2"/>
              </a:rPr>
              <a:t>CM  R/C</a:t>
            </a:r>
          </a:p>
          <a:p>
            <a:pPr eaLnBrk="1" hangingPunct="1">
              <a:buFontTx/>
              <a:buChar char="•"/>
            </a:pPr>
            <a:endParaRPr lang="en-US" altLang="en-US" smtClean="0"/>
          </a:p>
        </p:txBody>
      </p:sp>
    </p:spTree>
    <p:extLst>
      <p:ext uri="{BB962C8B-B14F-4D97-AF65-F5344CB8AC3E}">
        <p14:creationId xmlns:p14="http://schemas.microsoft.com/office/powerpoint/2010/main" val="14791247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3B4C636E-941F-458A-8C64-747E8800DFF7}" type="slidenum">
              <a:rPr lang="en-US" altLang="en-US" sz="1200" baseline="0"/>
              <a:pPr/>
              <a:t>18</a:t>
            </a:fld>
            <a:endParaRPr lang="en-US" altLang="en-US" sz="1200" baseline="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buFontTx/>
              <a:buChar char="•"/>
            </a:pPr>
            <a:r>
              <a:rPr lang="en-US" altLang="en-US" smtClean="0"/>
              <a:t>Models of time-dependent processes may be split into two categories, </a:t>
            </a:r>
            <a:r>
              <a:rPr lang="en-US" altLang="en-US" i="1" smtClean="0"/>
              <a:t>discrete and continuous</a:t>
            </a:r>
            <a:r>
              <a:rPr lang="en-US" altLang="en-US" smtClean="0"/>
              <a:t>, depending on how the time variable is treated.</a:t>
            </a:r>
          </a:p>
          <a:p>
            <a:pPr eaLnBrk="1" hangingPunct="1">
              <a:buFontTx/>
              <a:buChar char="•"/>
            </a:pPr>
            <a:r>
              <a:rPr lang="en-US" altLang="en-US" smtClean="0"/>
              <a:t>Key point: x and v remain constant between time points.  How accurate is this? </a:t>
            </a:r>
          </a:p>
          <a:p>
            <a:pPr eaLnBrk="1" hangingPunct="1">
              <a:buFontTx/>
              <a:buChar char="•"/>
            </a:pPr>
            <a:r>
              <a:rPr lang="en-US" altLang="en-US" smtClean="0"/>
              <a:t>When implemented on a computer, many continuous models become discrete; also rounding error issues.</a:t>
            </a:r>
          </a:p>
          <a:p>
            <a:pPr eaLnBrk="1" hangingPunct="1"/>
            <a:endParaRPr lang="en-US" altLang="en-US" smtClean="0"/>
          </a:p>
        </p:txBody>
      </p:sp>
    </p:spTree>
    <p:extLst>
      <p:ext uri="{BB962C8B-B14F-4D97-AF65-F5344CB8AC3E}">
        <p14:creationId xmlns:p14="http://schemas.microsoft.com/office/powerpoint/2010/main" val="2811505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C762F097-8E5C-4F41-B75F-E0672C66B0C9}" type="slidenum">
              <a:rPr lang="en-US" altLang="en-US" sz="1200" baseline="0"/>
              <a:pPr/>
              <a:t>19</a:t>
            </a:fld>
            <a:endParaRPr lang="en-US" altLang="en-US" sz="1200" baseline="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n-US" altLang="en-US" b="1" smtClean="0"/>
          </a:p>
          <a:p>
            <a:pPr eaLnBrk="1" hangingPunct="1"/>
            <a:endParaRPr lang="en-US" altLang="en-US" b="1" smtClean="0"/>
          </a:p>
        </p:txBody>
      </p:sp>
    </p:spTree>
    <p:extLst>
      <p:ext uri="{BB962C8B-B14F-4D97-AF65-F5344CB8AC3E}">
        <p14:creationId xmlns:p14="http://schemas.microsoft.com/office/powerpoint/2010/main" val="30684541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F2480826-3D51-45BC-95B1-9EBB22C892A5}" type="slidenum">
              <a:rPr lang="en-US" altLang="en-US" sz="1200" baseline="0"/>
              <a:pPr/>
              <a:t>20</a:t>
            </a:fld>
            <a:endParaRPr lang="en-US" altLang="en-US" sz="1200" baseline="0"/>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eaLnBrk="1" hangingPunct="1">
              <a:buFontTx/>
              <a:buChar char="•"/>
            </a:pPr>
            <a:r>
              <a:rPr lang="en-US" altLang="en-US" smtClean="0"/>
              <a:t>Models of time-dependent processes may be split into two categories, </a:t>
            </a:r>
            <a:r>
              <a:rPr lang="en-US" altLang="en-US" i="1" smtClean="0"/>
              <a:t>discrete and continuous</a:t>
            </a:r>
            <a:r>
              <a:rPr lang="en-US" altLang="en-US" smtClean="0"/>
              <a:t>, depending on how the time variable is treated.</a:t>
            </a:r>
          </a:p>
          <a:p>
            <a:pPr eaLnBrk="1" hangingPunct="1">
              <a:buFontTx/>
              <a:buChar char="•"/>
            </a:pPr>
            <a:r>
              <a:rPr lang="en-US" altLang="en-US" smtClean="0"/>
              <a:t>Key point: s and v remain constant between time points.  How accurate is this? </a:t>
            </a:r>
          </a:p>
          <a:p>
            <a:pPr eaLnBrk="1" hangingPunct="1">
              <a:buFontTx/>
              <a:buChar char="•"/>
            </a:pPr>
            <a:r>
              <a:rPr lang="en-US" altLang="en-US" smtClean="0"/>
              <a:t>When implemented on a computer, many continuous models become discrete; also rounding error issues.</a:t>
            </a:r>
          </a:p>
          <a:p>
            <a:pPr eaLnBrk="1" hangingPunct="1"/>
            <a:endParaRPr lang="en-US" altLang="en-US" smtClean="0"/>
          </a:p>
        </p:txBody>
      </p:sp>
    </p:spTree>
    <p:extLst>
      <p:ext uri="{BB962C8B-B14F-4D97-AF65-F5344CB8AC3E}">
        <p14:creationId xmlns:p14="http://schemas.microsoft.com/office/powerpoint/2010/main" val="29350244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054DFB1D-132A-420B-B097-A894A948DD50}" type="slidenum">
              <a:rPr lang="en-US" altLang="en-US" sz="1200" baseline="0"/>
              <a:pPr/>
              <a:t>28</a:t>
            </a:fld>
            <a:endParaRPr lang="en-US" altLang="en-US" sz="1200" baseline="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pPr eaLnBrk="1" hangingPunct="1"/>
            <a:r>
              <a:rPr lang="en-US" altLang="en-US" sz="1400" b="1" dirty="0" smtClean="0"/>
              <a:t>Explain the meaning of “</a:t>
            </a:r>
            <a:r>
              <a:rPr lang="en-US" altLang="en-US" sz="1400" b="1" dirty="0" err="1" smtClean="0"/>
              <a:t>ti</a:t>
            </a:r>
            <a:r>
              <a:rPr lang="en-US" altLang="en-US" sz="1400" b="1" dirty="0" smtClean="0"/>
              <a:t> = </a:t>
            </a:r>
            <a:r>
              <a:rPr lang="en-US" altLang="en-US" sz="1400" b="1" dirty="0" err="1" smtClean="0"/>
              <a:t>ti</a:t>
            </a:r>
            <a:r>
              <a:rPr lang="en-US" altLang="en-US" sz="1400" b="1" dirty="0" smtClean="0"/>
              <a:t> + </a:t>
            </a:r>
            <a:r>
              <a:rPr lang="en-US" altLang="en-US" b="1" dirty="0" err="1" smtClean="0"/>
              <a:t>Δt</a:t>
            </a:r>
            <a:r>
              <a:rPr lang="en-US" altLang="en-US" sz="1400" b="1" dirty="0" smtClean="0">
                <a:cs typeface="Times New Roman" panose="02020603050405020304" pitchFamily="18" charset="0"/>
              </a:rPr>
              <a:t>” etc.</a:t>
            </a:r>
            <a:endParaRPr lang="en-US" altLang="en-US" sz="1400" b="1" dirty="0" smtClean="0"/>
          </a:p>
          <a:p>
            <a:pPr eaLnBrk="1" hangingPunct="1"/>
            <a:endParaRPr lang="en-US" altLang="en-US" sz="1400" b="1" dirty="0" smtClean="0"/>
          </a:p>
        </p:txBody>
      </p:sp>
    </p:spTree>
    <p:extLst>
      <p:ext uri="{BB962C8B-B14F-4D97-AF65-F5344CB8AC3E}">
        <p14:creationId xmlns:p14="http://schemas.microsoft.com/office/powerpoint/2010/main" val="1033802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708A506C-9CDD-4117-B1E9-B5ED97559424}" type="slidenum">
              <a:rPr lang="en-US" altLang="en-US" sz="1200" baseline="0"/>
              <a:pPr/>
              <a:t>29</a:t>
            </a:fld>
            <a:endParaRPr lang="en-US" altLang="en-US" sz="1200" baseline="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p:spPr>
        <p:txBody>
          <a:bodyPr/>
          <a:lstStyle/>
          <a:p>
            <a:pPr eaLnBrk="1" hangingPunct="1"/>
            <a:r>
              <a:rPr lang="en-US" altLang="en-US" b="1" smtClean="0"/>
              <a:t>Drag: proportional to v for low velocities, proportional to v^2 for large velocities.  </a:t>
            </a:r>
          </a:p>
          <a:p>
            <a:pPr eaLnBrk="1" hangingPunct="1">
              <a:buFontTx/>
              <a:buChar char="•"/>
            </a:pPr>
            <a:endParaRPr lang="en-US" altLang="en-US" b="1" smtClean="0"/>
          </a:p>
        </p:txBody>
      </p:sp>
    </p:spTree>
    <p:extLst>
      <p:ext uri="{BB962C8B-B14F-4D97-AF65-F5344CB8AC3E}">
        <p14:creationId xmlns:p14="http://schemas.microsoft.com/office/powerpoint/2010/main" val="2220955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FC632D78-70FA-4D26-9683-AE8BE8CFA29C}" type="slidenum">
              <a:rPr lang="en-US" altLang="en-US" sz="1200" baseline="0"/>
              <a:pPr/>
              <a:t>3</a:t>
            </a:fld>
            <a:endParaRPr lang="en-US" altLang="en-US" sz="1200" baseline="0"/>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r>
              <a:rPr lang="en-US" altLang="en-US" b="1" smtClean="0"/>
              <a:t>Validation</a:t>
            </a:r>
          </a:p>
          <a:p>
            <a:pPr eaLnBrk="1" hangingPunct="1"/>
            <a:endParaRPr lang="en-US" altLang="en-US" smtClean="0"/>
          </a:p>
        </p:txBody>
      </p:sp>
    </p:spTree>
    <p:extLst>
      <p:ext uri="{BB962C8B-B14F-4D97-AF65-F5344CB8AC3E}">
        <p14:creationId xmlns:p14="http://schemas.microsoft.com/office/powerpoint/2010/main" val="2127916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AEA5C18B-D4DA-43FC-9C9E-B8444AA25C50}" type="slidenum">
              <a:rPr lang="en-US" altLang="en-US" sz="1200" baseline="0"/>
              <a:pPr/>
              <a:t>30</a:t>
            </a:fld>
            <a:endParaRPr lang="en-US" altLang="en-US" sz="1200" baseline="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p:spPr>
        <p:txBody>
          <a:bodyPr/>
          <a:lstStyle/>
          <a:p>
            <a:pPr eaLnBrk="1" hangingPunct="1"/>
            <a:r>
              <a:rPr lang="en-US" altLang="en-US" b="1" dirty="0" smtClean="0">
                <a:sym typeface="Wingdings" panose="05000000000000000000" pitchFamily="2" charset="2"/>
              </a:rPr>
              <a:t>: </a:t>
            </a:r>
            <a:r>
              <a:rPr lang="en-US" altLang="en-US" sz="1400" b="1" dirty="0" smtClean="0"/>
              <a:t>www.explorescience.com</a:t>
            </a:r>
          </a:p>
          <a:p>
            <a:pPr eaLnBrk="1" hangingPunct="1">
              <a:buFontTx/>
              <a:buChar char="•"/>
            </a:pPr>
            <a:r>
              <a:rPr lang="en-US" altLang="en-US" dirty="0" smtClean="0"/>
              <a:t>Bring up: Mechanics/golf range, 2D collisions, freefall-terminal velocity</a:t>
            </a:r>
          </a:p>
        </p:txBody>
      </p:sp>
    </p:spTree>
    <p:extLst>
      <p:ext uri="{BB962C8B-B14F-4D97-AF65-F5344CB8AC3E}">
        <p14:creationId xmlns:p14="http://schemas.microsoft.com/office/powerpoint/2010/main" val="6369520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443073BB-762E-446E-AC8F-361B815D4EB9}" type="slidenum">
              <a:rPr lang="en-US" altLang="en-US" sz="1200" baseline="0"/>
              <a:pPr/>
              <a:t>4</a:t>
            </a:fld>
            <a:endParaRPr lang="en-US" altLang="en-US" sz="1200" baseline="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2574651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DE81BB8A-FCCF-4DD1-906F-C252A548BD6E}" type="slidenum">
              <a:rPr lang="en-US" altLang="en-US" sz="1200" baseline="0"/>
              <a:pPr/>
              <a:t>5</a:t>
            </a:fld>
            <a:endParaRPr lang="en-US" altLang="en-US" sz="1200" baseline="0"/>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buFontTx/>
              <a:buChar char="•"/>
            </a:pPr>
            <a:r>
              <a:rPr lang="en-US" altLang="en-US" sz="1400" u="sng" smtClean="0"/>
              <a:t>Seismology</a:t>
            </a:r>
            <a:r>
              <a:rPr lang="en-US" altLang="en-US" sz="1400" smtClean="0"/>
              <a:t>: oil exploration, earthquake prediction (Parallel computation reduced compute time from weeks to hours)</a:t>
            </a:r>
          </a:p>
          <a:p>
            <a:pPr eaLnBrk="1" hangingPunct="1">
              <a:buFontTx/>
              <a:buChar char="•"/>
            </a:pPr>
            <a:r>
              <a:rPr lang="en-US" altLang="en-US" sz="1400" u="sng" smtClean="0"/>
              <a:t>Global ocean/ climate modeling</a:t>
            </a:r>
            <a:r>
              <a:rPr lang="en-US" altLang="en-US" sz="1400" smtClean="0"/>
              <a:t>: global warming, weather prediction </a:t>
            </a:r>
          </a:p>
          <a:p>
            <a:pPr eaLnBrk="1" hangingPunct="1">
              <a:buFontTx/>
              <a:buChar char="•"/>
            </a:pPr>
            <a:r>
              <a:rPr lang="en-US" altLang="en-US" sz="1400" u="sng" smtClean="0"/>
              <a:t>Economics</a:t>
            </a:r>
            <a:r>
              <a:rPr lang="en-US" altLang="en-US" sz="1400" smtClean="0"/>
              <a:t>: growth of a local or national economy (Agent-based modeling), management of resources, analysis of tax strategies</a:t>
            </a:r>
          </a:p>
          <a:p>
            <a:pPr eaLnBrk="1" hangingPunct="1">
              <a:buFontTx/>
              <a:buChar char="•"/>
            </a:pPr>
            <a:r>
              <a:rPr lang="en-US" altLang="en-US" sz="1400" u="sng" smtClean="0"/>
              <a:t>Environmental</a:t>
            </a:r>
            <a:r>
              <a:rPr lang="en-US" altLang="en-US" sz="1400" smtClean="0"/>
              <a:t>: utilization of resources, population modeling, insect control</a:t>
            </a:r>
            <a:endParaRPr lang="en-US" altLang="en-US" sz="1400" u="sng" smtClean="0"/>
          </a:p>
          <a:p>
            <a:pPr eaLnBrk="1" hangingPunct="1">
              <a:buFontTx/>
              <a:buChar char="•"/>
            </a:pPr>
            <a:r>
              <a:rPr lang="en-US" altLang="en-US" sz="1400" u="sng" smtClean="0"/>
              <a:t>Materials research:</a:t>
            </a:r>
            <a:r>
              <a:rPr lang="en-US" altLang="en-US" sz="1400" smtClean="0"/>
              <a:t> design of new materials, smart materials; shape driven by temperature materials; materials aging issues (Stockpile stewardship)</a:t>
            </a:r>
          </a:p>
          <a:p>
            <a:pPr eaLnBrk="1" hangingPunct="1">
              <a:buFontTx/>
              <a:buChar char="•"/>
            </a:pPr>
            <a:r>
              <a:rPr lang="en-US" altLang="en-US" sz="1400" u="sng" smtClean="0"/>
              <a:t>Drug design</a:t>
            </a:r>
            <a:r>
              <a:rPr lang="en-US" altLang="en-US" sz="1400" smtClean="0"/>
              <a:t>: design of anti-cancer drugs, etc.</a:t>
            </a:r>
            <a:endParaRPr lang="en-US" altLang="en-US" sz="1400" u="sng" smtClean="0"/>
          </a:p>
          <a:p>
            <a:pPr eaLnBrk="1" hangingPunct="1">
              <a:buFontTx/>
              <a:buChar char="•"/>
            </a:pPr>
            <a:r>
              <a:rPr lang="en-US" altLang="en-US" sz="1400" u="sng" smtClean="0"/>
              <a:t>Manufacturing:</a:t>
            </a:r>
            <a:r>
              <a:rPr lang="en-US" altLang="en-US" sz="1400" smtClean="0"/>
              <a:t> optimization of manufacturing processes,</a:t>
            </a:r>
            <a:r>
              <a:rPr lang="en-US" altLang="en-US" sz="1400" u="sng" smtClean="0"/>
              <a:t> automation</a:t>
            </a:r>
          </a:p>
          <a:p>
            <a:pPr eaLnBrk="1" hangingPunct="1">
              <a:buFontTx/>
              <a:buChar char="•"/>
            </a:pPr>
            <a:r>
              <a:rPr lang="en-US" altLang="en-US" sz="1400" u="sng" smtClean="0"/>
              <a:t>Medicine</a:t>
            </a:r>
            <a:r>
              <a:rPr lang="en-US" altLang="en-US" sz="1400" smtClean="0"/>
              <a:t>:  Medical imaging, MRIs</a:t>
            </a:r>
          </a:p>
          <a:p>
            <a:pPr eaLnBrk="1" hangingPunct="1">
              <a:buFontTx/>
              <a:buChar char="•"/>
            </a:pPr>
            <a:r>
              <a:rPr lang="en-US" altLang="en-US" sz="1400" u="sng" smtClean="0"/>
              <a:t>Human genome</a:t>
            </a:r>
            <a:r>
              <a:rPr lang="en-US" altLang="en-US" sz="1400" smtClean="0"/>
              <a:t>: applications to understanding and treating disease</a:t>
            </a:r>
            <a:endParaRPr lang="en-US" altLang="en-US" b="1" smtClean="0"/>
          </a:p>
          <a:p>
            <a:pPr eaLnBrk="1" hangingPunct="1"/>
            <a:endParaRPr lang="en-US" altLang="en-US" b="1" smtClean="0"/>
          </a:p>
        </p:txBody>
      </p:sp>
    </p:spTree>
    <p:extLst>
      <p:ext uri="{BB962C8B-B14F-4D97-AF65-F5344CB8AC3E}">
        <p14:creationId xmlns:p14="http://schemas.microsoft.com/office/powerpoint/2010/main" val="2687632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DD15CF0A-0CCA-40D3-AA1B-11BA8A6ABE1A}" type="slidenum">
              <a:rPr lang="en-US" altLang="en-US" sz="1200" baseline="0"/>
              <a:pPr/>
              <a:t>6</a:t>
            </a:fld>
            <a:endParaRPr lang="en-US" altLang="en-US" sz="1200" baseline="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buFontTx/>
              <a:buChar char="•"/>
            </a:pPr>
            <a:r>
              <a:rPr lang="en-US" altLang="en-US" smtClean="0">
                <a:solidFill>
                  <a:srgbClr val="000000"/>
                </a:solidFill>
                <a:latin typeface="Geneva"/>
                <a:cs typeface="Times New Roman" panose="02020603050405020304" pitchFamily="18" charset="0"/>
              </a:rPr>
              <a:t>!00% digitally designed using 3D computer graphics. </a:t>
            </a:r>
          </a:p>
          <a:p>
            <a:pPr eaLnBrk="1" hangingPunct="1"/>
            <a:r>
              <a:rPr lang="en-US" altLang="en-US" b="1" smtClean="0">
                <a:solidFill>
                  <a:srgbClr val="000000"/>
                </a:solidFill>
                <a:latin typeface="Geneva"/>
                <a:cs typeface="Times New Roman" panose="02020603050405020304" pitchFamily="18" charset="0"/>
              </a:rPr>
              <a:t>Bottom line: Reduced cost/Reduced time to market.</a:t>
            </a:r>
          </a:p>
        </p:txBody>
      </p:sp>
    </p:spTree>
    <p:extLst>
      <p:ext uri="{BB962C8B-B14F-4D97-AF65-F5344CB8AC3E}">
        <p14:creationId xmlns:p14="http://schemas.microsoft.com/office/powerpoint/2010/main" val="34847579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A6E86F39-C91C-4DDF-A420-8426FD7BC2C5}" type="slidenum">
              <a:rPr lang="en-US" altLang="en-US" sz="1200" baseline="0"/>
              <a:pPr/>
              <a:t>7</a:t>
            </a:fld>
            <a:endParaRPr lang="en-US" altLang="en-US" sz="1200" baseline="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smtClean="0">
              <a:latin typeface=" arial"/>
            </a:endParaRPr>
          </a:p>
        </p:txBody>
      </p:sp>
    </p:spTree>
    <p:extLst>
      <p:ext uri="{BB962C8B-B14F-4D97-AF65-F5344CB8AC3E}">
        <p14:creationId xmlns:p14="http://schemas.microsoft.com/office/powerpoint/2010/main" val="1597954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EB686210-3121-4A21-9AE3-B4845B3C04B0}" type="slidenum">
              <a:rPr lang="en-US" altLang="en-US" sz="1200" baseline="0"/>
              <a:pPr/>
              <a:t>8</a:t>
            </a:fld>
            <a:endParaRPr lang="en-US" altLang="en-US" sz="1200" baseline="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altLang="en-US" b="1" smtClean="0">
                <a:latin typeface=" arial"/>
              </a:rPr>
              <a:t>Other examples at this site: </a:t>
            </a:r>
          </a:p>
          <a:p>
            <a:pPr lvl="1" eaLnBrk="1" hangingPunct="1">
              <a:buFontTx/>
              <a:buChar char="•"/>
            </a:pPr>
            <a:r>
              <a:rPr lang="en-US" altLang="en-US" smtClean="0">
                <a:latin typeface=" arial"/>
              </a:rPr>
              <a:t>Model of a red giant star</a:t>
            </a:r>
          </a:p>
          <a:p>
            <a:pPr lvl="1" eaLnBrk="1" hangingPunct="1">
              <a:buFontTx/>
              <a:buChar char="•"/>
            </a:pPr>
            <a:r>
              <a:rPr lang="en-US" altLang="en-US" smtClean="0">
                <a:latin typeface=" arial"/>
              </a:rPr>
              <a:t>Protein folding problem</a:t>
            </a:r>
          </a:p>
          <a:p>
            <a:pPr lvl="1" eaLnBrk="1" hangingPunct="1">
              <a:buFontTx/>
              <a:buChar char="•"/>
            </a:pPr>
            <a:r>
              <a:rPr lang="en-US" altLang="en-US" smtClean="0">
                <a:latin typeface=" arial"/>
              </a:rPr>
              <a:t>Impact of an astroid</a:t>
            </a:r>
          </a:p>
          <a:p>
            <a:pPr eaLnBrk="1" hangingPunct="1"/>
            <a:endParaRPr lang="en-US" altLang="en-US" smtClean="0"/>
          </a:p>
        </p:txBody>
      </p:sp>
    </p:spTree>
    <p:extLst>
      <p:ext uri="{BB962C8B-B14F-4D97-AF65-F5344CB8AC3E}">
        <p14:creationId xmlns:p14="http://schemas.microsoft.com/office/powerpoint/2010/main" val="383412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D7A27815-0878-4C54-B7C2-F2F786EB5BC4}" type="slidenum">
              <a:rPr lang="en-US" altLang="en-US" sz="1200" baseline="0"/>
              <a:pPr/>
              <a:t>10</a:t>
            </a:fld>
            <a:endParaRPr lang="en-US" altLang="en-US" sz="1200" baseline="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kumimoji="0" lang="en-US" altLang="en-US" smtClean="0"/>
          </a:p>
        </p:txBody>
      </p:sp>
    </p:spTree>
    <p:extLst>
      <p:ext uri="{BB962C8B-B14F-4D97-AF65-F5344CB8AC3E}">
        <p14:creationId xmlns:p14="http://schemas.microsoft.com/office/powerpoint/2010/main" val="27863554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fld id="{214C5A34-2103-420F-9279-B99D2AEE8950}" type="slidenum">
              <a:rPr lang="en-US" altLang="en-US" sz="1200" baseline="0"/>
              <a:pPr/>
              <a:t>11</a:t>
            </a:fld>
            <a:endParaRPr lang="en-US" altLang="en-US" sz="1200" baseline="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r>
              <a:rPr lang="en-US" altLang="en-US" b="1" smtClean="0">
                <a:cs typeface="Times New Roman" panose="02020603050405020304" pitchFamily="18" charset="0"/>
              </a:rPr>
              <a:t>Simplify: Purpose is to eliminate unnecessary information and to simplify that which is retained as much as possible.</a:t>
            </a:r>
          </a:p>
          <a:p>
            <a:pPr lvl="1" eaLnBrk="1" hangingPunct="1">
              <a:buFontTx/>
              <a:buChar char="•"/>
            </a:pPr>
            <a:r>
              <a:rPr lang="en-US" altLang="en-US" smtClean="0">
                <a:cs typeface="Times New Roman" panose="02020603050405020304" pitchFamily="18" charset="0"/>
              </a:rPr>
              <a:t>Simplifying assumptions: no friction in the system (physics), no immigration or emigration (population), constant growth rate (biology), etc.</a:t>
            </a:r>
          </a:p>
          <a:p>
            <a:pPr lvl="1" eaLnBrk="1" hangingPunct="1">
              <a:buFontTx/>
              <a:buChar char="•"/>
            </a:pPr>
            <a:r>
              <a:rPr lang="en-US" altLang="en-US" smtClean="0">
                <a:cs typeface="Times New Roman" panose="02020603050405020304" pitchFamily="18" charset="0"/>
              </a:rPr>
              <a:t>Governing principles: laws/relationships from physics, biology, engineering economics, etc.; balance equations.  </a:t>
            </a:r>
          </a:p>
          <a:p>
            <a:pPr lvl="1" eaLnBrk="1" hangingPunct="1">
              <a:buFontTx/>
              <a:buChar char="•"/>
            </a:pPr>
            <a:r>
              <a:rPr lang="en-US" altLang="en-US" smtClean="0">
                <a:cs typeface="Times New Roman" panose="02020603050405020304" pitchFamily="18" charset="0"/>
              </a:rPr>
              <a:t>Key variables and relationships</a:t>
            </a:r>
          </a:p>
          <a:p>
            <a:pPr lvl="1" eaLnBrk="1" hangingPunct="1">
              <a:buFontTx/>
              <a:buChar char="•"/>
            </a:pPr>
            <a:r>
              <a:rPr lang="en-US" altLang="en-US" smtClean="0">
                <a:cs typeface="Times New Roman" panose="02020603050405020304" pitchFamily="18" charset="0"/>
              </a:rPr>
              <a:t>Variables types include input variables, output variables, and parameters.  </a:t>
            </a:r>
          </a:p>
          <a:p>
            <a:pPr eaLnBrk="1" hangingPunct="1"/>
            <a:endParaRPr lang="en-US" altLang="en-US" b="1" smtClean="0"/>
          </a:p>
        </p:txBody>
      </p:sp>
    </p:spTree>
    <p:extLst>
      <p:ext uri="{BB962C8B-B14F-4D97-AF65-F5344CB8AC3E}">
        <p14:creationId xmlns:p14="http://schemas.microsoft.com/office/powerpoint/2010/main" val="17699207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FFF99"/>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Date Placeholder 7"/>
          <p:cNvSpPr>
            <a:spLocks noGrp="1"/>
          </p:cNvSpPr>
          <p:nvPr>
            <p:ph type="dt" sz="half" idx="10"/>
          </p:nvPr>
        </p:nvSpPr>
        <p:spPr/>
        <p:txBody>
          <a:bodyPr/>
          <a:lstStyle/>
          <a:p>
            <a:r>
              <a:rPr lang="en-US" dirty="0" smtClean="0"/>
              <a:t>Oct 2015 © consult@supercomputingchallenge.org</a:t>
            </a:r>
            <a:endParaRPr lang="en-US" dirty="0"/>
          </a:p>
        </p:txBody>
      </p:sp>
      <p:sp>
        <p:nvSpPr>
          <p:cNvPr id="9" name="Footer Placeholder 8"/>
          <p:cNvSpPr>
            <a:spLocks noGrp="1"/>
          </p:cNvSpPr>
          <p:nvPr>
            <p:ph type="ftr" sz="quarter" idx="11"/>
          </p:nvPr>
        </p:nvSpPr>
        <p:spPr/>
        <p:txBody>
          <a:bodyPr/>
          <a:lstStyle/>
          <a:p>
            <a:r>
              <a:rPr lang="en-US" smtClean="0"/>
              <a:t>Supercomputing Around Us: Sensors and Data</a:t>
            </a:r>
            <a:endParaRPr lang="en-US" dirty="0"/>
          </a:p>
        </p:txBody>
      </p:sp>
      <p:sp>
        <p:nvSpPr>
          <p:cNvPr id="10" name="Slide Number Placeholder 9"/>
          <p:cNvSpPr>
            <a:spLocks noGrp="1"/>
          </p:cNvSpPr>
          <p:nvPr>
            <p:ph type="sldNum" sz="quarter" idx="12"/>
          </p:nvPr>
        </p:nvSpPr>
        <p:spPr/>
        <p:txBody>
          <a:bodyPr/>
          <a:lstStyle/>
          <a:p>
            <a:fld id="{691AEFF6-45A8-4E75-B09B-0EE08CB34343}" type="slidenum">
              <a:rPr lang="en-US" smtClean="0"/>
              <a:pPr/>
              <a:t>‹#›</a:t>
            </a:fld>
            <a:endParaRPr lang="en-US"/>
          </a:p>
        </p:txBody>
      </p:sp>
      <p:sp>
        <p:nvSpPr>
          <p:cNvPr id="11" name="Title 10"/>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1250212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Oct 2015 © consult@supercomputingchallenge.org</a:t>
            </a:r>
            <a:endParaRPr lang="en-US" dirty="0"/>
          </a:p>
        </p:txBody>
      </p:sp>
      <p:sp>
        <p:nvSpPr>
          <p:cNvPr id="5" name="Footer Placeholder 4"/>
          <p:cNvSpPr>
            <a:spLocks noGrp="1"/>
          </p:cNvSpPr>
          <p:nvPr>
            <p:ph type="ftr" sz="quarter" idx="11"/>
          </p:nvPr>
        </p:nvSpPr>
        <p:spPr/>
        <p:txBody>
          <a:bodyPr/>
          <a:lstStyle/>
          <a:p>
            <a:r>
              <a:rPr lang="en-US" dirty="0" smtClean="0"/>
              <a:t>Supercomputing Around Us: Sensors and Data</a:t>
            </a:r>
            <a:endParaRPr lang="en-US" dirty="0"/>
          </a:p>
        </p:txBody>
      </p:sp>
      <p:sp>
        <p:nvSpPr>
          <p:cNvPr id="6" name="Slide Number Placeholder 5"/>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31240889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2" descr="Large confetti"/>
          <p:cNvSpPr>
            <a:spLocks noGrp="1" noChangeArrowheads="1"/>
          </p:cNvSpPr>
          <p:nvPr>
            <p:ph type="sldNum" sz="quarter" idx="12"/>
          </p:nvPr>
        </p:nvSpPr>
        <p:spPr>
          <a:ln/>
        </p:spPr>
        <p:txBody>
          <a:bodyPr/>
          <a:lstStyle>
            <a:lvl1pPr>
              <a:defRPr/>
            </a:lvl1pPr>
          </a:lstStyle>
          <a:p>
            <a:pPr>
              <a:defRPr/>
            </a:pPr>
            <a:fld id="{6C3D0B35-D959-41C4-A382-270C2432F2FD}" type="slidenum">
              <a:rPr lang="en-US" altLang="en-US"/>
              <a:pPr>
                <a:defRPr/>
              </a:pPr>
              <a:t>‹#›</a:t>
            </a:fld>
            <a:endParaRPr lang="en-US" altLang="en-US"/>
          </a:p>
        </p:txBody>
      </p:sp>
    </p:spTree>
    <p:extLst>
      <p:ext uri="{BB962C8B-B14F-4D97-AF65-F5344CB8AC3E}">
        <p14:creationId xmlns:p14="http://schemas.microsoft.com/office/powerpoint/2010/main" val="1717971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7772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076700"/>
            <a:ext cx="77724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0"/>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61"/>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2" descr="Large confetti"/>
          <p:cNvSpPr>
            <a:spLocks noGrp="1" noChangeArrowheads="1"/>
          </p:cNvSpPr>
          <p:nvPr>
            <p:ph type="sldNum" sz="quarter" idx="12"/>
          </p:nvPr>
        </p:nvSpPr>
        <p:spPr>
          <a:ln/>
        </p:spPr>
        <p:txBody>
          <a:bodyPr/>
          <a:lstStyle>
            <a:lvl1pPr>
              <a:defRPr/>
            </a:lvl1pPr>
          </a:lstStyle>
          <a:p>
            <a:pPr>
              <a:defRPr/>
            </a:pPr>
            <a:fld id="{A73855ED-3554-45DD-A3F5-4970ADB55E6E}" type="slidenum">
              <a:rPr lang="en-US" altLang="en-US"/>
              <a:pPr>
                <a:defRPr/>
              </a:pPr>
              <a:t>‹#›</a:t>
            </a:fld>
            <a:endParaRPr lang="en-US" altLang="en-US"/>
          </a:p>
        </p:txBody>
      </p:sp>
    </p:spTree>
    <p:extLst>
      <p:ext uri="{BB962C8B-B14F-4D97-AF65-F5344CB8AC3E}">
        <p14:creationId xmlns:p14="http://schemas.microsoft.com/office/powerpoint/2010/main" val="2395031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1"/>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2" descr="Large confetti"/>
          <p:cNvSpPr>
            <a:spLocks noGrp="1" noChangeArrowheads="1"/>
          </p:cNvSpPr>
          <p:nvPr>
            <p:ph type="sldNum" sz="quarter" idx="12"/>
          </p:nvPr>
        </p:nvSpPr>
        <p:spPr>
          <a:ln/>
        </p:spPr>
        <p:txBody>
          <a:bodyPr/>
          <a:lstStyle>
            <a:lvl1pPr>
              <a:defRPr/>
            </a:lvl1pPr>
          </a:lstStyle>
          <a:p>
            <a:pPr>
              <a:defRPr/>
            </a:pPr>
            <a:fld id="{FB67FA44-E64A-4B03-87E2-DC39761D1353}" type="slidenum">
              <a:rPr lang="en-US" altLang="en-US"/>
              <a:pPr>
                <a:defRPr/>
              </a:pPr>
              <a:t>‹#›</a:t>
            </a:fld>
            <a:endParaRPr lang="en-US" altLang="en-US"/>
          </a:p>
        </p:txBody>
      </p:sp>
    </p:spTree>
    <p:extLst>
      <p:ext uri="{BB962C8B-B14F-4D97-AF65-F5344CB8AC3E}">
        <p14:creationId xmlns:p14="http://schemas.microsoft.com/office/powerpoint/2010/main" val="13091461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0"/>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61"/>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2" descr="Large confetti"/>
          <p:cNvSpPr>
            <a:spLocks noGrp="1" noChangeArrowheads="1"/>
          </p:cNvSpPr>
          <p:nvPr>
            <p:ph type="sldNum" sz="quarter" idx="12"/>
          </p:nvPr>
        </p:nvSpPr>
        <p:spPr>
          <a:ln/>
        </p:spPr>
        <p:txBody>
          <a:bodyPr/>
          <a:lstStyle>
            <a:lvl1pPr>
              <a:defRPr/>
            </a:lvl1pPr>
          </a:lstStyle>
          <a:p>
            <a:pPr>
              <a:defRPr/>
            </a:pPr>
            <a:fld id="{F479354B-0F13-40C1-9F5E-02AB9166A715}" type="slidenum">
              <a:rPr lang="en-US" altLang="en-US"/>
              <a:pPr>
                <a:defRPr/>
              </a:pPr>
              <a:t>‹#›</a:t>
            </a:fld>
            <a:endParaRPr lang="en-US" altLang="en-US"/>
          </a:p>
        </p:txBody>
      </p:sp>
    </p:spTree>
    <p:extLst>
      <p:ext uri="{BB962C8B-B14F-4D97-AF65-F5344CB8AC3E}">
        <p14:creationId xmlns:p14="http://schemas.microsoft.com/office/powerpoint/2010/main" val="14846235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093788" y="284163"/>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05000"/>
            <a:ext cx="3810000" cy="4191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76700"/>
            <a:ext cx="3810000" cy="20193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0"/>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61"/>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2" descr="Large confetti"/>
          <p:cNvSpPr>
            <a:spLocks noGrp="1" noChangeArrowheads="1"/>
          </p:cNvSpPr>
          <p:nvPr>
            <p:ph type="sldNum" sz="quarter" idx="12"/>
          </p:nvPr>
        </p:nvSpPr>
        <p:spPr>
          <a:ln/>
        </p:spPr>
        <p:txBody>
          <a:bodyPr/>
          <a:lstStyle>
            <a:lvl1pPr>
              <a:defRPr/>
            </a:lvl1pPr>
          </a:lstStyle>
          <a:p>
            <a:pPr>
              <a:defRPr/>
            </a:pPr>
            <a:fld id="{081A50A5-8BF2-4BD8-AB9B-CCA62B20332A}" type="slidenum">
              <a:rPr lang="en-US" altLang="en-US"/>
              <a:pPr>
                <a:defRPr/>
              </a:pPr>
              <a:t>‹#›</a:t>
            </a:fld>
            <a:endParaRPr lang="en-US" altLang="en-US"/>
          </a:p>
        </p:txBody>
      </p:sp>
    </p:spTree>
    <p:extLst>
      <p:ext uri="{BB962C8B-B14F-4D97-AF65-F5344CB8AC3E}">
        <p14:creationId xmlns:p14="http://schemas.microsoft.com/office/powerpoint/2010/main" val="2265293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r>
              <a:rPr lang="en-US" dirty="0" smtClean="0"/>
              <a:t>Oct 2015 © consult@supercomputingchallenge.org</a:t>
            </a:r>
            <a:endParaRPr lang="en-US" dirty="0"/>
          </a:p>
        </p:txBody>
      </p:sp>
      <p:sp>
        <p:nvSpPr>
          <p:cNvPr id="5" name="Footer Placeholder 4"/>
          <p:cNvSpPr>
            <a:spLocks noGrp="1"/>
          </p:cNvSpPr>
          <p:nvPr>
            <p:ph type="ftr" sz="quarter" idx="11"/>
          </p:nvPr>
        </p:nvSpPr>
        <p:spPr/>
        <p:txBody>
          <a:bodyPr/>
          <a:lstStyle/>
          <a:p>
            <a:r>
              <a:rPr lang="en-US" smtClean="0"/>
              <a:t>Supercomputing Around Us: Sensors and Data</a:t>
            </a:r>
            <a:endParaRPr lang="en-US"/>
          </a:p>
        </p:txBody>
      </p:sp>
      <p:sp>
        <p:nvSpPr>
          <p:cNvPr id="6" name="Slide Number Placeholder 5"/>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22294935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Oct 2015 © consult@supercomputingchallenge.org</a:t>
            </a:r>
            <a:endParaRPr lang="en-US" dirty="0"/>
          </a:p>
        </p:txBody>
      </p:sp>
      <p:sp>
        <p:nvSpPr>
          <p:cNvPr id="6" name="Footer Placeholder 5"/>
          <p:cNvSpPr>
            <a:spLocks noGrp="1"/>
          </p:cNvSpPr>
          <p:nvPr>
            <p:ph type="ftr" sz="quarter" idx="11"/>
          </p:nvPr>
        </p:nvSpPr>
        <p:spPr/>
        <p:txBody>
          <a:bodyPr/>
          <a:lstStyle/>
          <a:p>
            <a:r>
              <a:rPr lang="en-US" smtClean="0"/>
              <a:t>Supercomputing Around Us: Sensors and Data</a:t>
            </a:r>
            <a:endParaRPr lang="en-US"/>
          </a:p>
        </p:txBody>
      </p:sp>
      <p:sp>
        <p:nvSpPr>
          <p:cNvPr id="7" name="Slide Number Placeholder 6"/>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10755273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Oct 2015 © consult@supercomputingchallenge.org</a:t>
            </a:r>
            <a:endParaRPr lang="en-US" dirty="0"/>
          </a:p>
        </p:txBody>
      </p:sp>
      <p:sp>
        <p:nvSpPr>
          <p:cNvPr id="8" name="Footer Placeholder 7"/>
          <p:cNvSpPr>
            <a:spLocks noGrp="1"/>
          </p:cNvSpPr>
          <p:nvPr>
            <p:ph type="ftr" sz="quarter" idx="11"/>
          </p:nvPr>
        </p:nvSpPr>
        <p:spPr/>
        <p:txBody>
          <a:bodyPr/>
          <a:lstStyle/>
          <a:p>
            <a:r>
              <a:rPr lang="en-US" smtClean="0"/>
              <a:t>Supercomputing Around Us: Sensors and Data</a:t>
            </a:r>
            <a:endParaRPr lang="en-US"/>
          </a:p>
        </p:txBody>
      </p:sp>
      <p:sp>
        <p:nvSpPr>
          <p:cNvPr id="9" name="Slide Number Placeholder 8"/>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36411582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dirty="0" smtClean="0"/>
              <a:t>Oct 2015 © consult@supercomputingchallenge.org</a:t>
            </a:r>
            <a:endParaRPr lang="en-US" dirty="0"/>
          </a:p>
        </p:txBody>
      </p:sp>
      <p:sp>
        <p:nvSpPr>
          <p:cNvPr id="4" name="Footer Placeholder 3"/>
          <p:cNvSpPr>
            <a:spLocks noGrp="1"/>
          </p:cNvSpPr>
          <p:nvPr>
            <p:ph type="ftr" sz="quarter" idx="11"/>
          </p:nvPr>
        </p:nvSpPr>
        <p:spPr/>
        <p:txBody>
          <a:bodyPr/>
          <a:lstStyle/>
          <a:p>
            <a:r>
              <a:rPr lang="en-US" smtClean="0"/>
              <a:t>Supercomputing Around Us: Sensors and Data</a:t>
            </a:r>
            <a:endParaRPr lang="en-US"/>
          </a:p>
        </p:txBody>
      </p:sp>
      <p:sp>
        <p:nvSpPr>
          <p:cNvPr id="5" name="Slide Number Placeholder 4"/>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88097221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Oct 2015 © consult@supercomputingchallenge.org</a:t>
            </a:r>
            <a:endParaRPr lang="en-US" dirty="0"/>
          </a:p>
        </p:txBody>
      </p:sp>
      <p:sp>
        <p:nvSpPr>
          <p:cNvPr id="3" name="Footer Placeholder 2"/>
          <p:cNvSpPr>
            <a:spLocks noGrp="1"/>
          </p:cNvSpPr>
          <p:nvPr>
            <p:ph type="ftr" sz="quarter" idx="11"/>
          </p:nvPr>
        </p:nvSpPr>
        <p:spPr/>
        <p:txBody>
          <a:bodyPr/>
          <a:lstStyle/>
          <a:p>
            <a:r>
              <a:rPr lang="en-US" smtClean="0"/>
              <a:t>Supercomputing Around Us: Sensors and Data</a:t>
            </a:r>
            <a:endParaRPr lang="en-US"/>
          </a:p>
        </p:txBody>
      </p:sp>
      <p:sp>
        <p:nvSpPr>
          <p:cNvPr id="4" name="Slide Number Placeholder 3"/>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34680658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4"/>
          <p:cNvSpPr>
            <a:spLocks noGrp="1"/>
          </p:cNvSpPr>
          <p:nvPr>
            <p:ph type="dt" sz="half" idx="10"/>
          </p:nvPr>
        </p:nvSpPr>
        <p:spPr/>
        <p:txBody>
          <a:bodyPr/>
          <a:lstStyle/>
          <a:p>
            <a:r>
              <a:rPr lang="en-US" dirty="0" smtClean="0"/>
              <a:t>Oct 2015 © consult@supercomputingchallenge.org</a:t>
            </a:r>
            <a:endParaRPr lang="en-US" dirty="0"/>
          </a:p>
        </p:txBody>
      </p:sp>
      <p:sp>
        <p:nvSpPr>
          <p:cNvPr id="6" name="Footer Placeholder 5"/>
          <p:cNvSpPr>
            <a:spLocks noGrp="1"/>
          </p:cNvSpPr>
          <p:nvPr>
            <p:ph type="ftr" sz="quarter" idx="11"/>
          </p:nvPr>
        </p:nvSpPr>
        <p:spPr/>
        <p:txBody>
          <a:bodyPr/>
          <a:lstStyle/>
          <a:p>
            <a:r>
              <a:rPr lang="en-US" smtClean="0"/>
              <a:t>Supercomputing Around Us: Sensors and Data</a:t>
            </a:r>
            <a:endParaRPr lang="en-US"/>
          </a:p>
        </p:txBody>
      </p:sp>
      <p:sp>
        <p:nvSpPr>
          <p:cNvPr id="7" name="Slide Number Placeholder 6"/>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204092598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Oct 2015 © consult@supercomputingchallenge.org</a:t>
            </a:r>
            <a:endParaRPr lang="en-US" dirty="0"/>
          </a:p>
        </p:txBody>
      </p:sp>
      <p:sp>
        <p:nvSpPr>
          <p:cNvPr id="6" name="Footer Placeholder 5"/>
          <p:cNvSpPr>
            <a:spLocks noGrp="1"/>
          </p:cNvSpPr>
          <p:nvPr>
            <p:ph type="ftr" sz="quarter" idx="11"/>
          </p:nvPr>
        </p:nvSpPr>
        <p:spPr/>
        <p:txBody>
          <a:bodyPr/>
          <a:lstStyle/>
          <a:p>
            <a:r>
              <a:rPr lang="en-US" smtClean="0"/>
              <a:t>Supercomputing Around Us: Sensors and Data</a:t>
            </a:r>
            <a:endParaRPr lang="en-US"/>
          </a:p>
        </p:txBody>
      </p:sp>
      <p:sp>
        <p:nvSpPr>
          <p:cNvPr id="7" name="Slide Number Placeholder 6"/>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53497808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Oct 2015 © consult@supercomputingchallenge.org</a:t>
            </a:r>
            <a:endParaRPr lang="en-US" dirty="0"/>
          </a:p>
        </p:txBody>
      </p:sp>
      <p:sp>
        <p:nvSpPr>
          <p:cNvPr id="5" name="Footer Placeholder 4"/>
          <p:cNvSpPr>
            <a:spLocks noGrp="1"/>
          </p:cNvSpPr>
          <p:nvPr>
            <p:ph type="ftr" sz="quarter" idx="11"/>
          </p:nvPr>
        </p:nvSpPr>
        <p:spPr/>
        <p:txBody>
          <a:bodyPr/>
          <a:lstStyle/>
          <a:p>
            <a:r>
              <a:rPr lang="en-US" smtClean="0"/>
              <a:t>Supercomputing Around Us: Sensors and Data</a:t>
            </a:r>
            <a:endParaRPr lang="en-US"/>
          </a:p>
        </p:txBody>
      </p:sp>
      <p:sp>
        <p:nvSpPr>
          <p:cNvPr id="6" name="Slide Number Placeholder 5"/>
          <p:cNvSpPr>
            <a:spLocks noGrp="1"/>
          </p:cNvSpPr>
          <p:nvPr>
            <p:ph type="sldNum" sz="quarter" idx="12"/>
          </p:nvPr>
        </p:nvSpPr>
        <p:spPr/>
        <p:txBody>
          <a:bodyPr/>
          <a:lstStyle/>
          <a:p>
            <a:fld id="{691AEFF6-45A8-4E75-B09B-0EE08CB34343}" type="slidenum">
              <a:rPr lang="en-US" smtClean="0"/>
              <a:t>‹#›</a:t>
            </a:fld>
            <a:endParaRPr lang="en-US"/>
          </a:p>
        </p:txBody>
      </p:sp>
    </p:spTree>
    <p:extLst>
      <p:ext uri="{BB962C8B-B14F-4D97-AF65-F5344CB8AC3E}">
        <p14:creationId xmlns:p14="http://schemas.microsoft.com/office/powerpoint/2010/main" val="303246824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14"/>
          <p:cNvPicPr>
            <a:picLocks noChangeAspect="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0" y="6172200"/>
            <a:ext cx="117744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2"/>
          </p:nvPr>
        </p:nvSpPr>
        <p:spPr>
          <a:xfrm>
            <a:off x="1219200" y="6232525"/>
            <a:ext cx="1828800" cy="625475"/>
          </a:xfrm>
          <a:prstGeom prst="rect">
            <a:avLst/>
          </a:prstGeom>
        </p:spPr>
        <p:txBody>
          <a:bodyPr vert="horz" lIns="91440" tIns="45720" rIns="91440" bIns="45720" rtlCol="0" anchor="ctr"/>
          <a:lstStyle>
            <a:lvl1pPr algn="l">
              <a:defRPr sz="1200">
                <a:solidFill>
                  <a:schemeClr val="bg1"/>
                </a:solidFill>
              </a:defRPr>
            </a:lvl1pPr>
          </a:lstStyle>
          <a:p>
            <a:r>
              <a:rPr lang="en-US" dirty="0" smtClean="0"/>
              <a:t>Oct 2015 © consult@supercomputingchallenge.org</a:t>
            </a:r>
            <a:endParaRPr lang="en-US" dirty="0"/>
          </a:p>
        </p:txBody>
      </p:sp>
      <p:sp>
        <p:nvSpPr>
          <p:cNvPr id="5" name="Footer Placeholder 4"/>
          <p:cNvSpPr>
            <a:spLocks noGrp="1"/>
          </p:cNvSpPr>
          <p:nvPr>
            <p:ph type="ftr" sz="quarter" idx="3"/>
          </p:nvPr>
        </p:nvSpPr>
        <p:spPr>
          <a:xfrm>
            <a:off x="3124200" y="6356350"/>
            <a:ext cx="3200400" cy="365125"/>
          </a:xfrm>
          <a:prstGeom prst="rect">
            <a:avLst/>
          </a:prstGeom>
        </p:spPr>
        <p:txBody>
          <a:bodyPr vert="horz" lIns="91440" tIns="45720" rIns="91440" bIns="45720" rtlCol="0" anchor="ctr"/>
          <a:lstStyle>
            <a:lvl1pPr algn="ctr">
              <a:defRPr sz="1200" b="1">
                <a:solidFill>
                  <a:schemeClr val="bg1"/>
                </a:solidFill>
              </a:defRPr>
            </a:lvl1pPr>
          </a:lstStyle>
          <a:p>
            <a:r>
              <a:rPr lang="en-US" dirty="0" smtClean="0"/>
              <a:t>Supercomputing Around Us: Sensors and Data</a:t>
            </a:r>
            <a:endParaRPr lang="en-US" dirty="0"/>
          </a:p>
        </p:txBody>
      </p:sp>
      <p:sp>
        <p:nvSpPr>
          <p:cNvPr id="6" name="Slide Number Placeholder 5"/>
          <p:cNvSpPr>
            <a:spLocks noGrp="1"/>
          </p:cNvSpPr>
          <p:nvPr>
            <p:ph type="sldNum" sz="quarter" idx="4"/>
          </p:nvPr>
        </p:nvSpPr>
        <p:spPr>
          <a:xfrm>
            <a:off x="8001000" y="6356350"/>
            <a:ext cx="685800" cy="365125"/>
          </a:xfrm>
          <a:prstGeom prst="rect">
            <a:avLst/>
          </a:prstGeom>
        </p:spPr>
        <p:txBody>
          <a:bodyPr vert="horz" lIns="91440" tIns="45720" rIns="91440" bIns="45720" rtlCol="0" anchor="ctr"/>
          <a:lstStyle>
            <a:lvl1pPr algn="r">
              <a:defRPr sz="1200">
                <a:solidFill>
                  <a:schemeClr val="bg1"/>
                </a:solidFill>
              </a:defRPr>
            </a:lvl1pPr>
          </a:lstStyle>
          <a:p>
            <a:fld id="{691AEFF6-45A8-4E75-B09B-0EE08CB34343}" type="slidenum">
              <a:rPr lang="en-US" smtClean="0"/>
              <a:pPr/>
              <a:t>‹#›</a:t>
            </a:fld>
            <a:endParaRPr lang="en-US"/>
          </a:p>
        </p:txBody>
      </p:sp>
      <p:pic>
        <p:nvPicPr>
          <p:cNvPr id="8" name="Picture 7"/>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629400" y="6324600"/>
            <a:ext cx="1188720" cy="457200"/>
          </a:xfrm>
          <a:prstGeom prst="rect">
            <a:avLst/>
          </a:prstGeom>
        </p:spPr>
      </p:pic>
    </p:spTree>
    <p:extLst>
      <p:ext uri="{BB962C8B-B14F-4D97-AF65-F5344CB8AC3E}">
        <p14:creationId xmlns:p14="http://schemas.microsoft.com/office/powerpoint/2010/main" val="2943074557"/>
      </p:ext>
    </p:extLst>
  </p:cSld>
  <p:clrMap bg1="dk1" tx1="lt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1" r:id="rId11"/>
    <p:sldLayoutId id="2147483662" r:id="rId12"/>
    <p:sldLayoutId id="2147483663" r:id="rId13"/>
    <p:sldLayoutId id="2147483664" r:id="rId14"/>
    <p:sldLayoutId id="2147483665" r:id="rId15"/>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1.xml"/><Relationship Id="rId1" Type="http://schemas.openxmlformats.org/officeDocument/2006/relationships/vmlDrawing" Target="../drawings/vmlDrawing2.vml"/><Relationship Id="rId5" Type="http://schemas.openxmlformats.org/officeDocument/2006/relationships/image" Target="../media/image16.wmf"/><Relationship Id="rId4" Type="http://schemas.openxmlformats.org/officeDocument/2006/relationships/oleObject" Target="../embeddings/oleObject2.bin"/></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4.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oleObject" Target="../embeddings/oleObject4.bin"/><Relationship Id="rId7" Type="http://schemas.openxmlformats.org/officeDocument/2006/relationships/image" Target="../media/image19.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8.wmf"/><Relationship Id="rId10" Type="http://schemas.openxmlformats.org/officeDocument/2006/relationships/image" Target="../media/image21.jpeg"/><Relationship Id="rId4" Type="http://schemas.openxmlformats.org/officeDocument/2006/relationships/oleObject" Target="../embeddings/oleObject5.bin"/><Relationship Id="rId9" Type="http://schemas.openxmlformats.org/officeDocument/2006/relationships/image" Target="../media/image2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oleObject" Target="../embeddings/oleObject8.bin"/><Relationship Id="rId7" Type="http://schemas.openxmlformats.org/officeDocument/2006/relationships/image" Target="../media/image22.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18.wmf"/><Relationship Id="rId10" Type="http://schemas.openxmlformats.org/officeDocument/2006/relationships/image" Target="../media/image21.jpeg"/><Relationship Id="rId4" Type="http://schemas.openxmlformats.org/officeDocument/2006/relationships/oleObject" Target="../embeddings/oleObject9.bin"/><Relationship Id="rId9" Type="http://schemas.openxmlformats.org/officeDocument/2006/relationships/image" Target="../media/image23.w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15.bin"/><Relationship Id="rId3" Type="http://schemas.openxmlformats.org/officeDocument/2006/relationships/oleObject" Target="../embeddings/oleObject12.bin"/><Relationship Id="rId7" Type="http://schemas.openxmlformats.org/officeDocument/2006/relationships/image" Target="../media/image24.wmf"/><Relationship Id="rId2" Type="http://schemas.openxmlformats.org/officeDocument/2006/relationships/slideLayout" Target="../slideLayouts/slideLayout15.xml"/><Relationship Id="rId1" Type="http://schemas.openxmlformats.org/officeDocument/2006/relationships/vmlDrawing" Target="../drawings/vmlDrawing6.vml"/><Relationship Id="rId6" Type="http://schemas.openxmlformats.org/officeDocument/2006/relationships/oleObject" Target="../embeddings/oleObject14.bin"/><Relationship Id="rId5" Type="http://schemas.openxmlformats.org/officeDocument/2006/relationships/image" Target="../media/image18.wmf"/><Relationship Id="rId10" Type="http://schemas.openxmlformats.org/officeDocument/2006/relationships/image" Target="../media/image21.jpeg"/><Relationship Id="rId4" Type="http://schemas.openxmlformats.org/officeDocument/2006/relationships/oleObject" Target="../embeddings/oleObject13.bin"/><Relationship Id="rId9" Type="http://schemas.openxmlformats.org/officeDocument/2006/relationships/image" Target="../media/image25.w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19.bin"/><Relationship Id="rId3" Type="http://schemas.openxmlformats.org/officeDocument/2006/relationships/oleObject" Target="../embeddings/oleObject16.bin"/><Relationship Id="rId7" Type="http://schemas.openxmlformats.org/officeDocument/2006/relationships/image" Target="../media/image26.wmf"/><Relationship Id="rId2" Type="http://schemas.openxmlformats.org/officeDocument/2006/relationships/slideLayout" Target="../slideLayouts/slideLayout15.xml"/><Relationship Id="rId1" Type="http://schemas.openxmlformats.org/officeDocument/2006/relationships/vmlDrawing" Target="../drawings/vmlDrawing7.vml"/><Relationship Id="rId6" Type="http://schemas.openxmlformats.org/officeDocument/2006/relationships/oleObject" Target="../embeddings/oleObject18.bin"/><Relationship Id="rId5" Type="http://schemas.openxmlformats.org/officeDocument/2006/relationships/image" Target="../media/image18.wmf"/><Relationship Id="rId10" Type="http://schemas.openxmlformats.org/officeDocument/2006/relationships/image" Target="../media/image21.jpeg"/><Relationship Id="rId4" Type="http://schemas.openxmlformats.org/officeDocument/2006/relationships/oleObject" Target="../embeddings/oleObject17.bin"/><Relationship Id="rId9"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1.xml"/><Relationship Id="rId1" Type="http://schemas.openxmlformats.org/officeDocument/2006/relationships/vmlDrawing" Target="../drawings/vmlDrawing8.v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Falling%20rock.xls"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hyperlink" Target="http://www.explorelearning.com/"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www.explorelearning.com/" TargetMode="External"/><Relationship Id="rId2" Type="http://schemas.openxmlformats.org/officeDocument/2006/relationships/hyperlink" Target="http://www.supercomputingchallenge.org/archive/" TargetMode="External"/><Relationship Id="rId1" Type="http://schemas.openxmlformats.org/officeDocument/2006/relationships/slideLayout" Target="../slideLayouts/slideLayout1.xml"/><Relationship Id="rId5" Type="http://schemas.openxmlformats.org/officeDocument/2006/relationships/hyperlink" Target="http://www.itrd.gov/pubs/blue00/hecc.html" TargetMode="External"/><Relationship Id="rId4" Type="http://schemas.openxmlformats.org/officeDocument/2006/relationships/hyperlink" Target="http://www.boeing.com/commercial/777family/index.html"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hypertextbook.com/physics/mechanics/falling/" TargetMode="External"/><Relationship Id="rId2" Type="http://schemas.openxmlformats.org/officeDocument/2006/relationships/hyperlink" Target="http://www.cnr.colostate.edu/class_info/nr575/webfiles/L05_Formulating_Continuous_Time_Models.pdf" TargetMode="External"/><Relationship Id="rId1" Type="http://schemas.openxmlformats.org/officeDocument/2006/relationships/slideLayout" Target="../slideLayouts/slideLayout1.xml"/><Relationship Id="rId4" Type="http://schemas.openxmlformats.org/officeDocument/2006/relationships/hyperlink" Target="http://www.shodor.org/master/"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openxmlformats.org/officeDocument/2006/relationships/hyperlink" Target="http://www.boeing.com/commercial/777family/index.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hyperlink" Target="http://www.itrd.gov/pubs/blue00/hecc.html" TargetMode="Externa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hyperlink" Target="http://www.itrd.gov/pubs/blue00/hecc.html"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401"/>
            <a:ext cx="8229600" cy="381000"/>
          </a:xfrm>
        </p:spPr>
        <p:txBody>
          <a:bodyPr>
            <a:normAutofit/>
          </a:bodyPr>
          <a:lstStyle/>
          <a:p>
            <a:pPr marL="0" indent="0">
              <a:lnSpc>
                <a:spcPct val="90000"/>
              </a:lnSpc>
              <a:buNone/>
            </a:pPr>
            <a:r>
              <a:rPr lang="en-US" altLang="en-US" sz="1800" b="1" dirty="0"/>
              <a:t>Adapted from a presentation by </a:t>
            </a:r>
            <a:r>
              <a:rPr lang="en-US" altLang="en-US" sz="1800" b="1" dirty="0" smtClean="0"/>
              <a:t>Richard Allen, 2011 </a:t>
            </a:r>
            <a:endParaRPr lang="en-US" altLang="en-US" sz="1800" dirty="0"/>
          </a:p>
          <a:p>
            <a:endParaRPr lang="en-US" dirty="0"/>
          </a:p>
        </p:txBody>
      </p:sp>
      <p:sp>
        <p:nvSpPr>
          <p:cNvPr id="3" name="Date Placeholder 2"/>
          <p:cNvSpPr>
            <a:spLocks noGrp="1"/>
          </p:cNvSpPr>
          <p:nvPr>
            <p:ph type="dt" sz="half" idx="10"/>
          </p:nvPr>
        </p:nvSpPr>
        <p:spPr/>
        <p:txBody>
          <a:bodyPr/>
          <a:lstStyle/>
          <a:p>
            <a:r>
              <a:rPr lang="en-US" smtClean="0"/>
              <a:t>Oct 2015 © consult@supercomputingchallenge.org</a:t>
            </a:r>
            <a:endParaRPr lang="en-US" dirty="0"/>
          </a:p>
        </p:txBody>
      </p:sp>
      <p:sp>
        <p:nvSpPr>
          <p:cNvPr id="4" name="Footer Placeholder 3"/>
          <p:cNvSpPr>
            <a:spLocks noGrp="1"/>
          </p:cNvSpPr>
          <p:nvPr>
            <p:ph type="ftr" sz="quarter" idx="11"/>
          </p:nvPr>
        </p:nvSpPr>
        <p:spPr/>
        <p:txBody>
          <a:bodyPr/>
          <a:lstStyle/>
          <a:p>
            <a:r>
              <a:rPr lang="en-US" smtClean="0"/>
              <a:t>Supercomputing Around Us: Sensors and Data</a:t>
            </a:r>
            <a:endParaRPr lang="en-US" dirty="0"/>
          </a:p>
        </p:txBody>
      </p:sp>
      <p:sp>
        <p:nvSpPr>
          <p:cNvPr id="5" name="Slide Number Placeholder 4"/>
          <p:cNvSpPr>
            <a:spLocks noGrp="1"/>
          </p:cNvSpPr>
          <p:nvPr>
            <p:ph type="sldNum" sz="quarter" idx="12"/>
          </p:nvPr>
        </p:nvSpPr>
        <p:spPr/>
        <p:txBody>
          <a:bodyPr/>
          <a:lstStyle/>
          <a:p>
            <a:fld id="{691AEFF6-45A8-4E75-B09B-0EE08CB34343}" type="slidenum">
              <a:rPr lang="en-US" smtClean="0"/>
              <a:pPr/>
              <a:t>1</a:t>
            </a:fld>
            <a:endParaRPr lang="en-US"/>
          </a:p>
        </p:txBody>
      </p:sp>
      <p:sp>
        <p:nvSpPr>
          <p:cNvPr id="6" name="Title 5"/>
          <p:cNvSpPr>
            <a:spLocks noGrp="1"/>
          </p:cNvSpPr>
          <p:nvPr>
            <p:ph type="title"/>
          </p:nvPr>
        </p:nvSpPr>
        <p:spPr>
          <a:xfrm>
            <a:off x="457200" y="1828800"/>
            <a:ext cx="8229600" cy="2316162"/>
          </a:xfrm>
        </p:spPr>
        <p:txBody>
          <a:bodyPr>
            <a:normAutofit/>
          </a:bodyPr>
          <a:lstStyle/>
          <a:p>
            <a:r>
              <a:rPr lang="en-US" dirty="0" smtClean="0">
                <a:latin typeface="Times New Roman" panose="02020603050405020304" pitchFamily="18" charset="0"/>
                <a:cs typeface="Times New Roman" panose="02020603050405020304" pitchFamily="18" charset="0"/>
              </a:rPr>
              <a:t>Computational Science,</a:t>
            </a:r>
            <a:br>
              <a:rPr lang="en-US" dirty="0" smtClean="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Agent Based and Mathematical Modeling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97681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2530" name="Rectangle 2" descr="Large confetti"/>
          <p:cNvSpPr>
            <a:spLocks noGrp="1" noChangeArrowheads="1"/>
          </p:cNvSpPr>
          <p:nvPr>
            <p:ph type="title"/>
          </p:nvPr>
        </p:nvSpPr>
        <p:spPr/>
        <p:txBody>
          <a:bodyPr/>
          <a:lstStyle/>
          <a:p>
            <a:pPr eaLnBrk="1" hangingPunct="1"/>
            <a:r>
              <a:rPr lang="en-US" altLang="en-US" b="1" dirty="0" smtClean="0"/>
              <a:t>Real World Problem</a:t>
            </a:r>
          </a:p>
        </p:txBody>
      </p:sp>
      <p:sp>
        <p:nvSpPr>
          <p:cNvPr id="22531" name="Rectangle 3"/>
          <p:cNvSpPr>
            <a:spLocks noGrp="1" noChangeArrowheads="1"/>
          </p:cNvSpPr>
          <p:nvPr>
            <p:ph type="body" sz="half" idx="1"/>
          </p:nvPr>
        </p:nvSpPr>
        <p:spPr>
          <a:xfrm>
            <a:off x="533400" y="1905000"/>
            <a:ext cx="7924800" cy="4572000"/>
          </a:xfrm>
        </p:spPr>
        <p:txBody>
          <a:bodyPr>
            <a:normAutofit lnSpcReduction="10000"/>
          </a:bodyPr>
          <a:lstStyle/>
          <a:p>
            <a:pPr eaLnBrk="1" hangingPunct="1">
              <a:lnSpc>
                <a:spcPct val="95000"/>
              </a:lnSpc>
              <a:spcAft>
                <a:spcPct val="5000"/>
              </a:spcAft>
              <a:buFontTx/>
              <a:buNone/>
            </a:pPr>
            <a:r>
              <a:rPr lang="en-US" altLang="en-US" sz="1800" b="1" dirty="0" smtClean="0"/>
              <a:t>    </a:t>
            </a:r>
            <a:r>
              <a:rPr lang="en-US" altLang="en-US" b="1" dirty="0" smtClean="0"/>
              <a:t>Identify </a:t>
            </a:r>
            <a:r>
              <a:rPr lang="en-US" altLang="en-US" b="1" i="1" dirty="0" smtClean="0"/>
              <a:t>Real-World Problem</a:t>
            </a:r>
            <a:r>
              <a:rPr lang="en-US" altLang="en-US" sz="2800" dirty="0" smtClean="0"/>
              <a:t>:</a:t>
            </a:r>
          </a:p>
          <a:p>
            <a:pPr lvl="1" eaLnBrk="1" hangingPunct="1">
              <a:spcAft>
                <a:spcPct val="10000"/>
              </a:spcAft>
            </a:pPr>
            <a:r>
              <a:rPr lang="en-US" altLang="en-US" dirty="0" smtClean="0">
                <a:cs typeface="Times New Roman" panose="02020603050405020304" pitchFamily="18" charset="0"/>
              </a:rPr>
              <a:t>Perform background </a:t>
            </a:r>
            <a:r>
              <a:rPr lang="en-US" altLang="en-US" dirty="0" smtClean="0">
                <a:cs typeface="Times New Roman" panose="02020603050405020304" pitchFamily="18" charset="0"/>
              </a:rPr>
              <a:t>research,                        focus </a:t>
            </a:r>
            <a:r>
              <a:rPr lang="en-US" altLang="en-US" dirty="0" smtClean="0">
                <a:cs typeface="Times New Roman" panose="02020603050405020304" pitchFamily="18" charset="0"/>
              </a:rPr>
              <a:t>on a workable problem. </a:t>
            </a:r>
          </a:p>
          <a:p>
            <a:pPr lvl="1" eaLnBrk="1" hangingPunct="1">
              <a:spcAft>
                <a:spcPct val="10000"/>
              </a:spcAft>
            </a:pPr>
            <a:r>
              <a:rPr lang="en-US" altLang="en-US" dirty="0" smtClean="0">
                <a:cs typeface="Times New Roman" panose="02020603050405020304" pitchFamily="18" charset="0"/>
              </a:rPr>
              <a:t>Conduct investigations (Labs),                          if </a:t>
            </a:r>
            <a:r>
              <a:rPr lang="en-US" altLang="en-US" dirty="0" err="1" smtClean="0">
                <a:cs typeface="Times New Roman" panose="02020603050405020304" pitchFamily="18" charset="0"/>
              </a:rPr>
              <a:t>if</a:t>
            </a:r>
            <a:r>
              <a:rPr lang="en-US" altLang="en-US" dirty="0" smtClean="0">
                <a:cs typeface="Times New Roman" panose="02020603050405020304" pitchFamily="18" charset="0"/>
              </a:rPr>
              <a:t> appropriate.</a:t>
            </a:r>
          </a:p>
          <a:p>
            <a:pPr lvl="1" eaLnBrk="1" hangingPunct="1">
              <a:spcAft>
                <a:spcPct val="50000"/>
              </a:spcAft>
            </a:pPr>
            <a:r>
              <a:rPr lang="en-US" altLang="en-US" dirty="0" smtClean="0">
                <a:cs typeface="Times New Roman" panose="02020603050405020304" pitchFamily="18" charset="0"/>
              </a:rPr>
              <a:t>Learn the use of a computational tool: C++, Java, </a:t>
            </a:r>
            <a:r>
              <a:rPr lang="en-US" altLang="en-US" dirty="0" err="1" smtClean="0">
                <a:cs typeface="Times New Roman" panose="02020603050405020304" pitchFamily="18" charset="0"/>
              </a:rPr>
              <a:t>StarLogo</a:t>
            </a:r>
            <a:r>
              <a:rPr lang="en-US" altLang="en-US" dirty="0" smtClean="0">
                <a:cs typeface="Times New Roman" panose="02020603050405020304" pitchFamily="18" charset="0"/>
              </a:rPr>
              <a:t>, NetLogo, Excel, Stella, and Mathematica.</a:t>
            </a:r>
            <a:endParaRPr lang="en-US" altLang="en-US" i="1" dirty="0" smtClean="0"/>
          </a:p>
          <a:p>
            <a:pPr lvl="1" algn="ctr" eaLnBrk="1" hangingPunct="1">
              <a:lnSpc>
                <a:spcPct val="75000"/>
              </a:lnSpc>
              <a:spcBef>
                <a:spcPct val="0"/>
              </a:spcBef>
              <a:spcAft>
                <a:spcPct val="50000"/>
              </a:spcAft>
              <a:buFont typeface="Wingdings" panose="05000000000000000000" pitchFamily="2" charset="2"/>
              <a:buNone/>
            </a:pPr>
            <a:r>
              <a:rPr lang="en-US" altLang="en-US" b="1" i="1" dirty="0" smtClean="0"/>
              <a:t>Understand current activity and predict future behavior.  </a:t>
            </a:r>
          </a:p>
        </p:txBody>
      </p:sp>
      <p:pic>
        <p:nvPicPr>
          <p:cNvPr id="22532" name="Picture 8" descr="RealWorldProble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096000" y="1600200"/>
            <a:ext cx="25146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4578" name="Rectangle 2" descr="Large confetti"/>
          <p:cNvSpPr>
            <a:spLocks noGrp="1" noChangeArrowheads="1"/>
          </p:cNvSpPr>
          <p:nvPr>
            <p:ph type="title"/>
          </p:nvPr>
        </p:nvSpPr>
        <p:spPr/>
        <p:txBody>
          <a:bodyPr/>
          <a:lstStyle/>
          <a:p>
            <a:pPr eaLnBrk="1" hangingPunct="1"/>
            <a:r>
              <a:rPr lang="en-US" altLang="en-US" b="1" smtClean="0"/>
              <a:t>Working Model</a:t>
            </a:r>
          </a:p>
        </p:txBody>
      </p:sp>
      <p:sp>
        <p:nvSpPr>
          <p:cNvPr id="24579" name="Rectangle 3"/>
          <p:cNvSpPr>
            <a:spLocks noGrp="1" noChangeArrowheads="1"/>
          </p:cNvSpPr>
          <p:nvPr>
            <p:ph type="body" sz="half" idx="1"/>
          </p:nvPr>
        </p:nvSpPr>
        <p:spPr>
          <a:xfrm>
            <a:off x="685800" y="1752600"/>
            <a:ext cx="7772400" cy="4495800"/>
          </a:xfrm>
        </p:spPr>
        <p:txBody>
          <a:bodyPr>
            <a:normAutofit fontScale="92500"/>
          </a:bodyPr>
          <a:lstStyle/>
          <a:p>
            <a:pPr eaLnBrk="1" hangingPunct="1">
              <a:spcAft>
                <a:spcPct val="15000"/>
              </a:spcAft>
              <a:buFontTx/>
              <a:buNone/>
            </a:pPr>
            <a:r>
              <a:rPr lang="en-US" altLang="en-US" sz="2400" b="1" dirty="0" smtClean="0"/>
              <a:t>    </a:t>
            </a:r>
            <a:r>
              <a:rPr lang="en-US" altLang="en-US" b="1" dirty="0" smtClean="0"/>
              <a:t>Simplify</a:t>
            </a:r>
            <a:r>
              <a:rPr lang="en-US" altLang="en-US" dirty="0" smtClean="0"/>
              <a:t> </a:t>
            </a:r>
            <a:r>
              <a:rPr lang="en-US" altLang="en-US" dirty="0" smtClean="0">
                <a:sym typeface="Wingdings" panose="05000000000000000000" pitchFamily="2" charset="2"/>
              </a:rPr>
              <a:t> </a:t>
            </a:r>
            <a:r>
              <a:rPr lang="en-US" altLang="en-US" b="1" i="1" dirty="0" smtClean="0"/>
              <a:t>Working </a:t>
            </a:r>
            <a:r>
              <a:rPr lang="en-US" altLang="en-US" b="1" i="1" dirty="0" smtClean="0"/>
              <a:t>Model</a:t>
            </a:r>
            <a:r>
              <a:rPr lang="en-US" altLang="en-US" sz="2800" b="1" dirty="0" smtClean="0"/>
              <a:t>:</a:t>
            </a:r>
            <a:r>
              <a:rPr lang="en-US" altLang="en-US" sz="2800" dirty="0" smtClean="0"/>
              <a:t>                         </a:t>
            </a:r>
            <a:r>
              <a:rPr lang="en-US" altLang="en-US" dirty="0" smtClean="0"/>
              <a:t>Identify and select factors to                       describe important aspects of                               </a:t>
            </a:r>
            <a:r>
              <a:rPr lang="en-US" altLang="en-US" i="1" dirty="0" smtClean="0"/>
              <a:t>Real World Problem</a:t>
            </a:r>
            <a:r>
              <a:rPr lang="en-US" altLang="en-US" dirty="0" smtClean="0"/>
              <a:t>;                              determine </a:t>
            </a:r>
            <a:r>
              <a:rPr lang="en-US" altLang="en-US" dirty="0" smtClean="0"/>
              <a:t>those factors that can be neglected. </a:t>
            </a:r>
          </a:p>
          <a:p>
            <a:pPr lvl="1" eaLnBrk="1" hangingPunct="1">
              <a:lnSpc>
                <a:spcPct val="115000"/>
              </a:lnSpc>
              <a:spcAft>
                <a:spcPct val="15000"/>
              </a:spcAft>
            </a:pPr>
            <a:r>
              <a:rPr lang="en-US" altLang="en-US" dirty="0" smtClean="0"/>
              <a:t>State simplifying assumptions. </a:t>
            </a:r>
          </a:p>
          <a:p>
            <a:pPr lvl="1" eaLnBrk="1" hangingPunct="1">
              <a:lnSpc>
                <a:spcPct val="115000"/>
              </a:lnSpc>
              <a:spcBef>
                <a:spcPct val="0"/>
              </a:spcBef>
            </a:pPr>
            <a:r>
              <a:rPr lang="en-US" altLang="en-US" dirty="0" smtClean="0"/>
              <a:t>Determine governing principles, physical laws.</a:t>
            </a:r>
          </a:p>
          <a:p>
            <a:pPr lvl="1" eaLnBrk="1" hangingPunct="1">
              <a:lnSpc>
                <a:spcPct val="115000"/>
              </a:lnSpc>
            </a:pPr>
            <a:r>
              <a:rPr lang="en-US" altLang="en-US" dirty="0" smtClean="0"/>
              <a:t>Identify model variables and inter-relationships</a:t>
            </a:r>
            <a:r>
              <a:rPr lang="en-US" altLang="en-US" sz="2400" dirty="0" smtClean="0"/>
              <a:t>.</a:t>
            </a:r>
          </a:p>
        </p:txBody>
      </p:sp>
      <p:pic>
        <p:nvPicPr>
          <p:cNvPr id="24580" name="Picture 6" descr="Working Mode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867400" y="1447800"/>
            <a:ext cx="2590800" cy="2209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6626" name="Rectangle 2" descr="Large confetti"/>
          <p:cNvSpPr>
            <a:spLocks noGrp="1" noChangeArrowheads="1"/>
          </p:cNvSpPr>
          <p:nvPr>
            <p:ph type="title"/>
          </p:nvPr>
        </p:nvSpPr>
        <p:spPr/>
        <p:txBody>
          <a:bodyPr/>
          <a:lstStyle/>
          <a:p>
            <a:pPr eaLnBrk="1" hangingPunct="1"/>
            <a:r>
              <a:rPr lang="en-US" altLang="en-US" b="1" smtClean="0"/>
              <a:t>Mathematical Model</a:t>
            </a:r>
          </a:p>
        </p:txBody>
      </p:sp>
      <p:sp>
        <p:nvSpPr>
          <p:cNvPr id="26627" name="Rectangle 3"/>
          <p:cNvSpPr>
            <a:spLocks noGrp="1" noChangeArrowheads="1"/>
          </p:cNvSpPr>
          <p:nvPr>
            <p:ph type="body" sz="half" idx="1"/>
          </p:nvPr>
        </p:nvSpPr>
        <p:spPr>
          <a:xfrm>
            <a:off x="685800" y="1676400"/>
            <a:ext cx="7772400" cy="4419600"/>
          </a:xfrm>
        </p:spPr>
        <p:txBody>
          <a:bodyPr>
            <a:normAutofit/>
          </a:bodyPr>
          <a:lstStyle/>
          <a:p>
            <a:pPr eaLnBrk="1" hangingPunct="1">
              <a:spcBef>
                <a:spcPct val="0"/>
              </a:spcBef>
              <a:buFontTx/>
              <a:buNone/>
            </a:pPr>
            <a:r>
              <a:rPr lang="en-US" altLang="en-US" sz="1800" b="1" dirty="0" smtClean="0"/>
              <a:t>      </a:t>
            </a:r>
            <a:r>
              <a:rPr lang="en-US" altLang="en-US" sz="2800" b="1" i="1" dirty="0" smtClean="0"/>
              <a:t>Represent</a:t>
            </a:r>
            <a:r>
              <a:rPr lang="en-US" altLang="en-US" sz="2800" b="1" dirty="0" smtClean="0"/>
              <a:t> </a:t>
            </a:r>
            <a:r>
              <a:rPr lang="en-US" altLang="en-US" sz="2800" b="1" dirty="0" smtClean="0">
                <a:sym typeface="Wingdings" panose="05000000000000000000" pitchFamily="2" charset="2"/>
              </a:rPr>
              <a:t></a:t>
            </a:r>
            <a:r>
              <a:rPr lang="en-US" altLang="en-US" sz="2800" dirty="0" smtClean="0">
                <a:sym typeface="Wingdings" panose="05000000000000000000" pitchFamily="2" charset="2"/>
              </a:rPr>
              <a:t> </a:t>
            </a:r>
            <a:r>
              <a:rPr lang="en-US" altLang="en-US" sz="2800" b="1" i="1" dirty="0" smtClean="0"/>
              <a:t>Mathematical</a:t>
            </a:r>
            <a:r>
              <a:rPr lang="en-US" altLang="en-US" sz="2800" i="1" dirty="0" smtClean="0"/>
              <a:t>                             </a:t>
            </a:r>
            <a:r>
              <a:rPr lang="en-US" altLang="en-US" sz="2800" b="1" i="1" dirty="0" smtClean="0"/>
              <a:t>Model</a:t>
            </a:r>
            <a:r>
              <a:rPr lang="en-US" altLang="en-US" sz="2800" dirty="0" smtClean="0"/>
              <a:t>: </a:t>
            </a:r>
            <a:r>
              <a:rPr lang="en-US" altLang="en-US" sz="2800" dirty="0" smtClean="0">
                <a:cs typeface="Times New Roman" panose="02020603050405020304" pitchFamily="18" charset="0"/>
              </a:rPr>
              <a:t>Express the </a:t>
            </a:r>
            <a:r>
              <a:rPr lang="en-US" altLang="en-US" sz="2800" i="1" dirty="0" smtClean="0">
                <a:cs typeface="Times New Roman" panose="02020603050405020304" pitchFamily="18" charset="0"/>
              </a:rPr>
              <a:t>Working                                 Model</a:t>
            </a:r>
            <a:r>
              <a:rPr lang="en-US" altLang="en-US" sz="2800" dirty="0" smtClean="0">
                <a:cs typeface="Times New Roman" panose="02020603050405020304" pitchFamily="18" charset="0"/>
              </a:rPr>
              <a:t> in mathematical terms;                           write down </a:t>
            </a:r>
            <a:r>
              <a:rPr lang="en-US" altLang="en-US" sz="2800" dirty="0" smtClean="0">
                <a:cs typeface="Times New Roman" panose="02020603050405020304" pitchFamily="18" charset="0"/>
              </a:rPr>
              <a:t>mathematical                           </a:t>
            </a:r>
            <a:r>
              <a:rPr lang="en-US" altLang="en-US" sz="2800" dirty="0" smtClean="0">
                <a:cs typeface="Times New Roman" panose="02020603050405020304" pitchFamily="18" charset="0"/>
              </a:rPr>
              <a:t>equations </a:t>
            </a:r>
            <a:r>
              <a:rPr lang="en-US" altLang="en-US" sz="2800" dirty="0" smtClean="0">
                <a:cs typeface="Times New Roman" panose="02020603050405020304" pitchFamily="18" charset="0"/>
              </a:rPr>
              <a:t>or </a:t>
            </a:r>
            <a:r>
              <a:rPr lang="en-US" altLang="en-US" sz="2800" dirty="0" smtClean="0">
                <a:cs typeface="Times New Roman" panose="02020603050405020304" pitchFamily="18" charset="0"/>
              </a:rPr>
              <a:t>an algorithm </a:t>
            </a:r>
            <a:r>
              <a:rPr lang="en-US" altLang="en-US" sz="2800" dirty="0" smtClean="0">
                <a:cs typeface="Times New Roman" panose="02020603050405020304" pitchFamily="18" charset="0"/>
              </a:rPr>
              <a:t>                               whose </a:t>
            </a:r>
            <a:r>
              <a:rPr lang="en-US" altLang="en-US" sz="2800" dirty="0" smtClean="0">
                <a:cs typeface="Times New Roman" panose="02020603050405020304" pitchFamily="18" charset="0"/>
              </a:rPr>
              <a:t>solution </a:t>
            </a:r>
            <a:r>
              <a:rPr lang="en-US" altLang="en-US" sz="2800" dirty="0" smtClean="0">
                <a:cs typeface="Times New Roman" panose="02020603050405020304" pitchFamily="18" charset="0"/>
              </a:rPr>
              <a:t>describes </a:t>
            </a:r>
            <a:r>
              <a:rPr lang="en-US" altLang="en-US" sz="2800" dirty="0" smtClean="0">
                <a:cs typeface="Times New Roman" panose="02020603050405020304" pitchFamily="18" charset="0"/>
              </a:rPr>
              <a:t>the </a:t>
            </a:r>
            <a:r>
              <a:rPr lang="en-US" altLang="en-US" sz="2800" i="1" dirty="0" smtClean="0">
                <a:cs typeface="Times New Roman" panose="02020603050405020304" pitchFamily="18" charset="0"/>
              </a:rPr>
              <a:t>Working Model</a:t>
            </a:r>
            <a:r>
              <a:rPr lang="en-US" altLang="en-US" sz="2800" dirty="0" smtClean="0">
                <a:cs typeface="Times New Roman" panose="02020603050405020304" pitchFamily="18" charset="0"/>
              </a:rPr>
              <a:t>.                          </a:t>
            </a:r>
          </a:p>
          <a:p>
            <a:pPr eaLnBrk="1" hangingPunct="1">
              <a:spcBef>
                <a:spcPct val="0"/>
              </a:spcBef>
              <a:spcAft>
                <a:spcPct val="30000"/>
              </a:spcAft>
              <a:buFontTx/>
              <a:buNone/>
            </a:pPr>
            <a:r>
              <a:rPr lang="en-US" altLang="en-US" sz="2800" dirty="0" smtClean="0">
                <a:cs typeface="Times New Roman" panose="02020603050405020304" pitchFamily="18" charset="0"/>
              </a:rPr>
              <a:t>   </a:t>
            </a:r>
            <a:endParaRPr lang="en-US" altLang="en-US" dirty="0" smtClean="0">
              <a:cs typeface="Times New Roman" panose="02020603050405020304" pitchFamily="18" charset="0"/>
            </a:endParaRPr>
          </a:p>
          <a:p>
            <a:pPr algn="ctr" eaLnBrk="1" hangingPunct="1">
              <a:buFontTx/>
              <a:buNone/>
            </a:pPr>
            <a:r>
              <a:rPr lang="en-US" altLang="en-US" sz="2400" b="1" i="1" dirty="0" smtClean="0"/>
              <a:t>In general, the success of a mathematical model depends on how easy it is to use and how accurately it predicts</a:t>
            </a:r>
            <a:r>
              <a:rPr lang="en-US" altLang="en-US" sz="2400" b="1" i="1" dirty="0" smtClean="0"/>
              <a:t>.</a:t>
            </a:r>
            <a:endParaRPr lang="en-US" altLang="en-US" sz="2400" b="1" dirty="0" smtClean="0"/>
          </a:p>
        </p:txBody>
      </p:sp>
      <p:pic>
        <p:nvPicPr>
          <p:cNvPr id="26628" name="Picture 6" descr="Mathematical Mode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638800" y="1447800"/>
            <a:ext cx="2362200" cy="2362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8674" name="Rectangle 2" descr="Large confetti"/>
          <p:cNvSpPr>
            <a:spLocks noGrp="1" noChangeArrowheads="1"/>
          </p:cNvSpPr>
          <p:nvPr>
            <p:ph type="title"/>
          </p:nvPr>
        </p:nvSpPr>
        <p:spPr/>
        <p:txBody>
          <a:bodyPr/>
          <a:lstStyle/>
          <a:p>
            <a:pPr eaLnBrk="1" hangingPunct="1"/>
            <a:r>
              <a:rPr lang="en-US" altLang="en-US" b="1" smtClean="0"/>
              <a:t>Computational Model</a:t>
            </a:r>
          </a:p>
        </p:txBody>
      </p:sp>
      <p:sp>
        <p:nvSpPr>
          <p:cNvPr id="28675" name="Rectangle 3"/>
          <p:cNvSpPr>
            <a:spLocks noGrp="1" noChangeArrowheads="1"/>
          </p:cNvSpPr>
          <p:nvPr>
            <p:ph type="body" sz="half" idx="1"/>
          </p:nvPr>
        </p:nvSpPr>
        <p:spPr>
          <a:xfrm>
            <a:off x="533400" y="1676400"/>
            <a:ext cx="8153400" cy="4419600"/>
          </a:xfrm>
        </p:spPr>
        <p:txBody>
          <a:bodyPr/>
          <a:lstStyle/>
          <a:p>
            <a:pPr eaLnBrk="1" hangingPunct="1">
              <a:spcAft>
                <a:spcPct val="60000"/>
              </a:spcAft>
              <a:buFontTx/>
              <a:buNone/>
            </a:pPr>
            <a:r>
              <a:rPr lang="en-US" altLang="en-US" sz="1600" b="1" dirty="0" smtClean="0"/>
              <a:t>     </a:t>
            </a:r>
            <a:r>
              <a:rPr lang="en-US" altLang="en-US" b="1" i="1" dirty="0" smtClean="0"/>
              <a:t>Translate</a:t>
            </a:r>
            <a:r>
              <a:rPr lang="en-US" altLang="en-US" b="1" dirty="0" smtClean="0"/>
              <a:t> </a:t>
            </a:r>
            <a:r>
              <a:rPr lang="en-US" altLang="en-US" dirty="0" smtClean="0">
                <a:sym typeface="Wingdings" panose="05000000000000000000" pitchFamily="2" charset="2"/>
              </a:rPr>
              <a:t></a:t>
            </a:r>
            <a:r>
              <a:rPr lang="en-US" altLang="en-US" dirty="0" smtClean="0"/>
              <a:t> </a:t>
            </a:r>
            <a:r>
              <a:rPr lang="en-US" altLang="en-US" b="1" i="1" dirty="0" smtClean="0"/>
              <a:t>Computational                              Model</a:t>
            </a:r>
            <a:r>
              <a:rPr lang="en-US" altLang="en-US" dirty="0" smtClean="0"/>
              <a:t>:</a:t>
            </a:r>
            <a:r>
              <a:rPr lang="en-US" altLang="en-US" sz="2800" dirty="0" smtClean="0"/>
              <a:t>  </a:t>
            </a:r>
            <a:r>
              <a:rPr lang="en-US" altLang="en-US" dirty="0" smtClean="0"/>
              <a:t>Change </a:t>
            </a:r>
            <a:r>
              <a:rPr lang="en-US" altLang="en-US" i="1" dirty="0" err="1" smtClean="0"/>
              <a:t>Mathema</a:t>
            </a:r>
            <a:r>
              <a:rPr lang="en-US" altLang="en-US" i="1" dirty="0" smtClean="0"/>
              <a:t>-                                 </a:t>
            </a:r>
            <a:r>
              <a:rPr lang="en-US" altLang="en-US" i="1" dirty="0" err="1" smtClean="0"/>
              <a:t>tical</a:t>
            </a:r>
            <a:r>
              <a:rPr lang="en-US" altLang="en-US" i="1" dirty="0" smtClean="0"/>
              <a:t> Model</a:t>
            </a:r>
            <a:r>
              <a:rPr lang="en-US" altLang="en-US" dirty="0" smtClean="0"/>
              <a:t> into a </a:t>
            </a:r>
            <a:r>
              <a:rPr lang="en-US" altLang="en-US" dirty="0" smtClean="0"/>
              <a:t>form                                    suitable </a:t>
            </a:r>
            <a:r>
              <a:rPr lang="en-US" altLang="en-US" dirty="0" smtClean="0"/>
              <a:t>for </a:t>
            </a:r>
            <a:r>
              <a:rPr lang="en-US" altLang="en-US" dirty="0" smtClean="0"/>
              <a:t>computational                             solution</a:t>
            </a:r>
            <a:r>
              <a:rPr lang="en-US" altLang="en-US" dirty="0" smtClean="0"/>
              <a:t>.</a:t>
            </a:r>
          </a:p>
          <a:p>
            <a:pPr eaLnBrk="1" hangingPunct="1">
              <a:spcBef>
                <a:spcPct val="50000"/>
              </a:spcBef>
              <a:spcAft>
                <a:spcPct val="60000"/>
              </a:spcAft>
              <a:buFontTx/>
              <a:buNone/>
            </a:pPr>
            <a:r>
              <a:rPr lang="en-US" altLang="en-US" sz="2000" dirty="0" smtClean="0"/>
              <a:t>     </a:t>
            </a:r>
            <a:r>
              <a:rPr lang="en-US" altLang="en-US" sz="2800" dirty="0" smtClean="0"/>
              <a:t>Computational models include languages, such as C++ or Java, or software, such as </a:t>
            </a:r>
            <a:r>
              <a:rPr lang="en-US" altLang="en-US" sz="2800" dirty="0" err="1" smtClean="0"/>
              <a:t>StarLogo</a:t>
            </a:r>
            <a:r>
              <a:rPr lang="en-US" altLang="en-US" sz="2800" dirty="0" smtClean="0"/>
              <a:t>, Stella, Excel, or Mathematica.</a:t>
            </a:r>
          </a:p>
        </p:txBody>
      </p:sp>
      <p:pic>
        <p:nvPicPr>
          <p:cNvPr id="28676" name="Picture 7" descr="Computational Model"/>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715000" y="1752600"/>
            <a:ext cx="2819400" cy="2590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0722" name="Rectangle 2" descr="Large confetti"/>
          <p:cNvSpPr>
            <a:spLocks noGrp="1" noChangeArrowheads="1"/>
          </p:cNvSpPr>
          <p:nvPr>
            <p:ph type="title"/>
          </p:nvPr>
        </p:nvSpPr>
        <p:spPr/>
        <p:txBody>
          <a:bodyPr/>
          <a:lstStyle/>
          <a:p>
            <a:pPr eaLnBrk="1" hangingPunct="1"/>
            <a:r>
              <a:rPr lang="en-US" altLang="en-US" b="1" smtClean="0"/>
              <a:t>Results/Conclusions</a:t>
            </a:r>
          </a:p>
        </p:txBody>
      </p:sp>
      <p:sp>
        <p:nvSpPr>
          <p:cNvPr id="30723" name="Rectangle 3"/>
          <p:cNvSpPr>
            <a:spLocks noGrp="1" noChangeArrowheads="1"/>
          </p:cNvSpPr>
          <p:nvPr>
            <p:ph type="body" sz="half" idx="1"/>
          </p:nvPr>
        </p:nvSpPr>
        <p:spPr>
          <a:xfrm>
            <a:off x="685800" y="1676400"/>
            <a:ext cx="7772400" cy="4419600"/>
          </a:xfrm>
        </p:spPr>
        <p:txBody>
          <a:bodyPr>
            <a:normAutofit lnSpcReduction="10000"/>
          </a:bodyPr>
          <a:lstStyle/>
          <a:p>
            <a:pPr eaLnBrk="1" hangingPunct="1">
              <a:buFontTx/>
              <a:buNone/>
            </a:pPr>
            <a:r>
              <a:rPr lang="en-US" altLang="en-US" sz="2800" b="1" dirty="0" smtClean="0"/>
              <a:t>   </a:t>
            </a:r>
            <a:r>
              <a:rPr lang="en-US" altLang="en-US" b="1" dirty="0" smtClean="0"/>
              <a:t>Simulate </a:t>
            </a:r>
            <a:r>
              <a:rPr lang="en-US" altLang="en-US" b="1" dirty="0" smtClean="0">
                <a:sym typeface="Wingdings" panose="05000000000000000000" pitchFamily="2" charset="2"/>
              </a:rPr>
              <a:t> </a:t>
            </a:r>
            <a:r>
              <a:rPr lang="en-US" altLang="en-US" b="1" i="1" dirty="0" smtClean="0">
                <a:sym typeface="Wingdings" panose="05000000000000000000" pitchFamily="2" charset="2"/>
              </a:rPr>
              <a:t>Results/                    Conclusions</a:t>
            </a:r>
            <a:r>
              <a:rPr lang="en-US" altLang="en-US" i="1" dirty="0" smtClean="0">
                <a:sym typeface="Wingdings" panose="05000000000000000000" pitchFamily="2" charset="2"/>
              </a:rPr>
              <a:t>:</a:t>
            </a:r>
            <a:r>
              <a:rPr lang="en-US" altLang="en-US" sz="2800" i="1" dirty="0" smtClean="0">
                <a:sym typeface="Wingdings" panose="05000000000000000000" pitchFamily="2" charset="2"/>
              </a:rPr>
              <a:t> </a:t>
            </a:r>
            <a:r>
              <a:rPr lang="en-US" altLang="en-US" dirty="0" smtClean="0">
                <a:sym typeface="Wingdings" panose="05000000000000000000" pitchFamily="2" charset="2"/>
              </a:rPr>
              <a:t>Run                        </a:t>
            </a:r>
            <a:r>
              <a:rPr lang="en-US" altLang="en-US" dirty="0" smtClean="0">
                <a:sym typeface="Wingdings" panose="05000000000000000000" pitchFamily="2" charset="2"/>
              </a:rPr>
              <a:t>“Computational </a:t>
            </a:r>
            <a:r>
              <a:rPr lang="en-US" altLang="en-US" dirty="0" smtClean="0">
                <a:sym typeface="Wingdings" panose="05000000000000000000" pitchFamily="2" charset="2"/>
              </a:rPr>
              <a:t>Model”                                </a:t>
            </a:r>
            <a:r>
              <a:rPr lang="en-US" altLang="en-US" dirty="0" smtClean="0">
                <a:sym typeface="Wingdings" panose="05000000000000000000" pitchFamily="2" charset="2"/>
              </a:rPr>
              <a:t>to obtain </a:t>
            </a:r>
            <a:r>
              <a:rPr lang="en-US" altLang="en-US" i="1" dirty="0" smtClean="0">
                <a:sym typeface="Wingdings" panose="05000000000000000000" pitchFamily="2" charset="2"/>
              </a:rPr>
              <a:t>Results</a:t>
            </a:r>
            <a:r>
              <a:rPr lang="en-US" altLang="en-US" dirty="0" smtClean="0">
                <a:sym typeface="Wingdings" panose="05000000000000000000" pitchFamily="2" charset="2"/>
              </a:rPr>
              <a:t>; draw                       </a:t>
            </a:r>
            <a:r>
              <a:rPr lang="en-US" altLang="en-US" i="1" dirty="0" smtClean="0">
                <a:sym typeface="Wingdings" panose="05000000000000000000" pitchFamily="2" charset="2"/>
              </a:rPr>
              <a:t>Conclusions</a:t>
            </a:r>
            <a:r>
              <a:rPr lang="en-US" altLang="en-US" dirty="0" smtClean="0">
                <a:sym typeface="Wingdings" panose="05000000000000000000" pitchFamily="2" charset="2"/>
              </a:rPr>
              <a:t>.</a:t>
            </a:r>
          </a:p>
          <a:p>
            <a:pPr lvl="1" eaLnBrk="1" hangingPunct="1"/>
            <a:r>
              <a:rPr lang="en-US" altLang="en-US" dirty="0" smtClean="0"/>
              <a:t>Verify your computer program; use check cases; explore ranges of validity.    </a:t>
            </a:r>
          </a:p>
          <a:p>
            <a:pPr lvl="1" eaLnBrk="1" hangingPunct="1"/>
            <a:r>
              <a:rPr lang="en-US" altLang="en-US" dirty="0" smtClean="0"/>
              <a:t>Graphs, charts, and other visualization tools are useful in summarizing results and drawing conclusions.</a:t>
            </a:r>
            <a:r>
              <a:rPr lang="en-US" altLang="en-US" sz="2400" dirty="0" smtClean="0"/>
              <a:t>    </a:t>
            </a:r>
            <a:endParaRPr lang="en-US" altLang="en-US" dirty="0" smtClean="0"/>
          </a:p>
        </p:txBody>
      </p:sp>
      <p:pic>
        <p:nvPicPr>
          <p:cNvPr id="30724" name="Picture 7" descr="Results_Conclusions"/>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486400" y="1676400"/>
            <a:ext cx="23622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2770" name="Rectangle 2" descr="Large confetti"/>
          <p:cNvSpPr>
            <a:spLocks noGrp="1" noChangeArrowheads="1"/>
          </p:cNvSpPr>
          <p:nvPr>
            <p:ph type="title"/>
          </p:nvPr>
        </p:nvSpPr>
        <p:spPr/>
        <p:txBody>
          <a:bodyPr/>
          <a:lstStyle/>
          <a:p>
            <a:pPr eaLnBrk="1" hangingPunct="1"/>
            <a:r>
              <a:rPr lang="en-US" altLang="en-US" b="1" smtClean="0"/>
              <a:t>Real World Problem</a:t>
            </a:r>
          </a:p>
        </p:txBody>
      </p:sp>
      <p:sp>
        <p:nvSpPr>
          <p:cNvPr id="32771" name="Rectangle 3"/>
          <p:cNvSpPr>
            <a:spLocks noGrp="1" noChangeArrowheads="1"/>
          </p:cNvSpPr>
          <p:nvPr>
            <p:ph type="body" sz="half" idx="1"/>
          </p:nvPr>
        </p:nvSpPr>
        <p:spPr>
          <a:xfrm>
            <a:off x="685800" y="1676400"/>
            <a:ext cx="7848600" cy="4343400"/>
          </a:xfrm>
        </p:spPr>
        <p:txBody>
          <a:bodyPr/>
          <a:lstStyle/>
          <a:p>
            <a:pPr eaLnBrk="1" hangingPunct="1">
              <a:lnSpc>
                <a:spcPct val="80000"/>
              </a:lnSpc>
              <a:spcAft>
                <a:spcPct val="50000"/>
              </a:spcAft>
              <a:buFontTx/>
              <a:buNone/>
            </a:pPr>
            <a:r>
              <a:rPr lang="en-US" altLang="en-US" sz="2000" b="1" dirty="0" smtClean="0"/>
              <a:t>     </a:t>
            </a:r>
            <a:r>
              <a:rPr lang="en-US" altLang="en-US" b="1" dirty="0" smtClean="0"/>
              <a:t>Interpret </a:t>
            </a:r>
            <a:r>
              <a:rPr lang="en-US" altLang="en-US" b="1" i="1" dirty="0" smtClean="0">
                <a:sym typeface="Wingdings" panose="05000000000000000000" pitchFamily="2" charset="2"/>
              </a:rPr>
              <a:t>Conclusions:</a:t>
            </a:r>
            <a:r>
              <a:rPr lang="en-US" altLang="en-US" dirty="0" smtClean="0">
                <a:sym typeface="Wingdings" panose="05000000000000000000" pitchFamily="2" charset="2"/>
              </a:rPr>
              <a:t>                                  Compare with </a:t>
            </a:r>
            <a:r>
              <a:rPr lang="en-US" altLang="en-US" i="1" dirty="0" smtClean="0">
                <a:sym typeface="Wingdings" panose="05000000000000000000" pitchFamily="2" charset="2"/>
              </a:rPr>
              <a:t>Real World                       Problem </a:t>
            </a:r>
            <a:r>
              <a:rPr lang="en-US" altLang="en-US" dirty="0" smtClean="0">
                <a:sym typeface="Wingdings" panose="05000000000000000000" pitchFamily="2" charset="2"/>
              </a:rPr>
              <a:t>behavior.</a:t>
            </a:r>
            <a:r>
              <a:rPr lang="en-US" altLang="en-US" sz="2400" dirty="0" smtClean="0">
                <a:sym typeface="Wingdings" panose="05000000000000000000" pitchFamily="2" charset="2"/>
              </a:rPr>
              <a:t> </a:t>
            </a:r>
          </a:p>
          <a:p>
            <a:pPr lvl="1" eaLnBrk="1" hangingPunct="1">
              <a:lnSpc>
                <a:spcPct val="80000"/>
              </a:lnSpc>
              <a:spcBef>
                <a:spcPct val="125000"/>
              </a:spcBef>
              <a:spcAft>
                <a:spcPct val="25000"/>
              </a:spcAft>
            </a:pPr>
            <a:r>
              <a:rPr lang="en-US" altLang="en-US" dirty="0" smtClean="0"/>
              <a:t>If model results do not “agree” with physical reality or experimental data, reexamine the Working Model (relax assumptions) and repeat modeling steps.</a:t>
            </a:r>
          </a:p>
          <a:p>
            <a:pPr lvl="1" eaLnBrk="1" hangingPunct="1">
              <a:lnSpc>
                <a:spcPct val="80000"/>
              </a:lnSpc>
              <a:spcAft>
                <a:spcPct val="25000"/>
              </a:spcAft>
            </a:pPr>
            <a:r>
              <a:rPr lang="en-US" altLang="en-US" dirty="0" smtClean="0"/>
              <a:t>Often, the modeling process proceeds through several “cycles” until model </a:t>
            </a:r>
            <a:r>
              <a:rPr lang="en-US" altLang="en-US" dirty="0" smtClean="0"/>
              <a:t>is “</a:t>
            </a:r>
            <a:r>
              <a:rPr lang="en-US" altLang="en-US" dirty="0" smtClean="0"/>
              <a:t>acceptable”. </a:t>
            </a:r>
          </a:p>
        </p:txBody>
      </p:sp>
      <p:pic>
        <p:nvPicPr>
          <p:cNvPr id="32772" name="Picture 6" descr="RealWorldProblem"/>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562600" y="1447800"/>
            <a:ext cx="2971800" cy="2057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descr="Large confetti"/>
          <p:cNvSpPr>
            <a:spLocks noGrp="1" noChangeArrowheads="1"/>
          </p:cNvSpPr>
          <p:nvPr>
            <p:ph type="title"/>
          </p:nvPr>
        </p:nvSpPr>
        <p:spPr>
          <a:xfrm>
            <a:off x="990600" y="457200"/>
            <a:ext cx="7772400" cy="969963"/>
          </a:xfrm>
        </p:spPr>
        <p:txBody>
          <a:bodyPr/>
          <a:lstStyle/>
          <a:p>
            <a:pPr algn="ctr" eaLnBrk="1" hangingPunct="1"/>
            <a:r>
              <a:rPr lang="en-US" altLang="en-US" b="1" smtClean="0"/>
              <a:t>Computational Science Process</a:t>
            </a:r>
          </a:p>
        </p:txBody>
      </p:sp>
      <p:pic>
        <p:nvPicPr>
          <p:cNvPr id="34819" name="Picture 5" descr="Problem Cycle Complete"/>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066800" y="1600200"/>
            <a:ext cx="7315200" cy="449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descr="Large confetti"/>
          <p:cNvSpPr>
            <a:spLocks noGrp="1" noChangeArrowheads="1"/>
          </p:cNvSpPr>
          <p:nvPr>
            <p:ph type="title"/>
          </p:nvPr>
        </p:nvSpPr>
        <p:spPr/>
        <p:txBody>
          <a:bodyPr/>
          <a:lstStyle/>
          <a:p>
            <a:pPr eaLnBrk="1" hangingPunct="1"/>
            <a:r>
              <a:rPr lang="en-US" altLang="en-US" sz="4000" b="1" smtClean="0"/>
              <a:t>Computational Science Investigations</a:t>
            </a:r>
          </a:p>
        </p:txBody>
      </p:sp>
      <p:sp>
        <p:nvSpPr>
          <p:cNvPr id="36867" name="Rectangle 3"/>
          <p:cNvSpPr>
            <a:spLocks noGrp="1" noChangeArrowheads="1"/>
          </p:cNvSpPr>
          <p:nvPr>
            <p:ph type="body" idx="1"/>
          </p:nvPr>
        </p:nvSpPr>
        <p:spPr>
          <a:xfrm>
            <a:off x="914400" y="1905000"/>
            <a:ext cx="7391400" cy="4191000"/>
          </a:xfrm>
        </p:spPr>
        <p:txBody>
          <a:bodyPr/>
          <a:lstStyle/>
          <a:p>
            <a:pPr eaLnBrk="1" hangingPunct="1">
              <a:lnSpc>
                <a:spcPct val="90000"/>
              </a:lnSpc>
              <a:buFontTx/>
              <a:buNone/>
            </a:pPr>
            <a:r>
              <a:rPr lang="en-US" altLang="en-US" sz="2800" b="1" dirty="0" smtClean="0"/>
              <a:t>    A Computational science investigation should include</a:t>
            </a:r>
          </a:p>
          <a:p>
            <a:pPr lvl="1" eaLnBrk="1" hangingPunct="1">
              <a:lnSpc>
                <a:spcPct val="90000"/>
              </a:lnSpc>
            </a:pPr>
            <a:r>
              <a:rPr lang="en-US" altLang="en-US" sz="2400" b="1" dirty="0" smtClean="0"/>
              <a:t>An application -</a:t>
            </a:r>
            <a:r>
              <a:rPr lang="en-US" altLang="en-US" sz="2400" dirty="0" smtClean="0"/>
              <a:t> a scientific problem of interest  and the components of that problem that we wish   to study and/or include. </a:t>
            </a:r>
          </a:p>
          <a:p>
            <a:pPr lvl="1" eaLnBrk="1" hangingPunct="1">
              <a:lnSpc>
                <a:spcPct val="90000"/>
              </a:lnSpc>
            </a:pPr>
            <a:r>
              <a:rPr lang="en-US" altLang="en-US" sz="2400" b="1" dirty="0" smtClean="0"/>
              <a:t>Algorithm</a:t>
            </a:r>
            <a:r>
              <a:rPr lang="en-US" altLang="en-US" sz="2400" dirty="0" smtClean="0"/>
              <a:t> - the numerical/mathematical </a:t>
            </a:r>
            <a:r>
              <a:rPr lang="en-US" altLang="en-US" sz="2400" dirty="0" err="1" smtClean="0"/>
              <a:t>repre-sentation</a:t>
            </a:r>
            <a:r>
              <a:rPr lang="en-US" altLang="en-US" sz="2400" dirty="0" smtClean="0"/>
              <a:t> of that problem, including any numerical methods or recipes used to solve the algorithm.</a:t>
            </a:r>
          </a:p>
          <a:p>
            <a:pPr lvl="1" eaLnBrk="1" hangingPunct="1">
              <a:lnSpc>
                <a:spcPct val="90000"/>
              </a:lnSpc>
            </a:pPr>
            <a:r>
              <a:rPr lang="en-US" altLang="en-US" sz="2400" b="1" dirty="0" smtClean="0"/>
              <a:t>Architecture –</a:t>
            </a:r>
            <a:r>
              <a:rPr lang="en-US" altLang="en-US" sz="2400" dirty="0" smtClean="0"/>
              <a:t> a computing platform and software tool(s) used to compute a solution set for the algorithm.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37890" name="Rectangle 2" descr="Large confetti"/>
          <p:cNvSpPr>
            <a:spLocks noGrp="1" noChangeArrowheads="1"/>
          </p:cNvSpPr>
          <p:nvPr>
            <p:ph type="title"/>
          </p:nvPr>
        </p:nvSpPr>
        <p:spPr/>
        <p:txBody>
          <a:bodyPr/>
          <a:lstStyle/>
          <a:p>
            <a:pPr eaLnBrk="1" hangingPunct="1"/>
            <a:r>
              <a:rPr lang="en-US" altLang="en-US" b="1" smtClean="0"/>
              <a:t>Example: A Falling Rock</a:t>
            </a:r>
          </a:p>
        </p:txBody>
      </p:sp>
      <p:sp>
        <p:nvSpPr>
          <p:cNvPr id="37891" name="Rectangle 3"/>
          <p:cNvSpPr>
            <a:spLocks noGrp="1" noChangeArrowheads="1"/>
          </p:cNvSpPr>
          <p:nvPr>
            <p:ph type="body" sz="half" idx="1"/>
          </p:nvPr>
        </p:nvSpPr>
        <p:spPr>
          <a:xfrm>
            <a:off x="609600" y="1905000"/>
            <a:ext cx="7696200" cy="4495800"/>
          </a:xfrm>
        </p:spPr>
        <p:txBody>
          <a:bodyPr/>
          <a:lstStyle/>
          <a:p>
            <a:pPr eaLnBrk="1" hangingPunct="1">
              <a:lnSpc>
                <a:spcPct val="90000"/>
              </a:lnSpc>
              <a:spcAft>
                <a:spcPct val="50000"/>
              </a:spcAft>
              <a:buFontTx/>
              <a:buNone/>
            </a:pPr>
            <a:r>
              <a:rPr lang="en-US" altLang="en-US" sz="2400" smtClean="0">
                <a:cs typeface="Times New Roman" panose="02020603050405020304" pitchFamily="18" charset="0"/>
              </a:rPr>
              <a:t>    </a:t>
            </a:r>
          </a:p>
          <a:p>
            <a:pPr algn="ctr" eaLnBrk="1" hangingPunct="1">
              <a:lnSpc>
                <a:spcPct val="90000"/>
              </a:lnSpc>
              <a:spcAft>
                <a:spcPct val="50000"/>
              </a:spcAft>
              <a:buFontTx/>
              <a:buNone/>
            </a:pPr>
            <a:r>
              <a:rPr lang="en-US" altLang="en-US" sz="2800" smtClean="0">
                <a:cs typeface="Times New Roman" panose="02020603050405020304" pitchFamily="18" charset="0"/>
              </a:rPr>
              <a:t>    </a:t>
            </a:r>
          </a:p>
          <a:p>
            <a:pPr algn="ctr" eaLnBrk="1" hangingPunct="1">
              <a:lnSpc>
                <a:spcPct val="90000"/>
              </a:lnSpc>
              <a:spcAft>
                <a:spcPct val="50000"/>
              </a:spcAft>
              <a:buFontTx/>
              <a:buNone/>
            </a:pPr>
            <a:r>
              <a:rPr lang="en-US" altLang="en-US" smtClean="0">
                <a:cs typeface="Times New Roman" panose="02020603050405020304" pitchFamily="18" charset="0"/>
              </a:rPr>
              <a:t>Determine the motion of a rock dropped from a height H, above the ground with initial velocity V.</a:t>
            </a:r>
          </a:p>
          <a:p>
            <a:pPr eaLnBrk="1" hangingPunct="1">
              <a:lnSpc>
                <a:spcPct val="90000"/>
              </a:lnSpc>
              <a:spcAft>
                <a:spcPct val="50000"/>
              </a:spcAft>
              <a:buFontTx/>
              <a:buNone/>
            </a:pPr>
            <a:endParaRPr lang="en-US" altLang="en-US" smtClean="0">
              <a:cs typeface="Times New Roman" panose="02020603050405020304" pitchFamily="18" charset="0"/>
            </a:endParaRPr>
          </a:p>
          <a:p>
            <a:pPr eaLnBrk="1" hangingPunct="1">
              <a:lnSpc>
                <a:spcPct val="80000"/>
              </a:lnSpc>
              <a:spcAft>
                <a:spcPct val="25000"/>
              </a:spcAft>
              <a:buFontTx/>
              <a:buNone/>
            </a:pPr>
            <a:r>
              <a:rPr lang="en-US" altLang="en-US" sz="2000" smtClean="0">
                <a:cs typeface="Times New Roman" panose="02020603050405020304" pitchFamily="18" charset="0"/>
              </a:rPr>
              <a:t>    </a:t>
            </a:r>
            <a:endParaRPr lang="en-US" altLang="en-US" sz="2400" b="1"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descr="Large confetti"/>
          <p:cNvSpPr>
            <a:spLocks noGrp="1" noChangeArrowheads="1"/>
          </p:cNvSpPr>
          <p:nvPr>
            <p:ph type="title"/>
          </p:nvPr>
        </p:nvSpPr>
        <p:spPr/>
        <p:txBody>
          <a:bodyPr/>
          <a:lstStyle/>
          <a:p>
            <a:pPr eaLnBrk="1" hangingPunct="1"/>
            <a:r>
              <a:rPr lang="en-US" altLang="en-US" b="1" smtClean="0"/>
              <a:t>Working Model</a:t>
            </a:r>
          </a:p>
        </p:txBody>
      </p:sp>
      <p:sp>
        <p:nvSpPr>
          <p:cNvPr id="39939" name="Rectangle 3"/>
          <p:cNvSpPr>
            <a:spLocks noGrp="1" noChangeArrowheads="1"/>
          </p:cNvSpPr>
          <p:nvPr>
            <p:ph type="body" idx="1"/>
          </p:nvPr>
        </p:nvSpPr>
        <p:spPr>
          <a:xfrm>
            <a:off x="685800" y="1828800"/>
            <a:ext cx="7772400" cy="4495800"/>
          </a:xfrm>
        </p:spPr>
        <p:txBody>
          <a:bodyPr/>
          <a:lstStyle/>
          <a:p>
            <a:pPr eaLnBrk="1" hangingPunct="1">
              <a:lnSpc>
                <a:spcPct val="80000"/>
              </a:lnSpc>
            </a:pPr>
            <a:endParaRPr lang="en-US" altLang="en-US" smtClean="0">
              <a:cs typeface="Times New Roman" panose="02020603050405020304" pitchFamily="18" charset="0"/>
            </a:endParaRPr>
          </a:p>
          <a:p>
            <a:pPr eaLnBrk="1" hangingPunct="1">
              <a:lnSpc>
                <a:spcPct val="80000"/>
              </a:lnSpc>
            </a:pPr>
            <a:r>
              <a:rPr lang="en-US" altLang="en-US" smtClean="0">
                <a:cs typeface="Times New Roman" panose="02020603050405020304" pitchFamily="18" charset="0"/>
              </a:rPr>
              <a:t>Governing principles: </a:t>
            </a:r>
            <a:r>
              <a:rPr lang="en-US" altLang="en-US" b="1" smtClean="0">
                <a:cs typeface="Times New Roman" panose="02020603050405020304" pitchFamily="18" charset="0"/>
              </a:rPr>
              <a:t>d = v*t</a:t>
            </a:r>
            <a:r>
              <a:rPr lang="en-US" altLang="en-US" smtClean="0">
                <a:cs typeface="Times New Roman" panose="02020603050405020304" pitchFamily="18" charset="0"/>
              </a:rPr>
              <a:t> and </a:t>
            </a:r>
            <a:r>
              <a:rPr lang="en-US" altLang="en-US" b="1" smtClean="0">
                <a:cs typeface="Times New Roman" panose="02020603050405020304" pitchFamily="18" charset="0"/>
              </a:rPr>
              <a:t>v = a*t</a:t>
            </a:r>
            <a:r>
              <a:rPr lang="en-US" altLang="en-US" smtClean="0">
                <a:cs typeface="Times New Roman" panose="02020603050405020304" pitchFamily="18" charset="0"/>
              </a:rPr>
              <a:t>.</a:t>
            </a:r>
          </a:p>
          <a:p>
            <a:pPr eaLnBrk="1" hangingPunct="1">
              <a:lnSpc>
                <a:spcPct val="80000"/>
              </a:lnSpc>
              <a:spcAft>
                <a:spcPct val="15000"/>
              </a:spcAft>
            </a:pPr>
            <a:r>
              <a:rPr lang="en-US" altLang="en-US" smtClean="0">
                <a:cs typeface="Times New Roman" panose="02020603050405020304" pitchFamily="18" charset="0"/>
              </a:rPr>
              <a:t>Simplifying assumptions:</a:t>
            </a:r>
            <a:r>
              <a:rPr lang="en-US" altLang="en-US" sz="2400" smtClean="0">
                <a:cs typeface="Times New Roman" panose="02020603050405020304" pitchFamily="18" charset="0"/>
              </a:rPr>
              <a:t> </a:t>
            </a:r>
          </a:p>
          <a:p>
            <a:pPr lvl="1" eaLnBrk="1" hangingPunct="1"/>
            <a:r>
              <a:rPr lang="en-US" altLang="en-US" smtClean="0">
                <a:cs typeface="Times New Roman" panose="02020603050405020304" pitchFamily="18" charset="0"/>
              </a:rPr>
              <a:t>Gravity is the only force acting on the body.</a:t>
            </a:r>
          </a:p>
          <a:p>
            <a:pPr lvl="1" eaLnBrk="1" hangingPunct="1"/>
            <a:r>
              <a:rPr lang="en-US" altLang="en-US" smtClean="0">
                <a:cs typeface="Times New Roman" panose="02020603050405020304" pitchFamily="18" charset="0"/>
              </a:rPr>
              <a:t>Flat earth.</a:t>
            </a:r>
          </a:p>
          <a:p>
            <a:pPr lvl="1" eaLnBrk="1" hangingPunct="1"/>
            <a:r>
              <a:rPr lang="en-US" altLang="en-US" smtClean="0">
                <a:cs typeface="Times New Roman" panose="02020603050405020304" pitchFamily="18" charset="0"/>
              </a:rPr>
              <a:t>No drag (air resistance).</a:t>
            </a:r>
          </a:p>
          <a:p>
            <a:pPr lvl="1" eaLnBrk="1" hangingPunct="1">
              <a:spcAft>
                <a:spcPct val="20000"/>
              </a:spcAft>
            </a:pPr>
            <a:r>
              <a:rPr lang="en-US" altLang="en-US" smtClean="0">
                <a:cs typeface="Times New Roman" panose="02020603050405020304" pitchFamily="18" charset="0"/>
              </a:rPr>
              <a:t>Model variables are H,V, g; t, s, and v.</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Computational Science Image"/>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2057400" y="2819400"/>
            <a:ext cx="4738943" cy="2667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0" name="Rectangle 5" descr="Large confetti"/>
          <p:cNvSpPr>
            <a:spLocks noGrp="1" noChangeArrowheads="1"/>
          </p:cNvSpPr>
          <p:nvPr>
            <p:ph type="title"/>
          </p:nvPr>
        </p:nvSpPr>
        <p:spPr/>
        <p:txBody>
          <a:bodyPr/>
          <a:lstStyle/>
          <a:p>
            <a:pPr eaLnBrk="1" hangingPunct="1"/>
            <a:r>
              <a:rPr lang="en-US" altLang="en-US" b="1" smtClean="0"/>
              <a:t>Computational Science?</a:t>
            </a:r>
          </a:p>
        </p:txBody>
      </p:sp>
      <p:sp>
        <p:nvSpPr>
          <p:cNvPr id="7171" name="Rectangle 3"/>
          <p:cNvSpPr>
            <a:spLocks noGrp="1" noChangeArrowheads="1"/>
          </p:cNvSpPr>
          <p:nvPr>
            <p:ph type="body" sz="half" idx="4294967295"/>
          </p:nvPr>
        </p:nvSpPr>
        <p:spPr>
          <a:xfrm>
            <a:off x="228600" y="1143000"/>
            <a:ext cx="8229600" cy="1766637"/>
          </a:xfrm>
        </p:spPr>
        <p:txBody>
          <a:bodyPr>
            <a:spAutoFit/>
          </a:bodyPr>
          <a:lstStyle/>
          <a:p>
            <a:pPr eaLnBrk="1" hangingPunct="1">
              <a:buFontTx/>
              <a:buNone/>
            </a:pPr>
            <a:r>
              <a:rPr lang="en-US" altLang="en-US" sz="2800" dirty="0" smtClean="0"/>
              <a:t>           </a:t>
            </a:r>
            <a:r>
              <a:rPr lang="en-US" altLang="en-US" dirty="0" smtClean="0"/>
              <a:t>Computational science seeks to gain an</a:t>
            </a:r>
          </a:p>
          <a:p>
            <a:pPr eaLnBrk="1" hangingPunct="1">
              <a:buFontTx/>
              <a:buNone/>
            </a:pPr>
            <a:r>
              <a:rPr lang="en-US" altLang="en-US" dirty="0" smtClean="0"/>
              <a:t>       understanding of science through the use of     </a:t>
            </a:r>
          </a:p>
          <a:p>
            <a:pPr eaLnBrk="1" hangingPunct="1">
              <a:buFontTx/>
              <a:buNone/>
            </a:pPr>
            <a:r>
              <a:rPr lang="en-US" altLang="en-US" dirty="0" smtClean="0"/>
              <a:t>         mathematical models on supercomputers.</a:t>
            </a:r>
          </a:p>
        </p:txBody>
      </p:sp>
      <p:sp>
        <p:nvSpPr>
          <p:cNvPr id="7173" name="Rectangle 7"/>
          <p:cNvSpPr>
            <a:spLocks noChangeArrowheads="1"/>
          </p:cNvSpPr>
          <p:nvPr/>
        </p:nvSpPr>
        <p:spPr bwMode="auto">
          <a:xfrm>
            <a:off x="1143000" y="5410200"/>
            <a:ext cx="663575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r>
              <a:rPr lang="en-US" altLang="en-US" sz="2800" b="1" baseline="0" dirty="0">
                <a:solidFill>
                  <a:schemeClr val="bg1"/>
                </a:solidFill>
              </a:rPr>
              <a:t>Computational Science involves teamwork</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1986" name="Rectangle 2" descr="Large confetti"/>
          <p:cNvSpPr>
            <a:spLocks noGrp="1" noChangeArrowheads="1"/>
          </p:cNvSpPr>
          <p:nvPr>
            <p:ph type="title"/>
          </p:nvPr>
        </p:nvSpPr>
        <p:spPr/>
        <p:txBody>
          <a:bodyPr/>
          <a:lstStyle/>
          <a:p>
            <a:pPr eaLnBrk="1" hangingPunct="1"/>
            <a:r>
              <a:rPr lang="en-US" altLang="en-US" b="1" smtClean="0"/>
              <a:t>Working Model (cont.)</a:t>
            </a:r>
          </a:p>
        </p:txBody>
      </p:sp>
      <p:sp>
        <p:nvSpPr>
          <p:cNvPr id="41987" name="Rectangle 3"/>
          <p:cNvSpPr>
            <a:spLocks noGrp="1" noChangeArrowheads="1"/>
          </p:cNvSpPr>
          <p:nvPr>
            <p:ph type="body" sz="half" idx="1"/>
          </p:nvPr>
        </p:nvSpPr>
        <p:spPr>
          <a:xfrm>
            <a:off x="685800" y="1905000"/>
            <a:ext cx="7696200" cy="4191000"/>
          </a:xfrm>
        </p:spPr>
        <p:txBody>
          <a:bodyPr/>
          <a:lstStyle/>
          <a:p>
            <a:pPr eaLnBrk="1" hangingPunct="1">
              <a:spcAft>
                <a:spcPct val="50000"/>
              </a:spcAft>
              <a:buFontTx/>
              <a:buNone/>
            </a:pPr>
            <a:r>
              <a:rPr lang="en-US" altLang="en-US" sz="2800" i="1" smtClean="0">
                <a:cs typeface="Times New Roman" panose="02020603050405020304" pitchFamily="18" charset="0"/>
              </a:rPr>
              <a:t>    </a:t>
            </a:r>
            <a:r>
              <a:rPr lang="en-US" altLang="en-US" sz="2800" smtClean="0">
                <a:cs typeface="Times New Roman" panose="02020603050405020304" pitchFamily="18" charset="0"/>
              </a:rPr>
              <a:t>Form a discrete-in-time model to determine      the position and velocity of the rock above        the ground at equally spaced times,  t</a:t>
            </a:r>
            <a:r>
              <a:rPr lang="en-US" altLang="en-US" sz="2800" baseline="-25000" smtClean="0">
                <a:cs typeface="Times New Roman" panose="02020603050405020304" pitchFamily="18" charset="0"/>
              </a:rPr>
              <a:t>0</a:t>
            </a:r>
            <a:r>
              <a:rPr lang="en-US" altLang="en-US" sz="2800" smtClean="0">
                <a:cs typeface="Times New Roman" panose="02020603050405020304" pitchFamily="18" charset="0"/>
              </a:rPr>
              <a:t>, t</a:t>
            </a:r>
            <a:r>
              <a:rPr lang="en-US" altLang="en-US" sz="2800" baseline="-25000" smtClean="0">
                <a:cs typeface="Times New Roman" panose="02020603050405020304" pitchFamily="18" charset="0"/>
              </a:rPr>
              <a:t>1</a:t>
            </a:r>
            <a:r>
              <a:rPr lang="en-US" altLang="en-US" sz="2800" smtClean="0">
                <a:cs typeface="Times New Roman" panose="02020603050405020304" pitchFamily="18" charset="0"/>
              </a:rPr>
              <a:t>, t</a:t>
            </a:r>
            <a:r>
              <a:rPr lang="en-US" altLang="en-US" sz="2800" baseline="-25000" smtClean="0">
                <a:cs typeface="Times New Roman" panose="02020603050405020304" pitchFamily="18" charset="0"/>
              </a:rPr>
              <a:t>2</a:t>
            </a:r>
            <a:r>
              <a:rPr lang="en-US" altLang="en-US" sz="2800" smtClean="0">
                <a:cs typeface="Times New Roman" panose="02020603050405020304" pitchFamily="18" charset="0"/>
              </a:rPr>
              <a:t>,     …, t</a:t>
            </a:r>
            <a:r>
              <a:rPr lang="en-US" altLang="en-US" sz="2800" baseline="-25000" smtClean="0">
                <a:cs typeface="Times New Roman" panose="02020603050405020304" pitchFamily="18" charset="0"/>
              </a:rPr>
              <a:t>n</a:t>
            </a:r>
            <a:r>
              <a:rPr lang="en-US" altLang="en-US" sz="2800" smtClean="0">
                <a:cs typeface="Times New Roman" panose="02020603050405020304" pitchFamily="18" charset="0"/>
              </a:rPr>
              <a:t>; e.g.  t</a:t>
            </a:r>
            <a:r>
              <a:rPr lang="en-US" altLang="en-US" sz="2800" baseline="-25000" smtClean="0">
                <a:cs typeface="Times New Roman" panose="02020603050405020304" pitchFamily="18" charset="0"/>
              </a:rPr>
              <a:t>0</a:t>
            </a:r>
            <a:r>
              <a:rPr lang="en-US" altLang="en-US" sz="2800" smtClean="0">
                <a:cs typeface="Times New Roman" panose="02020603050405020304" pitchFamily="18" charset="0"/>
              </a:rPr>
              <a:t> = 0 sec, t</a:t>
            </a:r>
            <a:r>
              <a:rPr lang="en-US" altLang="en-US" sz="2800" baseline="-25000" smtClean="0">
                <a:cs typeface="Times New Roman" panose="02020603050405020304" pitchFamily="18" charset="0"/>
              </a:rPr>
              <a:t>1</a:t>
            </a:r>
            <a:r>
              <a:rPr lang="en-US" altLang="en-US" sz="2800" smtClean="0">
                <a:cs typeface="Times New Roman" panose="02020603050405020304" pitchFamily="18" charset="0"/>
              </a:rPr>
              <a:t> = 1 sec; t</a:t>
            </a:r>
            <a:r>
              <a:rPr lang="en-US" altLang="en-US" sz="2800" baseline="-25000" smtClean="0">
                <a:cs typeface="Times New Roman" panose="02020603050405020304" pitchFamily="18" charset="0"/>
              </a:rPr>
              <a:t>2</a:t>
            </a:r>
            <a:r>
              <a:rPr lang="en-US" altLang="en-US" sz="2800" smtClean="0">
                <a:cs typeface="Times New Roman" panose="02020603050405020304" pitchFamily="18" charset="0"/>
              </a:rPr>
              <a:t> = 2 sec, etc.</a:t>
            </a:r>
            <a:endParaRPr lang="en-US" altLang="en-US" sz="2800" b="1" smtClean="0">
              <a:cs typeface="Times New Roman" panose="02020603050405020304" pitchFamily="18" charset="0"/>
            </a:endParaRPr>
          </a:p>
          <a:p>
            <a:pPr eaLnBrk="1" hangingPunct="1">
              <a:buFontTx/>
              <a:buNone/>
            </a:pPr>
            <a:r>
              <a:rPr lang="en-US" altLang="en-US" sz="2000" b="1" smtClean="0">
                <a:cs typeface="Times New Roman" panose="02020603050405020304" pitchFamily="18" charset="0"/>
              </a:rPr>
              <a:t>               </a:t>
            </a:r>
            <a:r>
              <a:rPr lang="en-US" altLang="en-US" sz="2800" b="1" smtClean="0">
                <a:cs typeface="Times New Roman" panose="02020603050405020304" pitchFamily="18" charset="0"/>
              </a:rPr>
              <a:t>v</a:t>
            </a:r>
            <a:r>
              <a:rPr lang="en-US" altLang="en-US" sz="2800" b="1" baseline="-25000" smtClean="0">
                <a:cs typeface="Times New Roman" panose="02020603050405020304" pitchFamily="18" charset="0"/>
              </a:rPr>
              <a:t>0</a:t>
            </a:r>
            <a:r>
              <a:rPr lang="en-US" altLang="en-US" sz="2800" b="1" smtClean="0">
                <a:cs typeface="Times New Roman" panose="02020603050405020304" pitchFamily="18" charset="0"/>
              </a:rPr>
              <a:t>          v</a:t>
            </a:r>
            <a:r>
              <a:rPr lang="en-US" altLang="en-US" sz="2800" b="1" baseline="-25000" smtClean="0">
                <a:cs typeface="Times New Roman" panose="02020603050405020304" pitchFamily="18" charset="0"/>
              </a:rPr>
              <a:t>1</a:t>
            </a:r>
            <a:r>
              <a:rPr lang="en-US" altLang="en-US" sz="2800" b="1" smtClean="0">
                <a:cs typeface="Times New Roman" panose="02020603050405020304" pitchFamily="18" charset="0"/>
              </a:rPr>
              <a:t>         v</a:t>
            </a:r>
            <a:r>
              <a:rPr lang="en-US" altLang="en-US" sz="2800" b="1" baseline="-25000" smtClean="0">
                <a:cs typeface="Times New Roman" panose="02020603050405020304" pitchFamily="18" charset="0"/>
              </a:rPr>
              <a:t>2</a:t>
            </a:r>
            <a:r>
              <a:rPr lang="en-US" altLang="en-US" sz="2800" b="1" smtClean="0">
                <a:cs typeface="Times New Roman" panose="02020603050405020304" pitchFamily="18" charset="0"/>
              </a:rPr>
              <a:t>         …        v</a:t>
            </a:r>
            <a:r>
              <a:rPr lang="en-US" altLang="en-US" sz="2800" b="1" baseline="-25000" smtClean="0">
                <a:cs typeface="Times New Roman" panose="02020603050405020304" pitchFamily="18" charset="0"/>
              </a:rPr>
              <a:t>n</a:t>
            </a:r>
          </a:p>
          <a:p>
            <a:pPr eaLnBrk="1" hangingPunct="1">
              <a:buFontTx/>
              <a:buNone/>
            </a:pPr>
            <a:r>
              <a:rPr lang="en-US" altLang="en-US" sz="2800" b="1" smtClean="0">
                <a:cs typeface="Times New Roman" panose="02020603050405020304" pitchFamily="18" charset="0"/>
              </a:rPr>
              <a:t>           s</a:t>
            </a:r>
            <a:r>
              <a:rPr lang="en-US" altLang="en-US" sz="2800" b="1" baseline="-25000" smtClean="0">
                <a:cs typeface="Times New Roman" panose="02020603050405020304" pitchFamily="18" charset="0"/>
              </a:rPr>
              <a:t>0</a:t>
            </a:r>
            <a:r>
              <a:rPr lang="en-US" altLang="en-US" sz="2800" b="1" smtClean="0">
                <a:cs typeface="Times New Roman" panose="02020603050405020304" pitchFamily="18" charset="0"/>
              </a:rPr>
              <a:t>          s</a:t>
            </a:r>
            <a:r>
              <a:rPr lang="en-US" altLang="en-US" sz="2800" b="1" baseline="-25000" smtClean="0">
                <a:cs typeface="Times New Roman" panose="02020603050405020304" pitchFamily="18" charset="0"/>
              </a:rPr>
              <a:t>1</a:t>
            </a:r>
            <a:r>
              <a:rPr lang="en-US" altLang="en-US" sz="2800" b="1" smtClean="0">
                <a:cs typeface="Times New Roman" panose="02020603050405020304" pitchFamily="18" charset="0"/>
              </a:rPr>
              <a:t>          s</a:t>
            </a:r>
            <a:r>
              <a:rPr lang="en-US" altLang="en-US" sz="2800" b="1" baseline="-25000" smtClean="0">
                <a:cs typeface="Times New Roman" panose="02020603050405020304" pitchFamily="18" charset="0"/>
              </a:rPr>
              <a:t>2</a:t>
            </a:r>
            <a:r>
              <a:rPr lang="en-US" altLang="en-US" sz="2800" b="1" smtClean="0">
                <a:cs typeface="Times New Roman" panose="02020603050405020304" pitchFamily="18" charset="0"/>
              </a:rPr>
              <a:t>         …        s</a:t>
            </a:r>
            <a:r>
              <a:rPr lang="en-US" altLang="en-US" sz="2800" b="1" baseline="-25000" smtClean="0">
                <a:cs typeface="Times New Roman" panose="02020603050405020304" pitchFamily="18" charset="0"/>
              </a:rPr>
              <a:t>n</a:t>
            </a:r>
          </a:p>
          <a:p>
            <a:pPr eaLnBrk="1" hangingPunct="1">
              <a:buFontTx/>
              <a:buNone/>
            </a:pPr>
            <a:r>
              <a:rPr lang="en-US" altLang="en-US" sz="2800" b="1" smtClean="0">
                <a:cs typeface="Times New Roman" panose="02020603050405020304" pitchFamily="18" charset="0"/>
              </a:rPr>
              <a:t>            </a:t>
            </a:r>
            <a:r>
              <a:rPr lang="en-US" altLang="en-US" sz="2800" b="1" u="sng" smtClean="0">
                <a:cs typeface="Times New Roman" panose="02020603050405020304" pitchFamily="18" charset="0"/>
              </a:rPr>
              <a:t>|______|______|____________|_____</a:t>
            </a:r>
          </a:p>
          <a:p>
            <a:pPr eaLnBrk="1" hangingPunct="1">
              <a:buFontTx/>
              <a:buNone/>
            </a:pPr>
            <a:r>
              <a:rPr lang="en-US" altLang="en-US" sz="2800" b="1" smtClean="0">
                <a:cs typeface="Times New Roman" panose="02020603050405020304" pitchFamily="18" charset="0"/>
              </a:rPr>
              <a:t>           t</a:t>
            </a:r>
            <a:r>
              <a:rPr lang="en-US" altLang="en-US" sz="2800" b="1" baseline="-25000" smtClean="0">
                <a:cs typeface="Times New Roman" panose="02020603050405020304" pitchFamily="18" charset="0"/>
              </a:rPr>
              <a:t>0</a:t>
            </a:r>
            <a:r>
              <a:rPr lang="en-US" altLang="en-US" sz="2800" b="1" smtClean="0">
                <a:cs typeface="Times New Roman" panose="02020603050405020304" pitchFamily="18" charset="0"/>
              </a:rPr>
              <a:t>          t</a:t>
            </a:r>
            <a:r>
              <a:rPr lang="en-US" altLang="en-US" sz="2800" b="1" baseline="-25000" smtClean="0">
                <a:cs typeface="Times New Roman" panose="02020603050405020304" pitchFamily="18" charset="0"/>
              </a:rPr>
              <a:t>1</a:t>
            </a:r>
            <a:r>
              <a:rPr lang="en-US" altLang="en-US" sz="2800" b="1" smtClean="0">
                <a:cs typeface="Times New Roman" panose="02020603050405020304" pitchFamily="18" charset="0"/>
              </a:rPr>
              <a:t>           t</a:t>
            </a:r>
            <a:r>
              <a:rPr lang="en-US" altLang="en-US" sz="2800" b="1" baseline="-25000" smtClean="0">
                <a:cs typeface="Times New Roman" panose="02020603050405020304" pitchFamily="18" charset="0"/>
              </a:rPr>
              <a:t>2</a:t>
            </a:r>
            <a:r>
              <a:rPr lang="en-US" altLang="en-US" sz="2800" b="1" smtClean="0">
                <a:cs typeface="Times New Roman" panose="02020603050405020304" pitchFamily="18" charset="0"/>
              </a:rPr>
              <a:t>          …        t</a:t>
            </a:r>
            <a:r>
              <a:rPr lang="en-US" altLang="en-US" sz="2800" b="1" baseline="-25000" smtClean="0">
                <a:cs typeface="Times New Roman" panose="02020603050405020304" pitchFamily="18" charset="0"/>
              </a:rPr>
              <a:t>n</a:t>
            </a:r>
          </a:p>
        </p:txBody>
      </p:sp>
      <p:graphicFrame>
        <p:nvGraphicFramePr>
          <p:cNvPr id="41988" name="Object 4"/>
          <p:cNvGraphicFramePr>
            <a:graphicFrameLocks noChangeAspect="1"/>
          </p:cNvGraphicFramePr>
          <p:nvPr/>
        </p:nvGraphicFramePr>
        <p:xfrm>
          <a:off x="7086600" y="5238750"/>
          <a:ext cx="323850" cy="323850"/>
        </p:xfrm>
        <a:graphic>
          <a:graphicData uri="http://schemas.openxmlformats.org/presentationml/2006/ole">
            <mc:AlternateContent xmlns:mc="http://schemas.openxmlformats.org/markup-compatibility/2006">
              <mc:Choice xmlns:v="urn:schemas-microsoft-com:vml" Requires="v">
                <p:oleObj spid="_x0000_s2059" name="Equation" r:id="rId4" imgW="126725" imgH="126725" progId="Equation.3">
                  <p:embed/>
                </p:oleObj>
              </mc:Choice>
              <mc:Fallback>
                <p:oleObj name="Equation" r:id="rId4" imgW="126725" imgH="126725"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5238750"/>
                        <a:ext cx="323850"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44034" name="Group 2"/>
          <p:cNvGrpSpPr>
            <a:grpSpLocks/>
          </p:cNvGrpSpPr>
          <p:nvPr/>
        </p:nvGrpSpPr>
        <p:grpSpPr bwMode="auto">
          <a:xfrm>
            <a:off x="1143000" y="2133600"/>
            <a:ext cx="4343400" cy="4038600"/>
            <a:chOff x="717" y="717"/>
            <a:chExt cx="2451" cy="3026"/>
          </a:xfrm>
        </p:grpSpPr>
        <p:sp>
          <p:nvSpPr>
            <p:cNvPr id="44058" name="Rectangle 3"/>
            <p:cNvSpPr>
              <a:spLocks noChangeArrowheads="1"/>
            </p:cNvSpPr>
            <p:nvPr/>
          </p:nvSpPr>
          <p:spPr bwMode="auto">
            <a:xfrm>
              <a:off x="719" y="719"/>
              <a:ext cx="2449" cy="302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44059" name="Line 4"/>
            <p:cNvSpPr>
              <a:spLocks noChangeShapeType="1"/>
            </p:cNvSpPr>
            <p:nvPr/>
          </p:nvSpPr>
          <p:spPr bwMode="auto">
            <a:xfrm flipV="1">
              <a:off x="100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0" name="Line 5"/>
            <p:cNvSpPr>
              <a:spLocks noChangeShapeType="1"/>
            </p:cNvSpPr>
            <p:nvPr/>
          </p:nvSpPr>
          <p:spPr bwMode="auto">
            <a:xfrm flipV="1">
              <a:off x="1297" y="718"/>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1" name="Line 6"/>
            <p:cNvSpPr>
              <a:spLocks noChangeShapeType="1"/>
            </p:cNvSpPr>
            <p:nvPr/>
          </p:nvSpPr>
          <p:spPr bwMode="auto">
            <a:xfrm flipV="1">
              <a:off x="1583" y="717"/>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2" name="Line 7"/>
            <p:cNvSpPr>
              <a:spLocks noChangeShapeType="1"/>
            </p:cNvSpPr>
            <p:nvPr/>
          </p:nvSpPr>
          <p:spPr bwMode="auto">
            <a:xfrm flipV="1">
              <a:off x="1871"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3" name="Line 8"/>
            <p:cNvSpPr>
              <a:spLocks noChangeShapeType="1"/>
            </p:cNvSpPr>
            <p:nvPr/>
          </p:nvSpPr>
          <p:spPr bwMode="auto">
            <a:xfrm flipV="1">
              <a:off x="2159"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4" name="Line 9"/>
            <p:cNvSpPr>
              <a:spLocks noChangeShapeType="1"/>
            </p:cNvSpPr>
            <p:nvPr/>
          </p:nvSpPr>
          <p:spPr bwMode="auto">
            <a:xfrm flipV="1">
              <a:off x="244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5" name="Line 10"/>
            <p:cNvSpPr>
              <a:spLocks noChangeShapeType="1"/>
            </p:cNvSpPr>
            <p:nvPr/>
          </p:nvSpPr>
          <p:spPr bwMode="auto">
            <a:xfrm flipV="1">
              <a:off x="2735"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6" name="Line 11"/>
            <p:cNvSpPr>
              <a:spLocks noChangeShapeType="1"/>
            </p:cNvSpPr>
            <p:nvPr/>
          </p:nvSpPr>
          <p:spPr bwMode="auto">
            <a:xfrm flipV="1">
              <a:off x="3023"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7" name="Line 12"/>
            <p:cNvSpPr>
              <a:spLocks noChangeShapeType="1"/>
            </p:cNvSpPr>
            <p:nvPr/>
          </p:nvSpPr>
          <p:spPr bwMode="auto">
            <a:xfrm>
              <a:off x="719" y="100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8" name="Line 13"/>
            <p:cNvSpPr>
              <a:spLocks noChangeShapeType="1"/>
            </p:cNvSpPr>
            <p:nvPr/>
          </p:nvSpPr>
          <p:spPr bwMode="auto">
            <a:xfrm>
              <a:off x="718" y="1294"/>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69" name="Line 14"/>
            <p:cNvSpPr>
              <a:spLocks noChangeShapeType="1"/>
            </p:cNvSpPr>
            <p:nvPr/>
          </p:nvSpPr>
          <p:spPr bwMode="auto">
            <a:xfrm>
              <a:off x="717" y="158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0" name="Line 15"/>
            <p:cNvSpPr>
              <a:spLocks noChangeShapeType="1"/>
            </p:cNvSpPr>
            <p:nvPr/>
          </p:nvSpPr>
          <p:spPr bwMode="auto">
            <a:xfrm>
              <a:off x="719" y="187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1" name="Line 16"/>
            <p:cNvSpPr>
              <a:spLocks noChangeShapeType="1"/>
            </p:cNvSpPr>
            <p:nvPr/>
          </p:nvSpPr>
          <p:spPr bwMode="auto">
            <a:xfrm>
              <a:off x="719" y="215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2" name="Line 17"/>
            <p:cNvSpPr>
              <a:spLocks noChangeShapeType="1"/>
            </p:cNvSpPr>
            <p:nvPr/>
          </p:nvSpPr>
          <p:spPr bwMode="auto">
            <a:xfrm>
              <a:off x="719" y="244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3" name="Line 18"/>
            <p:cNvSpPr>
              <a:spLocks noChangeShapeType="1"/>
            </p:cNvSpPr>
            <p:nvPr/>
          </p:nvSpPr>
          <p:spPr bwMode="auto">
            <a:xfrm>
              <a:off x="719" y="2735"/>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4" name="Line 19"/>
            <p:cNvSpPr>
              <a:spLocks noChangeShapeType="1"/>
            </p:cNvSpPr>
            <p:nvPr/>
          </p:nvSpPr>
          <p:spPr bwMode="auto">
            <a:xfrm>
              <a:off x="719" y="3023"/>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5" name="Line 20"/>
            <p:cNvSpPr>
              <a:spLocks noChangeShapeType="1"/>
            </p:cNvSpPr>
            <p:nvPr/>
          </p:nvSpPr>
          <p:spPr bwMode="auto">
            <a:xfrm>
              <a:off x="719" y="331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76" name="Line 21"/>
            <p:cNvSpPr>
              <a:spLocks noChangeShapeType="1"/>
            </p:cNvSpPr>
            <p:nvPr/>
          </p:nvSpPr>
          <p:spPr bwMode="auto">
            <a:xfrm>
              <a:off x="719" y="359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4035" name="Line 23"/>
          <p:cNvSpPr>
            <a:spLocks noChangeShapeType="1"/>
          </p:cNvSpPr>
          <p:nvPr/>
        </p:nvSpPr>
        <p:spPr bwMode="auto">
          <a:xfrm flipH="1" flipV="1">
            <a:off x="1143000" y="2133600"/>
            <a:ext cx="0" cy="403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36" name="Text Box 24"/>
          <p:cNvSpPr txBox="1">
            <a:spLocks noChangeArrowheads="1"/>
          </p:cNvSpPr>
          <p:nvPr/>
        </p:nvSpPr>
        <p:spPr bwMode="auto">
          <a:xfrm>
            <a:off x="669925" y="19812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100</a:t>
            </a:r>
          </a:p>
        </p:txBody>
      </p:sp>
      <p:sp>
        <p:nvSpPr>
          <p:cNvPr id="44037" name="Text Box 25"/>
          <p:cNvSpPr txBox="1">
            <a:spLocks noChangeArrowheads="1"/>
          </p:cNvSpPr>
          <p:nvPr/>
        </p:nvSpPr>
        <p:spPr bwMode="auto">
          <a:xfrm>
            <a:off x="742950" y="2362200"/>
            <a:ext cx="439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90</a:t>
            </a:r>
          </a:p>
        </p:txBody>
      </p:sp>
      <p:sp>
        <p:nvSpPr>
          <p:cNvPr id="44038" name="Text Box 26"/>
          <p:cNvSpPr txBox="1">
            <a:spLocks noChangeArrowheads="1"/>
          </p:cNvSpPr>
          <p:nvPr/>
        </p:nvSpPr>
        <p:spPr bwMode="auto">
          <a:xfrm>
            <a:off x="795338" y="2743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80</a:t>
            </a:r>
          </a:p>
        </p:txBody>
      </p:sp>
      <p:sp>
        <p:nvSpPr>
          <p:cNvPr id="44039" name="Text Box 27"/>
          <p:cNvSpPr txBox="1">
            <a:spLocks noChangeArrowheads="1"/>
          </p:cNvSpPr>
          <p:nvPr/>
        </p:nvSpPr>
        <p:spPr bwMode="auto">
          <a:xfrm>
            <a:off x="795338" y="3124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70</a:t>
            </a:r>
          </a:p>
        </p:txBody>
      </p:sp>
      <p:sp>
        <p:nvSpPr>
          <p:cNvPr id="44040" name="Text Box 28"/>
          <p:cNvSpPr txBox="1">
            <a:spLocks noChangeArrowheads="1"/>
          </p:cNvSpPr>
          <p:nvPr/>
        </p:nvSpPr>
        <p:spPr bwMode="auto">
          <a:xfrm>
            <a:off x="795338" y="3505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60</a:t>
            </a:r>
          </a:p>
        </p:txBody>
      </p:sp>
      <p:sp>
        <p:nvSpPr>
          <p:cNvPr id="44041" name="Text Box 29"/>
          <p:cNvSpPr txBox="1">
            <a:spLocks noChangeArrowheads="1"/>
          </p:cNvSpPr>
          <p:nvPr/>
        </p:nvSpPr>
        <p:spPr bwMode="auto">
          <a:xfrm>
            <a:off x="795338" y="3886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50</a:t>
            </a:r>
          </a:p>
        </p:txBody>
      </p:sp>
      <p:sp>
        <p:nvSpPr>
          <p:cNvPr id="44042" name="Text Box 30"/>
          <p:cNvSpPr txBox="1">
            <a:spLocks noChangeArrowheads="1"/>
          </p:cNvSpPr>
          <p:nvPr/>
        </p:nvSpPr>
        <p:spPr bwMode="auto">
          <a:xfrm>
            <a:off x="795338" y="4267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40</a:t>
            </a:r>
          </a:p>
        </p:txBody>
      </p:sp>
      <p:sp>
        <p:nvSpPr>
          <p:cNvPr id="44043" name="Text Box 31"/>
          <p:cNvSpPr txBox="1">
            <a:spLocks noChangeArrowheads="1"/>
          </p:cNvSpPr>
          <p:nvPr/>
        </p:nvSpPr>
        <p:spPr bwMode="auto">
          <a:xfrm>
            <a:off x="795338" y="4724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30</a:t>
            </a:r>
          </a:p>
        </p:txBody>
      </p:sp>
      <p:sp>
        <p:nvSpPr>
          <p:cNvPr id="44044" name="Text Box 32"/>
          <p:cNvSpPr txBox="1">
            <a:spLocks noChangeArrowheads="1"/>
          </p:cNvSpPr>
          <p:nvPr/>
        </p:nvSpPr>
        <p:spPr bwMode="auto">
          <a:xfrm>
            <a:off x="795338" y="5105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20</a:t>
            </a:r>
          </a:p>
        </p:txBody>
      </p:sp>
      <p:sp>
        <p:nvSpPr>
          <p:cNvPr id="44045" name="Text Box 33"/>
          <p:cNvSpPr txBox="1">
            <a:spLocks noChangeArrowheads="1"/>
          </p:cNvSpPr>
          <p:nvPr/>
        </p:nvSpPr>
        <p:spPr bwMode="auto">
          <a:xfrm rot="-5400000">
            <a:off x="-554831" y="3885407"/>
            <a:ext cx="2541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s</a:t>
            </a:r>
            <a:r>
              <a:rPr lang="en-US" altLang="en-US" sz="1600" baseline="0" dirty="0">
                <a:solidFill>
                  <a:schemeClr val="bg1"/>
                </a:solidFill>
              </a:rPr>
              <a:t> = Displacement (in meters)</a:t>
            </a:r>
          </a:p>
        </p:txBody>
      </p:sp>
      <p:graphicFrame>
        <p:nvGraphicFramePr>
          <p:cNvPr id="44046" name="Object 34"/>
          <p:cNvGraphicFramePr>
            <a:graphicFrameLocks noChangeAspect="1"/>
          </p:cNvGraphicFramePr>
          <p:nvPr/>
        </p:nvGraphicFramePr>
        <p:xfrm>
          <a:off x="5648325" y="2122488"/>
          <a:ext cx="3267075" cy="3533775"/>
        </p:xfrm>
        <a:graphic>
          <a:graphicData uri="http://schemas.openxmlformats.org/presentationml/2006/ole">
            <mc:AlternateContent xmlns:mc="http://schemas.openxmlformats.org/markup-compatibility/2006">
              <mc:Choice xmlns:v="urn:schemas-microsoft-com:vml" Requires="v">
                <p:oleObj spid="_x0000_s3084" name="Equation" r:id="rId3" imgW="1866900" imgH="2019300" progId="Equation.DSMT4">
                  <p:embed/>
                </p:oleObj>
              </mc:Choice>
              <mc:Fallback>
                <p:oleObj name="Equation" r:id="rId3" imgW="1866900" imgH="2019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48325" y="2122488"/>
                        <a:ext cx="3267075" cy="3533775"/>
                      </a:xfrm>
                      <a:prstGeom prst="rect">
                        <a:avLst/>
                      </a:prstGeom>
                      <a:solidFill>
                        <a:srgbClr val="D2EA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4047" name="Text Box 35"/>
          <p:cNvSpPr txBox="1">
            <a:spLocks noChangeArrowheads="1"/>
          </p:cNvSpPr>
          <p:nvPr/>
        </p:nvSpPr>
        <p:spPr bwMode="auto">
          <a:xfrm>
            <a:off x="798513" y="5486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10</a:t>
            </a:r>
          </a:p>
        </p:txBody>
      </p:sp>
      <p:sp>
        <p:nvSpPr>
          <p:cNvPr id="44048" name="Text Box 36"/>
          <p:cNvSpPr txBox="1">
            <a:spLocks noChangeArrowheads="1"/>
          </p:cNvSpPr>
          <p:nvPr/>
        </p:nvSpPr>
        <p:spPr bwMode="auto">
          <a:xfrm>
            <a:off x="688975" y="58674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0</a:t>
            </a:r>
          </a:p>
        </p:txBody>
      </p:sp>
      <p:sp>
        <p:nvSpPr>
          <p:cNvPr id="44049" name="Line 37"/>
          <p:cNvSpPr>
            <a:spLocks noChangeShapeType="1"/>
          </p:cNvSpPr>
          <p:nvPr/>
        </p:nvSpPr>
        <p:spPr bwMode="auto">
          <a:xfrm>
            <a:off x="1143000" y="2133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050" name="Text Box 38"/>
          <p:cNvSpPr txBox="1">
            <a:spLocks noChangeArrowheads="1"/>
          </p:cNvSpPr>
          <p:nvPr/>
        </p:nvSpPr>
        <p:spPr bwMode="auto">
          <a:xfrm>
            <a:off x="990600" y="175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4051" name="Text Box 39"/>
          <p:cNvSpPr txBox="1">
            <a:spLocks noChangeArrowheads="1"/>
          </p:cNvSpPr>
          <p:nvPr/>
        </p:nvSpPr>
        <p:spPr bwMode="auto">
          <a:xfrm>
            <a:off x="20129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a:t>
            </a:r>
          </a:p>
        </p:txBody>
      </p:sp>
      <p:sp>
        <p:nvSpPr>
          <p:cNvPr id="44052" name="Text Box 40"/>
          <p:cNvSpPr txBox="1">
            <a:spLocks noChangeArrowheads="1"/>
          </p:cNvSpPr>
          <p:nvPr/>
        </p:nvSpPr>
        <p:spPr bwMode="auto">
          <a:xfrm>
            <a:off x="30797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a:t>
            </a:r>
          </a:p>
        </p:txBody>
      </p:sp>
      <p:sp>
        <p:nvSpPr>
          <p:cNvPr id="44053" name="Text Box 41"/>
          <p:cNvSpPr txBox="1">
            <a:spLocks noChangeArrowheads="1"/>
          </p:cNvSpPr>
          <p:nvPr/>
        </p:nvSpPr>
        <p:spPr bwMode="auto">
          <a:xfrm>
            <a:off x="40703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a:t>
            </a:r>
          </a:p>
        </p:txBody>
      </p:sp>
      <p:sp>
        <p:nvSpPr>
          <p:cNvPr id="44054" name="Text Box 42"/>
          <p:cNvSpPr txBox="1">
            <a:spLocks noChangeArrowheads="1"/>
          </p:cNvSpPr>
          <p:nvPr/>
        </p:nvSpPr>
        <p:spPr bwMode="auto">
          <a:xfrm>
            <a:off x="510540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a:t>
            </a:r>
          </a:p>
        </p:txBody>
      </p:sp>
      <p:sp>
        <p:nvSpPr>
          <p:cNvPr id="44055" name="Text Box 43"/>
          <p:cNvSpPr txBox="1">
            <a:spLocks noChangeArrowheads="1"/>
          </p:cNvSpPr>
          <p:nvPr/>
        </p:nvSpPr>
        <p:spPr bwMode="auto">
          <a:xfrm>
            <a:off x="2252663" y="1655763"/>
            <a:ext cx="1862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t</a:t>
            </a:r>
            <a:r>
              <a:rPr lang="en-US" altLang="en-US" sz="1600" baseline="0" dirty="0">
                <a:solidFill>
                  <a:schemeClr val="bg1"/>
                </a:solidFill>
              </a:rPr>
              <a:t> = time (in seconds)</a:t>
            </a:r>
          </a:p>
        </p:txBody>
      </p:sp>
      <p:sp>
        <p:nvSpPr>
          <p:cNvPr id="210991" name="Oval 47"/>
          <p:cNvSpPr>
            <a:spLocks noChangeArrowheads="1"/>
          </p:cNvSpPr>
          <p:nvPr/>
        </p:nvSpPr>
        <p:spPr bwMode="auto">
          <a:xfrm>
            <a:off x="1066800" y="2057400"/>
            <a:ext cx="152400" cy="152400"/>
          </a:xfrm>
          <a:prstGeom prst="ellipse">
            <a:avLst/>
          </a:prstGeom>
          <a:solidFill>
            <a:srgbClr val="EC583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44057" name="Rectangle 48" descr="Large confetti"/>
          <p:cNvSpPr>
            <a:spLocks noGrp="1" noChangeArrowheads="1"/>
          </p:cNvSpPr>
          <p:nvPr>
            <p:ph type="title" sz="quarter"/>
          </p:nvPr>
        </p:nvSpPr>
        <p:spPr/>
        <p:txBody>
          <a:bodyPr/>
          <a:lstStyle/>
          <a:p>
            <a:pPr eaLnBrk="1" hangingPunct="1"/>
            <a:r>
              <a:rPr lang="en-US" altLang="en-US" smtClean="0"/>
              <a:t>An Illustration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0991"/>
                                        </p:tgtEl>
                                        <p:attrNameLst>
                                          <p:attrName>style.visibility</p:attrName>
                                        </p:attrNameLst>
                                      </p:cBhvr>
                                      <p:to>
                                        <p:strVal val="visible"/>
                                      </p:to>
                                    </p:set>
                                    <p:animEffect transition="in" filter="fade">
                                      <p:cBhvr>
                                        <p:cTn id="7" dur="1000"/>
                                        <p:tgtEl>
                                          <p:spTgt spid="210991"/>
                                        </p:tgtEl>
                                      </p:cBhvr>
                                    </p:animEffect>
                                  </p:childTnLst>
                                </p:cTn>
                              </p:par>
                              <p:par>
                                <p:cTn id="8" presetID="8" presetClass="emph" presetSubtype="0" fill="hold" grpId="1" nodeType="withEffect">
                                  <p:stCondLst>
                                    <p:cond delay="0"/>
                                  </p:stCondLst>
                                  <p:childTnLst>
                                    <p:animRot by="43200000">
                                      <p:cBhvr>
                                        <p:cTn id="9" dur="2000" fill="hold"/>
                                        <p:tgtEl>
                                          <p:spTgt spid="21099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91" grpId="0" animBg="1"/>
      <p:bldP spid="21099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45058" name="Group 2"/>
          <p:cNvGrpSpPr>
            <a:grpSpLocks/>
          </p:cNvGrpSpPr>
          <p:nvPr/>
        </p:nvGrpSpPr>
        <p:grpSpPr bwMode="auto">
          <a:xfrm>
            <a:off x="1143000" y="2057400"/>
            <a:ext cx="4343400" cy="4114800"/>
            <a:chOff x="717" y="717"/>
            <a:chExt cx="2451" cy="3026"/>
          </a:xfrm>
        </p:grpSpPr>
        <p:sp>
          <p:nvSpPr>
            <p:cNvPr id="45086" name="Rectangle 3"/>
            <p:cNvSpPr>
              <a:spLocks noChangeArrowheads="1"/>
            </p:cNvSpPr>
            <p:nvPr/>
          </p:nvSpPr>
          <p:spPr bwMode="auto">
            <a:xfrm>
              <a:off x="719" y="719"/>
              <a:ext cx="2449" cy="302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45087" name="Line 4"/>
            <p:cNvSpPr>
              <a:spLocks noChangeShapeType="1"/>
            </p:cNvSpPr>
            <p:nvPr/>
          </p:nvSpPr>
          <p:spPr bwMode="auto">
            <a:xfrm flipV="1">
              <a:off x="100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8" name="Line 5"/>
            <p:cNvSpPr>
              <a:spLocks noChangeShapeType="1"/>
            </p:cNvSpPr>
            <p:nvPr/>
          </p:nvSpPr>
          <p:spPr bwMode="auto">
            <a:xfrm flipV="1">
              <a:off x="1297" y="718"/>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89" name="Line 6"/>
            <p:cNvSpPr>
              <a:spLocks noChangeShapeType="1"/>
            </p:cNvSpPr>
            <p:nvPr/>
          </p:nvSpPr>
          <p:spPr bwMode="auto">
            <a:xfrm flipV="1">
              <a:off x="1583" y="717"/>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0" name="Line 7"/>
            <p:cNvSpPr>
              <a:spLocks noChangeShapeType="1"/>
            </p:cNvSpPr>
            <p:nvPr/>
          </p:nvSpPr>
          <p:spPr bwMode="auto">
            <a:xfrm flipV="1">
              <a:off x="1871"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1" name="Line 8"/>
            <p:cNvSpPr>
              <a:spLocks noChangeShapeType="1"/>
            </p:cNvSpPr>
            <p:nvPr/>
          </p:nvSpPr>
          <p:spPr bwMode="auto">
            <a:xfrm flipV="1">
              <a:off x="2159"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2" name="Line 9"/>
            <p:cNvSpPr>
              <a:spLocks noChangeShapeType="1"/>
            </p:cNvSpPr>
            <p:nvPr/>
          </p:nvSpPr>
          <p:spPr bwMode="auto">
            <a:xfrm flipV="1">
              <a:off x="244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3" name="Line 10"/>
            <p:cNvSpPr>
              <a:spLocks noChangeShapeType="1"/>
            </p:cNvSpPr>
            <p:nvPr/>
          </p:nvSpPr>
          <p:spPr bwMode="auto">
            <a:xfrm flipV="1">
              <a:off x="2735"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4" name="Line 11"/>
            <p:cNvSpPr>
              <a:spLocks noChangeShapeType="1"/>
            </p:cNvSpPr>
            <p:nvPr/>
          </p:nvSpPr>
          <p:spPr bwMode="auto">
            <a:xfrm flipV="1">
              <a:off x="3023"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5" name="Line 12"/>
            <p:cNvSpPr>
              <a:spLocks noChangeShapeType="1"/>
            </p:cNvSpPr>
            <p:nvPr/>
          </p:nvSpPr>
          <p:spPr bwMode="auto">
            <a:xfrm>
              <a:off x="719" y="100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6" name="Line 13"/>
            <p:cNvSpPr>
              <a:spLocks noChangeShapeType="1"/>
            </p:cNvSpPr>
            <p:nvPr/>
          </p:nvSpPr>
          <p:spPr bwMode="auto">
            <a:xfrm>
              <a:off x="718" y="1294"/>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7" name="Line 14"/>
            <p:cNvSpPr>
              <a:spLocks noChangeShapeType="1"/>
            </p:cNvSpPr>
            <p:nvPr/>
          </p:nvSpPr>
          <p:spPr bwMode="auto">
            <a:xfrm>
              <a:off x="717" y="158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8" name="Line 15"/>
            <p:cNvSpPr>
              <a:spLocks noChangeShapeType="1"/>
            </p:cNvSpPr>
            <p:nvPr/>
          </p:nvSpPr>
          <p:spPr bwMode="auto">
            <a:xfrm>
              <a:off x="719" y="187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99" name="Line 16"/>
            <p:cNvSpPr>
              <a:spLocks noChangeShapeType="1"/>
            </p:cNvSpPr>
            <p:nvPr/>
          </p:nvSpPr>
          <p:spPr bwMode="auto">
            <a:xfrm>
              <a:off x="719" y="215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0" name="Line 17"/>
            <p:cNvSpPr>
              <a:spLocks noChangeShapeType="1"/>
            </p:cNvSpPr>
            <p:nvPr/>
          </p:nvSpPr>
          <p:spPr bwMode="auto">
            <a:xfrm>
              <a:off x="719" y="244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1" name="Line 18"/>
            <p:cNvSpPr>
              <a:spLocks noChangeShapeType="1"/>
            </p:cNvSpPr>
            <p:nvPr/>
          </p:nvSpPr>
          <p:spPr bwMode="auto">
            <a:xfrm>
              <a:off x="719" y="2735"/>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2" name="Line 19"/>
            <p:cNvSpPr>
              <a:spLocks noChangeShapeType="1"/>
            </p:cNvSpPr>
            <p:nvPr/>
          </p:nvSpPr>
          <p:spPr bwMode="auto">
            <a:xfrm>
              <a:off x="719" y="3023"/>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3" name="Line 20"/>
            <p:cNvSpPr>
              <a:spLocks noChangeShapeType="1"/>
            </p:cNvSpPr>
            <p:nvPr/>
          </p:nvSpPr>
          <p:spPr bwMode="auto">
            <a:xfrm>
              <a:off x="719" y="331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104" name="Line 21"/>
            <p:cNvSpPr>
              <a:spLocks noChangeShapeType="1"/>
            </p:cNvSpPr>
            <p:nvPr/>
          </p:nvSpPr>
          <p:spPr bwMode="auto">
            <a:xfrm>
              <a:off x="719" y="359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5059" name="Rectangle 52" descr="Large confetti"/>
          <p:cNvSpPr>
            <a:spLocks noGrp="1" noChangeArrowheads="1"/>
          </p:cNvSpPr>
          <p:nvPr>
            <p:ph type="title"/>
          </p:nvPr>
        </p:nvSpPr>
        <p:spPr>
          <a:xfrm>
            <a:off x="1093788" y="284163"/>
            <a:ext cx="7772400" cy="1143000"/>
          </a:xfrm>
        </p:spPr>
        <p:txBody>
          <a:bodyPr/>
          <a:lstStyle/>
          <a:p>
            <a:pPr eaLnBrk="1" hangingPunct="1"/>
            <a:r>
              <a:rPr lang="en-US" altLang="en-US" smtClean="0"/>
              <a:t>An Illustration (cont.)</a:t>
            </a:r>
          </a:p>
        </p:txBody>
      </p:sp>
      <p:graphicFrame>
        <p:nvGraphicFramePr>
          <p:cNvPr id="45060" name="Rectangle 45"/>
          <p:cNvGraphicFramePr>
            <a:graphicFrameLocks noGrp="1"/>
          </p:cNvGraphicFramePr>
          <p:nvPr>
            <p:ph sz="half" idx="1"/>
            <p:extLst>
              <p:ext uri="{D42A27DB-BD31-4B8C-83A1-F6EECF244321}">
                <p14:modId xmlns:p14="http://schemas.microsoft.com/office/powerpoint/2010/main" val="4077020100"/>
              </p:ext>
            </p:extLst>
          </p:nvPr>
        </p:nvGraphicFramePr>
        <p:xfrm>
          <a:off x="685800" y="2717800"/>
          <a:ext cx="3810000" cy="2540000"/>
        </p:xfrm>
        <a:graphic>
          <a:graphicData uri="http://schemas.openxmlformats.org/presentationml/2006/ole">
            <mc:AlternateContent xmlns:mc="http://schemas.openxmlformats.org/markup-compatibility/2006">
              <mc:Choice xmlns:v="urn:schemas-microsoft-com:vml" Requires="v">
                <p:oleObj spid="_x0000_s4134" name="Equation" r:id="rId3" imgW="0" imgH="0" progId="Equation.DSMT4">
                  <p:embed/>
                </p:oleObj>
              </mc:Choice>
              <mc:Fallback>
                <p:oleObj name="Equation" r:id="rId3" imgW="0" imgH="0" progId="Equation.DSMT4">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2717800"/>
                        <a:ext cx="3810000" cy="2540000"/>
                      </a:xfrm>
                      <a:prstGeom prst="rect">
                        <a:avLst/>
                      </a:prstGeom>
                      <a:noFill/>
                      <a:ln>
                        <a:noFill/>
                      </a:ln>
                      <a:effectLst/>
                      <a:extLst/>
                    </p:spPr>
                  </p:pic>
                </p:oleObj>
              </mc:Fallback>
            </mc:AlternateContent>
          </a:graphicData>
        </a:graphic>
      </p:graphicFrame>
      <p:graphicFrame>
        <p:nvGraphicFramePr>
          <p:cNvPr id="45061" name="Object 48"/>
          <p:cNvGraphicFramePr>
            <a:graphicFrameLocks noGrp="1" noChangeAspect="1"/>
          </p:cNvGraphicFramePr>
          <p:nvPr>
            <p:ph sz="quarter" idx="2"/>
            <p:extLst>
              <p:ext uri="{D42A27DB-BD31-4B8C-83A1-F6EECF244321}">
                <p14:modId xmlns:p14="http://schemas.microsoft.com/office/powerpoint/2010/main" val="4164032596"/>
              </p:ext>
            </p:extLst>
          </p:nvPr>
        </p:nvGraphicFramePr>
        <p:xfrm>
          <a:off x="6096000" y="2814638"/>
          <a:ext cx="914400" cy="198437"/>
        </p:xfrm>
        <a:graphic>
          <a:graphicData uri="http://schemas.openxmlformats.org/presentationml/2006/ole">
            <mc:AlternateContent xmlns:mc="http://schemas.openxmlformats.org/markup-compatibility/2006">
              <mc:Choice xmlns:v="urn:schemas-microsoft-com:vml" Requires="v">
                <p:oleObj spid="_x0000_s4135"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14638"/>
                        <a:ext cx="914400" cy="198437"/>
                      </a:xfrm>
                      <a:prstGeom prst="rect">
                        <a:avLst/>
                      </a:prstGeom>
                      <a:noFill/>
                      <a:ln>
                        <a:noFill/>
                      </a:ln>
                      <a:effectLst/>
                      <a:extLst/>
                    </p:spPr>
                  </p:pic>
                </p:oleObj>
              </mc:Fallback>
            </mc:AlternateContent>
          </a:graphicData>
        </a:graphic>
      </p:graphicFrame>
      <p:sp>
        <p:nvSpPr>
          <p:cNvPr id="45062" name="Line 23"/>
          <p:cNvSpPr>
            <a:spLocks noChangeShapeType="1"/>
          </p:cNvSpPr>
          <p:nvPr/>
        </p:nvSpPr>
        <p:spPr bwMode="auto">
          <a:xfrm flipH="1" flipV="1">
            <a:off x="1143000" y="2133600"/>
            <a:ext cx="0" cy="396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63" name="Text Box 24"/>
          <p:cNvSpPr txBox="1">
            <a:spLocks noChangeArrowheads="1"/>
          </p:cNvSpPr>
          <p:nvPr/>
        </p:nvSpPr>
        <p:spPr bwMode="auto">
          <a:xfrm>
            <a:off x="669925" y="19812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100</a:t>
            </a:r>
          </a:p>
        </p:txBody>
      </p:sp>
      <p:sp>
        <p:nvSpPr>
          <p:cNvPr id="45064" name="Text Box 25"/>
          <p:cNvSpPr txBox="1">
            <a:spLocks noChangeArrowheads="1"/>
          </p:cNvSpPr>
          <p:nvPr/>
        </p:nvSpPr>
        <p:spPr bwMode="auto">
          <a:xfrm>
            <a:off x="742950" y="2362200"/>
            <a:ext cx="439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90</a:t>
            </a:r>
          </a:p>
        </p:txBody>
      </p:sp>
      <p:sp>
        <p:nvSpPr>
          <p:cNvPr id="45065" name="Text Box 26"/>
          <p:cNvSpPr txBox="1">
            <a:spLocks noChangeArrowheads="1"/>
          </p:cNvSpPr>
          <p:nvPr/>
        </p:nvSpPr>
        <p:spPr bwMode="auto">
          <a:xfrm>
            <a:off x="795338" y="2743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80</a:t>
            </a:r>
          </a:p>
        </p:txBody>
      </p:sp>
      <p:sp>
        <p:nvSpPr>
          <p:cNvPr id="45066" name="Text Box 27"/>
          <p:cNvSpPr txBox="1">
            <a:spLocks noChangeArrowheads="1"/>
          </p:cNvSpPr>
          <p:nvPr/>
        </p:nvSpPr>
        <p:spPr bwMode="auto">
          <a:xfrm>
            <a:off x="795338" y="3124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70</a:t>
            </a:r>
          </a:p>
        </p:txBody>
      </p:sp>
      <p:sp>
        <p:nvSpPr>
          <p:cNvPr id="45067" name="Text Box 28"/>
          <p:cNvSpPr txBox="1">
            <a:spLocks noChangeArrowheads="1"/>
          </p:cNvSpPr>
          <p:nvPr/>
        </p:nvSpPr>
        <p:spPr bwMode="auto">
          <a:xfrm>
            <a:off x="795338" y="3505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60</a:t>
            </a:r>
          </a:p>
        </p:txBody>
      </p:sp>
      <p:sp>
        <p:nvSpPr>
          <p:cNvPr id="45068" name="Text Box 29"/>
          <p:cNvSpPr txBox="1">
            <a:spLocks noChangeArrowheads="1"/>
          </p:cNvSpPr>
          <p:nvPr/>
        </p:nvSpPr>
        <p:spPr bwMode="auto">
          <a:xfrm>
            <a:off x="795338" y="3886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50</a:t>
            </a:r>
          </a:p>
        </p:txBody>
      </p:sp>
      <p:sp>
        <p:nvSpPr>
          <p:cNvPr id="45069" name="Text Box 30"/>
          <p:cNvSpPr txBox="1">
            <a:spLocks noChangeArrowheads="1"/>
          </p:cNvSpPr>
          <p:nvPr/>
        </p:nvSpPr>
        <p:spPr bwMode="auto">
          <a:xfrm>
            <a:off x="795338" y="4267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40</a:t>
            </a:r>
          </a:p>
        </p:txBody>
      </p:sp>
      <p:sp>
        <p:nvSpPr>
          <p:cNvPr id="45070" name="Text Box 31"/>
          <p:cNvSpPr txBox="1">
            <a:spLocks noChangeArrowheads="1"/>
          </p:cNvSpPr>
          <p:nvPr/>
        </p:nvSpPr>
        <p:spPr bwMode="auto">
          <a:xfrm>
            <a:off x="795338" y="4724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30</a:t>
            </a:r>
          </a:p>
        </p:txBody>
      </p:sp>
      <p:sp>
        <p:nvSpPr>
          <p:cNvPr id="45071" name="Text Box 32"/>
          <p:cNvSpPr txBox="1">
            <a:spLocks noChangeArrowheads="1"/>
          </p:cNvSpPr>
          <p:nvPr/>
        </p:nvSpPr>
        <p:spPr bwMode="auto">
          <a:xfrm>
            <a:off x="795338" y="5105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20</a:t>
            </a:r>
          </a:p>
        </p:txBody>
      </p:sp>
      <p:sp>
        <p:nvSpPr>
          <p:cNvPr id="45072" name="Text Box 33"/>
          <p:cNvSpPr txBox="1">
            <a:spLocks noChangeArrowheads="1"/>
          </p:cNvSpPr>
          <p:nvPr/>
        </p:nvSpPr>
        <p:spPr bwMode="auto">
          <a:xfrm rot="16200000">
            <a:off x="-554832" y="3885408"/>
            <a:ext cx="2541589"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s</a:t>
            </a:r>
            <a:r>
              <a:rPr lang="en-US" altLang="en-US" sz="1600" baseline="0" dirty="0">
                <a:solidFill>
                  <a:schemeClr val="bg1"/>
                </a:solidFill>
              </a:rPr>
              <a:t> = Displacement (in meters)</a:t>
            </a:r>
          </a:p>
        </p:txBody>
      </p:sp>
      <p:graphicFrame>
        <p:nvGraphicFramePr>
          <p:cNvPr id="45073" name="Object 34"/>
          <p:cNvGraphicFramePr>
            <a:graphicFrameLocks noChangeAspect="1"/>
          </p:cNvGraphicFramePr>
          <p:nvPr>
            <p:extLst>
              <p:ext uri="{D42A27DB-BD31-4B8C-83A1-F6EECF244321}">
                <p14:modId xmlns:p14="http://schemas.microsoft.com/office/powerpoint/2010/main" val="2399250599"/>
              </p:ext>
            </p:extLst>
          </p:nvPr>
        </p:nvGraphicFramePr>
        <p:xfrm>
          <a:off x="5867400" y="2209800"/>
          <a:ext cx="1177925" cy="1200150"/>
        </p:xfrm>
        <a:graphic>
          <a:graphicData uri="http://schemas.openxmlformats.org/presentationml/2006/ole">
            <mc:AlternateContent xmlns:mc="http://schemas.openxmlformats.org/markup-compatibility/2006">
              <mc:Choice xmlns:v="urn:schemas-microsoft-com:vml" Requires="v">
                <p:oleObj spid="_x0000_s4136" name="Equation" r:id="rId6" imgW="673100" imgH="685800" progId="Equation.DSMT4">
                  <p:embed/>
                </p:oleObj>
              </mc:Choice>
              <mc:Fallback>
                <p:oleObj name="Equation" r:id="rId6" imgW="67310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67400" y="2209800"/>
                        <a:ext cx="1177925" cy="1200150"/>
                      </a:xfrm>
                      <a:prstGeom prst="rect">
                        <a:avLst/>
                      </a:prstGeom>
                      <a:solidFill>
                        <a:srgbClr val="D2EAE5"/>
                      </a:solidFill>
                      <a:ln>
                        <a:noFill/>
                      </a:ln>
                      <a:effectLst/>
                      <a:extLst/>
                    </p:spPr>
                  </p:pic>
                </p:oleObj>
              </mc:Fallback>
            </mc:AlternateContent>
          </a:graphicData>
        </a:graphic>
      </p:graphicFrame>
      <p:sp>
        <p:nvSpPr>
          <p:cNvPr id="45074" name="Text Box 35"/>
          <p:cNvSpPr txBox="1">
            <a:spLocks noChangeArrowheads="1"/>
          </p:cNvSpPr>
          <p:nvPr/>
        </p:nvSpPr>
        <p:spPr bwMode="auto">
          <a:xfrm>
            <a:off x="798513" y="5486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10</a:t>
            </a:r>
          </a:p>
        </p:txBody>
      </p:sp>
      <p:sp>
        <p:nvSpPr>
          <p:cNvPr id="45075" name="Text Box 36"/>
          <p:cNvSpPr txBox="1">
            <a:spLocks noChangeArrowheads="1"/>
          </p:cNvSpPr>
          <p:nvPr/>
        </p:nvSpPr>
        <p:spPr bwMode="auto">
          <a:xfrm>
            <a:off x="688975" y="58674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dirty="0">
                <a:solidFill>
                  <a:schemeClr val="bg1"/>
                </a:solidFill>
              </a:rPr>
              <a:t>0</a:t>
            </a:r>
          </a:p>
        </p:txBody>
      </p:sp>
      <p:sp>
        <p:nvSpPr>
          <p:cNvPr id="45076" name="Line 37"/>
          <p:cNvSpPr>
            <a:spLocks noChangeShapeType="1"/>
          </p:cNvSpPr>
          <p:nvPr/>
        </p:nvSpPr>
        <p:spPr bwMode="auto">
          <a:xfrm>
            <a:off x="1143000" y="2133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5077" name="Text Box 38"/>
          <p:cNvSpPr txBox="1">
            <a:spLocks noChangeArrowheads="1"/>
          </p:cNvSpPr>
          <p:nvPr/>
        </p:nvSpPr>
        <p:spPr bwMode="auto">
          <a:xfrm>
            <a:off x="990600" y="175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5078" name="Text Box 39"/>
          <p:cNvSpPr txBox="1">
            <a:spLocks noChangeArrowheads="1"/>
          </p:cNvSpPr>
          <p:nvPr/>
        </p:nvSpPr>
        <p:spPr bwMode="auto">
          <a:xfrm>
            <a:off x="20129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a:t>
            </a:r>
          </a:p>
        </p:txBody>
      </p:sp>
      <p:sp>
        <p:nvSpPr>
          <p:cNvPr id="45079" name="Text Box 40"/>
          <p:cNvSpPr txBox="1">
            <a:spLocks noChangeArrowheads="1"/>
          </p:cNvSpPr>
          <p:nvPr/>
        </p:nvSpPr>
        <p:spPr bwMode="auto">
          <a:xfrm>
            <a:off x="30797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a:t>
            </a:r>
          </a:p>
        </p:txBody>
      </p:sp>
      <p:sp>
        <p:nvSpPr>
          <p:cNvPr id="45080" name="Text Box 41"/>
          <p:cNvSpPr txBox="1">
            <a:spLocks noChangeArrowheads="1"/>
          </p:cNvSpPr>
          <p:nvPr/>
        </p:nvSpPr>
        <p:spPr bwMode="auto">
          <a:xfrm>
            <a:off x="40703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a:t>
            </a:r>
          </a:p>
        </p:txBody>
      </p:sp>
      <p:sp>
        <p:nvSpPr>
          <p:cNvPr id="45081" name="Text Box 42"/>
          <p:cNvSpPr txBox="1">
            <a:spLocks noChangeArrowheads="1"/>
          </p:cNvSpPr>
          <p:nvPr/>
        </p:nvSpPr>
        <p:spPr bwMode="auto">
          <a:xfrm>
            <a:off x="510540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a:t>
            </a:r>
          </a:p>
        </p:txBody>
      </p:sp>
      <p:sp>
        <p:nvSpPr>
          <p:cNvPr id="45082" name="Text Box 43"/>
          <p:cNvSpPr txBox="1">
            <a:spLocks noChangeArrowheads="1"/>
          </p:cNvSpPr>
          <p:nvPr/>
        </p:nvSpPr>
        <p:spPr bwMode="auto">
          <a:xfrm>
            <a:off x="2252663" y="1655763"/>
            <a:ext cx="1862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t</a:t>
            </a:r>
            <a:r>
              <a:rPr lang="en-US" altLang="en-US" sz="1600" baseline="0" dirty="0">
                <a:solidFill>
                  <a:schemeClr val="bg1"/>
                </a:solidFill>
              </a:rPr>
              <a:t> = time (in seconds)</a:t>
            </a:r>
          </a:p>
        </p:txBody>
      </p:sp>
      <p:graphicFrame>
        <p:nvGraphicFramePr>
          <p:cNvPr id="45083" name="Object 51"/>
          <p:cNvGraphicFramePr>
            <a:graphicFrameLocks noGrp="1" noChangeAspect="1"/>
          </p:cNvGraphicFramePr>
          <p:nvPr>
            <p:ph sz="quarter" idx="3"/>
            <p:extLst>
              <p:ext uri="{D42A27DB-BD31-4B8C-83A1-F6EECF244321}">
                <p14:modId xmlns:p14="http://schemas.microsoft.com/office/powerpoint/2010/main" val="128252993"/>
              </p:ext>
            </p:extLst>
          </p:nvPr>
        </p:nvGraphicFramePr>
        <p:xfrm>
          <a:off x="5867400" y="3810000"/>
          <a:ext cx="2590800" cy="1943100"/>
        </p:xfrm>
        <a:graphic>
          <a:graphicData uri="http://schemas.openxmlformats.org/presentationml/2006/ole">
            <mc:AlternateContent xmlns:mc="http://schemas.openxmlformats.org/markup-compatibility/2006">
              <mc:Choice xmlns:v="urn:schemas-microsoft-com:vml" Requires="v">
                <p:oleObj spid="_x0000_s4137" name="Equation" r:id="rId8" imgW="1524000" imgH="1143000" progId="Equation.DSMT4">
                  <p:embed/>
                </p:oleObj>
              </mc:Choice>
              <mc:Fallback>
                <p:oleObj name="Equation" r:id="rId8" imgW="1524000" imgH="11430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3810000"/>
                        <a:ext cx="2590800" cy="1943100"/>
                      </a:xfrm>
                      <a:prstGeom prst="rect">
                        <a:avLst/>
                      </a:prstGeom>
                      <a:solidFill>
                        <a:srgbClr val="D2EAE5"/>
                      </a:solidFill>
                      <a:ln>
                        <a:noFill/>
                      </a:ln>
                      <a:effectLst/>
                      <a:extLst/>
                    </p:spPr>
                  </p:pic>
                </p:oleObj>
              </mc:Fallback>
            </mc:AlternateContent>
          </a:graphicData>
        </a:graphic>
      </p:graphicFrame>
      <p:sp>
        <p:nvSpPr>
          <p:cNvPr id="214075" name="Oval 59" descr="Granite"/>
          <p:cNvSpPr>
            <a:spLocks noChangeArrowheads="1"/>
          </p:cNvSpPr>
          <p:nvPr/>
        </p:nvSpPr>
        <p:spPr bwMode="auto">
          <a:xfrm>
            <a:off x="1066800" y="2057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14076" name="Oval 60"/>
          <p:cNvSpPr>
            <a:spLocks noChangeArrowheads="1"/>
          </p:cNvSpPr>
          <p:nvPr/>
        </p:nvSpPr>
        <p:spPr bwMode="auto">
          <a:xfrm>
            <a:off x="2133600" y="2286000"/>
            <a:ext cx="152400" cy="152400"/>
          </a:xfrm>
          <a:prstGeom prst="ellipse">
            <a:avLst/>
          </a:prstGeom>
          <a:solidFill>
            <a:srgbClr val="EC583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075"/>
                                        </p:tgtEl>
                                        <p:attrNameLst>
                                          <p:attrName>style.visibility</p:attrName>
                                        </p:attrNameLst>
                                      </p:cBhvr>
                                      <p:to>
                                        <p:strVal val="visible"/>
                                      </p:to>
                                    </p:set>
                                    <p:animEffect transition="in" filter="fade">
                                      <p:cBhvr>
                                        <p:cTn id="7" dur="1000"/>
                                        <p:tgtEl>
                                          <p:spTgt spid="214075"/>
                                        </p:tgtEl>
                                      </p:cBhvr>
                                    </p:animEffect>
                                  </p:childTnLst>
                                </p:cTn>
                              </p:par>
                              <p:par>
                                <p:cTn id="8" presetID="8" presetClass="emph" presetSubtype="0" fill="hold" grpId="1" nodeType="withEffect">
                                  <p:stCondLst>
                                    <p:cond delay="0"/>
                                  </p:stCondLst>
                                  <p:childTnLst>
                                    <p:animRot by="43200000">
                                      <p:cBhvr>
                                        <p:cTn id="9" dur="2000" fill="hold"/>
                                        <p:tgtEl>
                                          <p:spTgt spid="214075"/>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214076"/>
                                        </p:tgtEl>
                                        <p:attrNameLst>
                                          <p:attrName>style.visibility</p:attrName>
                                        </p:attrNameLst>
                                      </p:cBhvr>
                                      <p:to>
                                        <p:strVal val="visible"/>
                                      </p:to>
                                    </p:set>
                                    <p:animEffect transition="in" filter="fade">
                                      <p:cBhvr>
                                        <p:cTn id="12" dur="1000"/>
                                        <p:tgtEl>
                                          <p:spTgt spid="214076"/>
                                        </p:tgtEl>
                                      </p:cBhvr>
                                    </p:animEffect>
                                  </p:childTnLst>
                                </p:cTn>
                              </p:par>
                              <p:par>
                                <p:cTn id="13" presetID="8" presetClass="emph" presetSubtype="0" fill="hold" grpId="1" nodeType="withEffect">
                                  <p:stCondLst>
                                    <p:cond delay="0"/>
                                  </p:stCondLst>
                                  <p:childTnLst>
                                    <p:animRot by="43200000">
                                      <p:cBhvr>
                                        <p:cTn id="14" dur="2000" fill="hold"/>
                                        <p:tgtEl>
                                          <p:spTgt spid="214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75" grpId="0" animBg="1"/>
      <p:bldP spid="214075" grpId="1" animBg="1"/>
      <p:bldP spid="214076" grpId="0" animBg="1"/>
      <p:bldP spid="214076"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46082" name="Group 2"/>
          <p:cNvGrpSpPr>
            <a:grpSpLocks/>
          </p:cNvGrpSpPr>
          <p:nvPr/>
        </p:nvGrpSpPr>
        <p:grpSpPr bwMode="auto">
          <a:xfrm>
            <a:off x="1143000" y="2133600"/>
            <a:ext cx="4343400" cy="4114800"/>
            <a:chOff x="717" y="717"/>
            <a:chExt cx="2451" cy="3026"/>
          </a:xfrm>
        </p:grpSpPr>
        <p:sp>
          <p:nvSpPr>
            <p:cNvPr id="46111" name="Rectangle 3"/>
            <p:cNvSpPr>
              <a:spLocks noChangeArrowheads="1"/>
            </p:cNvSpPr>
            <p:nvPr/>
          </p:nvSpPr>
          <p:spPr bwMode="auto">
            <a:xfrm>
              <a:off x="719" y="719"/>
              <a:ext cx="2449" cy="302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46112" name="Line 4"/>
            <p:cNvSpPr>
              <a:spLocks noChangeShapeType="1"/>
            </p:cNvSpPr>
            <p:nvPr/>
          </p:nvSpPr>
          <p:spPr bwMode="auto">
            <a:xfrm flipV="1">
              <a:off x="100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3" name="Line 5"/>
            <p:cNvSpPr>
              <a:spLocks noChangeShapeType="1"/>
            </p:cNvSpPr>
            <p:nvPr/>
          </p:nvSpPr>
          <p:spPr bwMode="auto">
            <a:xfrm flipV="1">
              <a:off x="1297" y="718"/>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4" name="Line 6"/>
            <p:cNvSpPr>
              <a:spLocks noChangeShapeType="1"/>
            </p:cNvSpPr>
            <p:nvPr/>
          </p:nvSpPr>
          <p:spPr bwMode="auto">
            <a:xfrm flipV="1">
              <a:off x="1583" y="717"/>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5" name="Line 7"/>
            <p:cNvSpPr>
              <a:spLocks noChangeShapeType="1"/>
            </p:cNvSpPr>
            <p:nvPr/>
          </p:nvSpPr>
          <p:spPr bwMode="auto">
            <a:xfrm flipV="1">
              <a:off x="1871"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6" name="Line 8"/>
            <p:cNvSpPr>
              <a:spLocks noChangeShapeType="1"/>
            </p:cNvSpPr>
            <p:nvPr/>
          </p:nvSpPr>
          <p:spPr bwMode="auto">
            <a:xfrm flipV="1">
              <a:off x="2159"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7" name="Line 9"/>
            <p:cNvSpPr>
              <a:spLocks noChangeShapeType="1"/>
            </p:cNvSpPr>
            <p:nvPr/>
          </p:nvSpPr>
          <p:spPr bwMode="auto">
            <a:xfrm flipV="1">
              <a:off x="244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8" name="Line 10"/>
            <p:cNvSpPr>
              <a:spLocks noChangeShapeType="1"/>
            </p:cNvSpPr>
            <p:nvPr/>
          </p:nvSpPr>
          <p:spPr bwMode="auto">
            <a:xfrm flipV="1">
              <a:off x="2735"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19" name="Line 11"/>
            <p:cNvSpPr>
              <a:spLocks noChangeShapeType="1"/>
            </p:cNvSpPr>
            <p:nvPr/>
          </p:nvSpPr>
          <p:spPr bwMode="auto">
            <a:xfrm flipV="1">
              <a:off x="3023"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0" name="Line 12"/>
            <p:cNvSpPr>
              <a:spLocks noChangeShapeType="1"/>
            </p:cNvSpPr>
            <p:nvPr/>
          </p:nvSpPr>
          <p:spPr bwMode="auto">
            <a:xfrm>
              <a:off x="719" y="100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1" name="Line 13"/>
            <p:cNvSpPr>
              <a:spLocks noChangeShapeType="1"/>
            </p:cNvSpPr>
            <p:nvPr/>
          </p:nvSpPr>
          <p:spPr bwMode="auto">
            <a:xfrm>
              <a:off x="718" y="1294"/>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2" name="Line 14"/>
            <p:cNvSpPr>
              <a:spLocks noChangeShapeType="1"/>
            </p:cNvSpPr>
            <p:nvPr/>
          </p:nvSpPr>
          <p:spPr bwMode="auto">
            <a:xfrm>
              <a:off x="717" y="158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3" name="Line 15"/>
            <p:cNvSpPr>
              <a:spLocks noChangeShapeType="1"/>
            </p:cNvSpPr>
            <p:nvPr/>
          </p:nvSpPr>
          <p:spPr bwMode="auto">
            <a:xfrm>
              <a:off x="719" y="187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4" name="Line 16"/>
            <p:cNvSpPr>
              <a:spLocks noChangeShapeType="1"/>
            </p:cNvSpPr>
            <p:nvPr/>
          </p:nvSpPr>
          <p:spPr bwMode="auto">
            <a:xfrm>
              <a:off x="719" y="215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5" name="Line 17"/>
            <p:cNvSpPr>
              <a:spLocks noChangeShapeType="1"/>
            </p:cNvSpPr>
            <p:nvPr/>
          </p:nvSpPr>
          <p:spPr bwMode="auto">
            <a:xfrm>
              <a:off x="719" y="244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6" name="Line 18"/>
            <p:cNvSpPr>
              <a:spLocks noChangeShapeType="1"/>
            </p:cNvSpPr>
            <p:nvPr/>
          </p:nvSpPr>
          <p:spPr bwMode="auto">
            <a:xfrm>
              <a:off x="719" y="2735"/>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7" name="Line 19"/>
            <p:cNvSpPr>
              <a:spLocks noChangeShapeType="1"/>
            </p:cNvSpPr>
            <p:nvPr/>
          </p:nvSpPr>
          <p:spPr bwMode="auto">
            <a:xfrm>
              <a:off x="719" y="3023"/>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8" name="Line 20"/>
            <p:cNvSpPr>
              <a:spLocks noChangeShapeType="1"/>
            </p:cNvSpPr>
            <p:nvPr/>
          </p:nvSpPr>
          <p:spPr bwMode="auto">
            <a:xfrm>
              <a:off x="719" y="331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29" name="Line 21"/>
            <p:cNvSpPr>
              <a:spLocks noChangeShapeType="1"/>
            </p:cNvSpPr>
            <p:nvPr/>
          </p:nvSpPr>
          <p:spPr bwMode="auto">
            <a:xfrm>
              <a:off x="719" y="359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083" name="Rectangle 22" descr="Large confetti"/>
          <p:cNvSpPr>
            <a:spLocks noGrp="1" noChangeArrowheads="1"/>
          </p:cNvSpPr>
          <p:nvPr>
            <p:ph type="title"/>
          </p:nvPr>
        </p:nvSpPr>
        <p:spPr/>
        <p:txBody>
          <a:bodyPr/>
          <a:lstStyle/>
          <a:p>
            <a:pPr eaLnBrk="1" hangingPunct="1"/>
            <a:r>
              <a:rPr lang="en-US" altLang="en-US" smtClean="0"/>
              <a:t>An Illustration (cont.)</a:t>
            </a:r>
          </a:p>
        </p:txBody>
      </p:sp>
      <p:graphicFrame>
        <p:nvGraphicFramePr>
          <p:cNvPr id="46084" name="Rectangle 23"/>
          <p:cNvGraphicFramePr>
            <a:graphicFrameLocks noGrp="1"/>
          </p:cNvGraphicFramePr>
          <p:nvPr>
            <p:ph sz="half" idx="1"/>
          </p:nvPr>
        </p:nvGraphicFramePr>
        <p:xfrm>
          <a:off x="685800" y="2730500"/>
          <a:ext cx="3810000" cy="2540000"/>
        </p:xfrm>
        <a:graphic>
          <a:graphicData uri="http://schemas.openxmlformats.org/presentationml/2006/ole">
            <mc:AlternateContent xmlns:mc="http://schemas.openxmlformats.org/markup-compatibility/2006">
              <mc:Choice xmlns:v="urn:schemas-microsoft-com:vml" Requires="v">
                <p:oleObj spid="_x0000_s5158" name="Equation" r:id="rId3" imgW="0" imgH="0" progId="Equation.DSMT4">
                  <p:embed/>
                </p:oleObj>
              </mc:Choice>
              <mc:Fallback>
                <p:oleObj name="Equation" r:id="rId3" imgW="0" imgH="0" progId="Equation.DSMT4">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2730500"/>
                        <a:ext cx="38100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6085" name="Object 24"/>
          <p:cNvGraphicFramePr>
            <a:graphicFrameLocks noGrp="1" noChangeAspect="1"/>
          </p:cNvGraphicFramePr>
          <p:nvPr>
            <p:ph sz="quarter" idx="2"/>
          </p:nvPr>
        </p:nvGraphicFramePr>
        <p:xfrm>
          <a:off x="6096000" y="2814638"/>
          <a:ext cx="914400" cy="198437"/>
        </p:xfrm>
        <a:graphic>
          <a:graphicData uri="http://schemas.openxmlformats.org/presentationml/2006/ole">
            <mc:AlternateContent xmlns:mc="http://schemas.openxmlformats.org/markup-compatibility/2006">
              <mc:Choice xmlns:v="urn:schemas-microsoft-com:vml" Requires="v">
                <p:oleObj spid="_x0000_s5159"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1463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6086" name="Line 25"/>
          <p:cNvSpPr>
            <a:spLocks noChangeShapeType="1"/>
          </p:cNvSpPr>
          <p:nvPr/>
        </p:nvSpPr>
        <p:spPr bwMode="auto">
          <a:xfrm flipH="1" flipV="1">
            <a:off x="1143000" y="21336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7" name="Text Box 26"/>
          <p:cNvSpPr txBox="1">
            <a:spLocks noChangeArrowheads="1"/>
          </p:cNvSpPr>
          <p:nvPr/>
        </p:nvSpPr>
        <p:spPr bwMode="auto">
          <a:xfrm>
            <a:off x="669925" y="19812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100</a:t>
            </a:r>
          </a:p>
        </p:txBody>
      </p:sp>
      <p:sp>
        <p:nvSpPr>
          <p:cNvPr id="46088" name="Text Box 27"/>
          <p:cNvSpPr txBox="1">
            <a:spLocks noChangeArrowheads="1"/>
          </p:cNvSpPr>
          <p:nvPr/>
        </p:nvSpPr>
        <p:spPr bwMode="auto">
          <a:xfrm>
            <a:off x="742950" y="2362200"/>
            <a:ext cx="439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90</a:t>
            </a:r>
          </a:p>
        </p:txBody>
      </p:sp>
      <p:sp>
        <p:nvSpPr>
          <p:cNvPr id="46089" name="Text Box 28"/>
          <p:cNvSpPr txBox="1">
            <a:spLocks noChangeArrowheads="1"/>
          </p:cNvSpPr>
          <p:nvPr/>
        </p:nvSpPr>
        <p:spPr bwMode="auto">
          <a:xfrm>
            <a:off x="795338" y="2743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80</a:t>
            </a:r>
          </a:p>
        </p:txBody>
      </p:sp>
      <p:sp>
        <p:nvSpPr>
          <p:cNvPr id="46090" name="Text Box 29"/>
          <p:cNvSpPr txBox="1">
            <a:spLocks noChangeArrowheads="1"/>
          </p:cNvSpPr>
          <p:nvPr/>
        </p:nvSpPr>
        <p:spPr bwMode="auto">
          <a:xfrm>
            <a:off x="795338" y="3124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70</a:t>
            </a:r>
          </a:p>
        </p:txBody>
      </p:sp>
      <p:sp>
        <p:nvSpPr>
          <p:cNvPr id="46091" name="Text Box 30"/>
          <p:cNvSpPr txBox="1">
            <a:spLocks noChangeArrowheads="1"/>
          </p:cNvSpPr>
          <p:nvPr/>
        </p:nvSpPr>
        <p:spPr bwMode="auto">
          <a:xfrm>
            <a:off x="795338" y="3505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60</a:t>
            </a:r>
          </a:p>
        </p:txBody>
      </p:sp>
      <p:sp>
        <p:nvSpPr>
          <p:cNvPr id="46092" name="Text Box 31"/>
          <p:cNvSpPr txBox="1">
            <a:spLocks noChangeArrowheads="1"/>
          </p:cNvSpPr>
          <p:nvPr/>
        </p:nvSpPr>
        <p:spPr bwMode="auto">
          <a:xfrm>
            <a:off x="795338" y="3886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50</a:t>
            </a:r>
          </a:p>
        </p:txBody>
      </p:sp>
      <p:sp>
        <p:nvSpPr>
          <p:cNvPr id="46093" name="Text Box 32"/>
          <p:cNvSpPr txBox="1">
            <a:spLocks noChangeArrowheads="1"/>
          </p:cNvSpPr>
          <p:nvPr/>
        </p:nvSpPr>
        <p:spPr bwMode="auto">
          <a:xfrm>
            <a:off x="795338" y="4267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40</a:t>
            </a:r>
          </a:p>
        </p:txBody>
      </p:sp>
      <p:sp>
        <p:nvSpPr>
          <p:cNvPr id="46094" name="Text Box 33"/>
          <p:cNvSpPr txBox="1">
            <a:spLocks noChangeArrowheads="1"/>
          </p:cNvSpPr>
          <p:nvPr/>
        </p:nvSpPr>
        <p:spPr bwMode="auto">
          <a:xfrm>
            <a:off x="795338" y="4724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30</a:t>
            </a:r>
          </a:p>
        </p:txBody>
      </p:sp>
      <p:sp>
        <p:nvSpPr>
          <p:cNvPr id="46095" name="Text Box 34"/>
          <p:cNvSpPr txBox="1">
            <a:spLocks noChangeArrowheads="1"/>
          </p:cNvSpPr>
          <p:nvPr/>
        </p:nvSpPr>
        <p:spPr bwMode="auto">
          <a:xfrm>
            <a:off x="795338" y="5105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20</a:t>
            </a:r>
          </a:p>
        </p:txBody>
      </p:sp>
      <p:sp>
        <p:nvSpPr>
          <p:cNvPr id="46096" name="Text Box 35"/>
          <p:cNvSpPr txBox="1">
            <a:spLocks noChangeArrowheads="1"/>
          </p:cNvSpPr>
          <p:nvPr/>
        </p:nvSpPr>
        <p:spPr bwMode="auto">
          <a:xfrm rot="-5400000">
            <a:off x="-554831" y="3885407"/>
            <a:ext cx="2541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s</a:t>
            </a:r>
            <a:r>
              <a:rPr lang="en-US" altLang="en-US" sz="1600" baseline="0" dirty="0">
                <a:solidFill>
                  <a:schemeClr val="bg1"/>
                </a:solidFill>
              </a:rPr>
              <a:t> = Displacement (in meters)</a:t>
            </a:r>
          </a:p>
        </p:txBody>
      </p:sp>
      <p:graphicFrame>
        <p:nvGraphicFramePr>
          <p:cNvPr id="46097" name="Object 36"/>
          <p:cNvGraphicFramePr>
            <a:graphicFrameLocks noChangeAspect="1"/>
          </p:cNvGraphicFramePr>
          <p:nvPr/>
        </p:nvGraphicFramePr>
        <p:xfrm>
          <a:off x="5715000" y="2209800"/>
          <a:ext cx="1246188" cy="1295400"/>
        </p:xfrm>
        <a:graphic>
          <a:graphicData uri="http://schemas.openxmlformats.org/presentationml/2006/ole">
            <mc:AlternateContent xmlns:mc="http://schemas.openxmlformats.org/markup-compatibility/2006">
              <mc:Choice xmlns:v="urn:schemas-microsoft-com:vml" Requires="v">
                <p:oleObj spid="_x0000_s5160" name="Equation" r:id="rId6" imgW="660400" imgH="685800" progId="Equation.DSMT4">
                  <p:embed/>
                </p:oleObj>
              </mc:Choice>
              <mc:Fallback>
                <p:oleObj name="Equation" r:id="rId6" imgW="66040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15000" y="2209800"/>
                        <a:ext cx="1246188" cy="1295400"/>
                      </a:xfrm>
                      <a:prstGeom prst="rect">
                        <a:avLst/>
                      </a:prstGeom>
                      <a:solidFill>
                        <a:srgbClr val="D2EA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6098" name="Text Box 37"/>
          <p:cNvSpPr txBox="1">
            <a:spLocks noChangeArrowheads="1"/>
          </p:cNvSpPr>
          <p:nvPr/>
        </p:nvSpPr>
        <p:spPr bwMode="auto">
          <a:xfrm>
            <a:off x="798513" y="5486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10</a:t>
            </a:r>
          </a:p>
        </p:txBody>
      </p:sp>
      <p:sp>
        <p:nvSpPr>
          <p:cNvPr id="46099" name="Text Box 38"/>
          <p:cNvSpPr txBox="1">
            <a:spLocks noChangeArrowheads="1"/>
          </p:cNvSpPr>
          <p:nvPr/>
        </p:nvSpPr>
        <p:spPr bwMode="auto">
          <a:xfrm>
            <a:off x="688975" y="58674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6100" name="Line 39"/>
          <p:cNvSpPr>
            <a:spLocks noChangeShapeType="1"/>
          </p:cNvSpPr>
          <p:nvPr/>
        </p:nvSpPr>
        <p:spPr bwMode="auto">
          <a:xfrm>
            <a:off x="1143000" y="2133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01" name="Text Box 40"/>
          <p:cNvSpPr txBox="1">
            <a:spLocks noChangeArrowheads="1"/>
          </p:cNvSpPr>
          <p:nvPr/>
        </p:nvSpPr>
        <p:spPr bwMode="auto">
          <a:xfrm>
            <a:off x="990600" y="175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6102" name="Text Box 41"/>
          <p:cNvSpPr txBox="1">
            <a:spLocks noChangeArrowheads="1"/>
          </p:cNvSpPr>
          <p:nvPr/>
        </p:nvSpPr>
        <p:spPr bwMode="auto">
          <a:xfrm>
            <a:off x="20129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a:t>
            </a:r>
          </a:p>
        </p:txBody>
      </p:sp>
      <p:sp>
        <p:nvSpPr>
          <p:cNvPr id="46103" name="Text Box 42"/>
          <p:cNvSpPr txBox="1">
            <a:spLocks noChangeArrowheads="1"/>
          </p:cNvSpPr>
          <p:nvPr/>
        </p:nvSpPr>
        <p:spPr bwMode="auto">
          <a:xfrm>
            <a:off x="30797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a:t>
            </a:r>
          </a:p>
        </p:txBody>
      </p:sp>
      <p:sp>
        <p:nvSpPr>
          <p:cNvPr id="46104" name="Text Box 43"/>
          <p:cNvSpPr txBox="1">
            <a:spLocks noChangeArrowheads="1"/>
          </p:cNvSpPr>
          <p:nvPr/>
        </p:nvSpPr>
        <p:spPr bwMode="auto">
          <a:xfrm>
            <a:off x="40703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a:t>
            </a:r>
          </a:p>
        </p:txBody>
      </p:sp>
      <p:sp>
        <p:nvSpPr>
          <p:cNvPr id="46105" name="Text Box 44"/>
          <p:cNvSpPr txBox="1">
            <a:spLocks noChangeArrowheads="1"/>
          </p:cNvSpPr>
          <p:nvPr/>
        </p:nvSpPr>
        <p:spPr bwMode="auto">
          <a:xfrm>
            <a:off x="510540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a:t>
            </a:r>
          </a:p>
        </p:txBody>
      </p:sp>
      <p:sp>
        <p:nvSpPr>
          <p:cNvPr id="46106" name="Text Box 45"/>
          <p:cNvSpPr txBox="1">
            <a:spLocks noChangeArrowheads="1"/>
          </p:cNvSpPr>
          <p:nvPr/>
        </p:nvSpPr>
        <p:spPr bwMode="auto">
          <a:xfrm>
            <a:off x="2252663" y="1655763"/>
            <a:ext cx="1862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t</a:t>
            </a:r>
            <a:r>
              <a:rPr lang="en-US" altLang="en-US" sz="1600" baseline="0" dirty="0">
                <a:solidFill>
                  <a:schemeClr val="bg1"/>
                </a:solidFill>
              </a:rPr>
              <a:t> = time (in seconds)</a:t>
            </a:r>
          </a:p>
        </p:txBody>
      </p:sp>
      <p:graphicFrame>
        <p:nvGraphicFramePr>
          <p:cNvPr id="46107" name="Object 47"/>
          <p:cNvGraphicFramePr>
            <a:graphicFrameLocks noGrp="1" noChangeAspect="1"/>
          </p:cNvGraphicFramePr>
          <p:nvPr>
            <p:ph sz="quarter" idx="3"/>
          </p:nvPr>
        </p:nvGraphicFramePr>
        <p:xfrm>
          <a:off x="5715000" y="4394200"/>
          <a:ext cx="3124200" cy="1258888"/>
        </p:xfrm>
        <a:graphic>
          <a:graphicData uri="http://schemas.openxmlformats.org/presentationml/2006/ole">
            <mc:AlternateContent xmlns:mc="http://schemas.openxmlformats.org/markup-compatibility/2006">
              <mc:Choice xmlns:v="urn:schemas-microsoft-com:vml" Requires="v">
                <p:oleObj spid="_x0000_s5161" name="Equation" r:id="rId8" imgW="1701800" imgH="685800" progId="Equation.DSMT4">
                  <p:embed/>
                </p:oleObj>
              </mc:Choice>
              <mc:Fallback>
                <p:oleObj name="Equation" r:id="rId8" imgW="1701800" imgH="685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394200"/>
                        <a:ext cx="3124200" cy="1258888"/>
                      </a:xfrm>
                      <a:prstGeom prst="rect">
                        <a:avLst/>
                      </a:prstGeom>
                      <a:solidFill>
                        <a:srgbClr val="D2EAE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8162" name="Oval 50" descr="Granite"/>
          <p:cNvSpPr>
            <a:spLocks noChangeArrowheads="1"/>
          </p:cNvSpPr>
          <p:nvPr/>
        </p:nvSpPr>
        <p:spPr bwMode="auto">
          <a:xfrm>
            <a:off x="1066800" y="2057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18168" name="Oval 56" descr="Granite"/>
          <p:cNvSpPr>
            <a:spLocks noChangeArrowheads="1"/>
          </p:cNvSpPr>
          <p:nvPr/>
        </p:nvSpPr>
        <p:spPr bwMode="auto">
          <a:xfrm>
            <a:off x="2133600" y="2438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18169" name="Oval 57"/>
          <p:cNvSpPr>
            <a:spLocks noChangeArrowheads="1"/>
          </p:cNvSpPr>
          <p:nvPr/>
        </p:nvSpPr>
        <p:spPr bwMode="auto">
          <a:xfrm>
            <a:off x="3124200" y="3200400"/>
            <a:ext cx="152400" cy="152400"/>
          </a:xfrm>
          <a:prstGeom prst="ellipse">
            <a:avLst/>
          </a:prstGeom>
          <a:solidFill>
            <a:srgbClr val="EC583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solidFill>
                <a:srgbClr val="EC583A"/>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8162"/>
                                        </p:tgtEl>
                                        <p:attrNameLst>
                                          <p:attrName>style.visibility</p:attrName>
                                        </p:attrNameLst>
                                      </p:cBhvr>
                                      <p:to>
                                        <p:strVal val="visible"/>
                                      </p:to>
                                    </p:set>
                                    <p:animEffect transition="in" filter="fade">
                                      <p:cBhvr>
                                        <p:cTn id="7" dur="1000"/>
                                        <p:tgtEl>
                                          <p:spTgt spid="218162"/>
                                        </p:tgtEl>
                                      </p:cBhvr>
                                    </p:animEffect>
                                  </p:childTnLst>
                                </p:cTn>
                              </p:par>
                              <p:par>
                                <p:cTn id="8" presetID="8" presetClass="emph" presetSubtype="0" fill="hold" grpId="1" nodeType="withEffect">
                                  <p:stCondLst>
                                    <p:cond delay="0"/>
                                  </p:stCondLst>
                                  <p:childTnLst>
                                    <p:animRot by="43200000">
                                      <p:cBhvr>
                                        <p:cTn id="9" dur="2000" fill="hold"/>
                                        <p:tgtEl>
                                          <p:spTgt spid="218162"/>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218168"/>
                                        </p:tgtEl>
                                        <p:attrNameLst>
                                          <p:attrName>style.visibility</p:attrName>
                                        </p:attrNameLst>
                                      </p:cBhvr>
                                      <p:to>
                                        <p:strVal val="visible"/>
                                      </p:to>
                                    </p:set>
                                    <p:animEffect transition="in" filter="fade">
                                      <p:cBhvr>
                                        <p:cTn id="12" dur="1000"/>
                                        <p:tgtEl>
                                          <p:spTgt spid="218168"/>
                                        </p:tgtEl>
                                      </p:cBhvr>
                                    </p:animEffect>
                                  </p:childTnLst>
                                </p:cTn>
                              </p:par>
                              <p:par>
                                <p:cTn id="13" presetID="8" presetClass="emph" presetSubtype="0" fill="hold" grpId="1" nodeType="withEffect">
                                  <p:stCondLst>
                                    <p:cond delay="0"/>
                                  </p:stCondLst>
                                  <p:childTnLst>
                                    <p:animRot by="43200000">
                                      <p:cBhvr>
                                        <p:cTn id="14" dur="2000" fill="hold"/>
                                        <p:tgtEl>
                                          <p:spTgt spid="218168"/>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218169"/>
                                        </p:tgtEl>
                                        <p:attrNameLst>
                                          <p:attrName>style.visibility</p:attrName>
                                        </p:attrNameLst>
                                      </p:cBhvr>
                                      <p:to>
                                        <p:strVal val="visible"/>
                                      </p:to>
                                    </p:set>
                                    <p:animEffect transition="in" filter="fade">
                                      <p:cBhvr>
                                        <p:cTn id="17" dur="1000"/>
                                        <p:tgtEl>
                                          <p:spTgt spid="218169"/>
                                        </p:tgtEl>
                                      </p:cBhvr>
                                    </p:animEffect>
                                  </p:childTnLst>
                                </p:cTn>
                              </p:par>
                              <p:par>
                                <p:cTn id="18" presetID="8" presetClass="emph" presetSubtype="0" fill="hold" grpId="1" nodeType="withEffect">
                                  <p:stCondLst>
                                    <p:cond delay="0"/>
                                  </p:stCondLst>
                                  <p:childTnLst>
                                    <p:animRot by="43200000">
                                      <p:cBhvr>
                                        <p:cTn id="19" dur="2000" fill="hold"/>
                                        <p:tgtEl>
                                          <p:spTgt spid="21816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62" grpId="0" animBg="1"/>
      <p:bldP spid="218162" grpId="1" animBg="1"/>
      <p:bldP spid="218168" grpId="0" animBg="1"/>
      <p:bldP spid="218168" grpId="1" animBg="1"/>
      <p:bldP spid="218169" grpId="0" animBg="1"/>
      <p:bldP spid="218169"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47106" name="Group 2"/>
          <p:cNvGrpSpPr>
            <a:grpSpLocks/>
          </p:cNvGrpSpPr>
          <p:nvPr/>
        </p:nvGrpSpPr>
        <p:grpSpPr bwMode="auto">
          <a:xfrm>
            <a:off x="1143000" y="2133600"/>
            <a:ext cx="4343400" cy="4114800"/>
            <a:chOff x="717" y="717"/>
            <a:chExt cx="2451" cy="3026"/>
          </a:xfrm>
        </p:grpSpPr>
        <p:sp>
          <p:nvSpPr>
            <p:cNvPr id="47136" name="Rectangle 3"/>
            <p:cNvSpPr>
              <a:spLocks noChangeArrowheads="1"/>
            </p:cNvSpPr>
            <p:nvPr/>
          </p:nvSpPr>
          <p:spPr bwMode="auto">
            <a:xfrm>
              <a:off x="719" y="719"/>
              <a:ext cx="2449" cy="302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47137" name="Line 4"/>
            <p:cNvSpPr>
              <a:spLocks noChangeShapeType="1"/>
            </p:cNvSpPr>
            <p:nvPr/>
          </p:nvSpPr>
          <p:spPr bwMode="auto">
            <a:xfrm flipV="1">
              <a:off x="100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8" name="Line 5"/>
            <p:cNvSpPr>
              <a:spLocks noChangeShapeType="1"/>
            </p:cNvSpPr>
            <p:nvPr/>
          </p:nvSpPr>
          <p:spPr bwMode="auto">
            <a:xfrm flipV="1">
              <a:off x="1297" y="718"/>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39" name="Line 6"/>
            <p:cNvSpPr>
              <a:spLocks noChangeShapeType="1"/>
            </p:cNvSpPr>
            <p:nvPr/>
          </p:nvSpPr>
          <p:spPr bwMode="auto">
            <a:xfrm flipV="1">
              <a:off x="1583" y="717"/>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0" name="Line 7"/>
            <p:cNvSpPr>
              <a:spLocks noChangeShapeType="1"/>
            </p:cNvSpPr>
            <p:nvPr/>
          </p:nvSpPr>
          <p:spPr bwMode="auto">
            <a:xfrm flipV="1">
              <a:off x="1871"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1" name="Line 8"/>
            <p:cNvSpPr>
              <a:spLocks noChangeShapeType="1"/>
            </p:cNvSpPr>
            <p:nvPr/>
          </p:nvSpPr>
          <p:spPr bwMode="auto">
            <a:xfrm flipV="1">
              <a:off x="2159"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2" name="Line 9"/>
            <p:cNvSpPr>
              <a:spLocks noChangeShapeType="1"/>
            </p:cNvSpPr>
            <p:nvPr/>
          </p:nvSpPr>
          <p:spPr bwMode="auto">
            <a:xfrm flipV="1">
              <a:off x="244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3" name="Line 10"/>
            <p:cNvSpPr>
              <a:spLocks noChangeShapeType="1"/>
            </p:cNvSpPr>
            <p:nvPr/>
          </p:nvSpPr>
          <p:spPr bwMode="auto">
            <a:xfrm flipV="1">
              <a:off x="2735"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4" name="Line 11"/>
            <p:cNvSpPr>
              <a:spLocks noChangeShapeType="1"/>
            </p:cNvSpPr>
            <p:nvPr/>
          </p:nvSpPr>
          <p:spPr bwMode="auto">
            <a:xfrm flipV="1">
              <a:off x="3023"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5" name="Line 12"/>
            <p:cNvSpPr>
              <a:spLocks noChangeShapeType="1"/>
            </p:cNvSpPr>
            <p:nvPr/>
          </p:nvSpPr>
          <p:spPr bwMode="auto">
            <a:xfrm>
              <a:off x="719" y="100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6" name="Line 13"/>
            <p:cNvSpPr>
              <a:spLocks noChangeShapeType="1"/>
            </p:cNvSpPr>
            <p:nvPr/>
          </p:nvSpPr>
          <p:spPr bwMode="auto">
            <a:xfrm>
              <a:off x="718" y="1294"/>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7" name="Line 14"/>
            <p:cNvSpPr>
              <a:spLocks noChangeShapeType="1"/>
            </p:cNvSpPr>
            <p:nvPr/>
          </p:nvSpPr>
          <p:spPr bwMode="auto">
            <a:xfrm>
              <a:off x="717" y="158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8" name="Line 15"/>
            <p:cNvSpPr>
              <a:spLocks noChangeShapeType="1"/>
            </p:cNvSpPr>
            <p:nvPr/>
          </p:nvSpPr>
          <p:spPr bwMode="auto">
            <a:xfrm>
              <a:off x="719" y="187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49" name="Line 16"/>
            <p:cNvSpPr>
              <a:spLocks noChangeShapeType="1"/>
            </p:cNvSpPr>
            <p:nvPr/>
          </p:nvSpPr>
          <p:spPr bwMode="auto">
            <a:xfrm>
              <a:off x="719" y="215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0" name="Line 17"/>
            <p:cNvSpPr>
              <a:spLocks noChangeShapeType="1"/>
            </p:cNvSpPr>
            <p:nvPr/>
          </p:nvSpPr>
          <p:spPr bwMode="auto">
            <a:xfrm>
              <a:off x="719" y="244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1" name="Line 18"/>
            <p:cNvSpPr>
              <a:spLocks noChangeShapeType="1"/>
            </p:cNvSpPr>
            <p:nvPr/>
          </p:nvSpPr>
          <p:spPr bwMode="auto">
            <a:xfrm>
              <a:off x="719" y="2735"/>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2" name="Line 19"/>
            <p:cNvSpPr>
              <a:spLocks noChangeShapeType="1"/>
            </p:cNvSpPr>
            <p:nvPr/>
          </p:nvSpPr>
          <p:spPr bwMode="auto">
            <a:xfrm>
              <a:off x="719" y="3023"/>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3" name="Line 20"/>
            <p:cNvSpPr>
              <a:spLocks noChangeShapeType="1"/>
            </p:cNvSpPr>
            <p:nvPr/>
          </p:nvSpPr>
          <p:spPr bwMode="auto">
            <a:xfrm>
              <a:off x="719" y="331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54" name="Line 21"/>
            <p:cNvSpPr>
              <a:spLocks noChangeShapeType="1"/>
            </p:cNvSpPr>
            <p:nvPr/>
          </p:nvSpPr>
          <p:spPr bwMode="auto">
            <a:xfrm>
              <a:off x="719" y="359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7107" name="Rectangle 22" descr="Large confetti"/>
          <p:cNvSpPr>
            <a:spLocks noGrp="1" noChangeArrowheads="1"/>
          </p:cNvSpPr>
          <p:nvPr>
            <p:ph type="title"/>
          </p:nvPr>
        </p:nvSpPr>
        <p:spPr/>
        <p:txBody>
          <a:bodyPr/>
          <a:lstStyle/>
          <a:p>
            <a:pPr eaLnBrk="1" hangingPunct="1"/>
            <a:r>
              <a:rPr lang="en-US" altLang="en-US" smtClean="0"/>
              <a:t>An Illustration (cont.)</a:t>
            </a:r>
          </a:p>
        </p:txBody>
      </p:sp>
      <p:graphicFrame>
        <p:nvGraphicFramePr>
          <p:cNvPr id="47108" name="Rectangle 23"/>
          <p:cNvGraphicFramePr>
            <a:graphicFrameLocks noGrp="1"/>
          </p:cNvGraphicFramePr>
          <p:nvPr>
            <p:ph sz="half" idx="1"/>
          </p:nvPr>
        </p:nvGraphicFramePr>
        <p:xfrm>
          <a:off x="685800" y="2730500"/>
          <a:ext cx="3810000" cy="2540000"/>
        </p:xfrm>
        <a:graphic>
          <a:graphicData uri="http://schemas.openxmlformats.org/presentationml/2006/ole">
            <mc:AlternateContent xmlns:mc="http://schemas.openxmlformats.org/markup-compatibility/2006">
              <mc:Choice xmlns:v="urn:schemas-microsoft-com:vml" Requires="v">
                <p:oleObj spid="_x0000_s6182" name="Equation" r:id="rId3" imgW="0" imgH="0" progId="Equation.DSMT4">
                  <p:embed/>
                </p:oleObj>
              </mc:Choice>
              <mc:Fallback>
                <p:oleObj name="Equation" r:id="rId3" imgW="0" imgH="0" progId="Equation.DSMT4">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2730500"/>
                        <a:ext cx="38100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7109" name="Object 24"/>
          <p:cNvGraphicFramePr>
            <a:graphicFrameLocks noGrp="1" noChangeAspect="1"/>
          </p:cNvGraphicFramePr>
          <p:nvPr>
            <p:ph sz="quarter" idx="2"/>
          </p:nvPr>
        </p:nvGraphicFramePr>
        <p:xfrm>
          <a:off x="6096000" y="2814638"/>
          <a:ext cx="914400" cy="198437"/>
        </p:xfrm>
        <a:graphic>
          <a:graphicData uri="http://schemas.openxmlformats.org/presentationml/2006/ole">
            <mc:AlternateContent xmlns:mc="http://schemas.openxmlformats.org/markup-compatibility/2006">
              <mc:Choice xmlns:v="urn:schemas-microsoft-com:vml" Requires="v">
                <p:oleObj spid="_x0000_s6183"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1463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7110" name="Line 25"/>
          <p:cNvSpPr>
            <a:spLocks noChangeShapeType="1"/>
          </p:cNvSpPr>
          <p:nvPr/>
        </p:nvSpPr>
        <p:spPr bwMode="auto">
          <a:xfrm flipH="1" flipV="1">
            <a:off x="1143000" y="2133600"/>
            <a:ext cx="0" cy="3733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11" name="Text Box 26"/>
          <p:cNvSpPr txBox="1">
            <a:spLocks noChangeArrowheads="1"/>
          </p:cNvSpPr>
          <p:nvPr/>
        </p:nvSpPr>
        <p:spPr bwMode="auto">
          <a:xfrm>
            <a:off x="669925" y="19812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100</a:t>
            </a:r>
          </a:p>
        </p:txBody>
      </p:sp>
      <p:sp>
        <p:nvSpPr>
          <p:cNvPr id="47112" name="Text Box 27"/>
          <p:cNvSpPr txBox="1">
            <a:spLocks noChangeArrowheads="1"/>
          </p:cNvSpPr>
          <p:nvPr/>
        </p:nvSpPr>
        <p:spPr bwMode="auto">
          <a:xfrm>
            <a:off x="742950" y="2362200"/>
            <a:ext cx="439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90</a:t>
            </a:r>
          </a:p>
        </p:txBody>
      </p:sp>
      <p:sp>
        <p:nvSpPr>
          <p:cNvPr id="47113" name="Text Box 28"/>
          <p:cNvSpPr txBox="1">
            <a:spLocks noChangeArrowheads="1"/>
          </p:cNvSpPr>
          <p:nvPr/>
        </p:nvSpPr>
        <p:spPr bwMode="auto">
          <a:xfrm>
            <a:off x="795338" y="2743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80</a:t>
            </a:r>
          </a:p>
        </p:txBody>
      </p:sp>
      <p:sp>
        <p:nvSpPr>
          <p:cNvPr id="47114" name="Text Box 29"/>
          <p:cNvSpPr txBox="1">
            <a:spLocks noChangeArrowheads="1"/>
          </p:cNvSpPr>
          <p:nvPr/>
        </p:nvSpPr>
        <p:spPr bwMode="auto">
          <a:xfrm>
            <a:off x="795338" y="3124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70</a:t>
            </a:r>
          </a:p>
        </p:txBody>
      </p:sp>
      <p:sp>
        <p:nvSpPr>
          <p:cNvPr id="47115" name="Text Box 30"/>
          <p:cNvSpPr txBox="1">
            <a:spLocks noChangeArrowheads="1"/>
          </p:cNvSpPr>
          <p:nvPr/>
        </p:nvSpPr>
        <p:spPr bwMode="auto">
          <a:xfrm>
            <a:off x="795338" y="3505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60</a:t>
            </a:r>
          </a:p>
        </p:txBody>
      </p:sp>
      <p:sp>
        <p:nvSpPr>
          <p:cNvPr id="47116" name="Text Box 31"/>
          <p:cNvSpPr txBox="1">
            <a:spLocks noChangeArrowheads="1"/>
          </p:cNvSpPr>
          <p:nvPr/>
        </p:nvSpPr>
        <p:spPr bwMode="auto">
          <a:xfrm>
            <a:off x="795338" y="3886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50</a:t>
            </a:r>
          </a:p>
        </p:txBody>
      </p:sp>
      <p:sp>
        <p:nvSpPr>
          <p:cNvPr id="47117" name="Text Box 32"/>
          <p:cNvSpPr txBox="1">
            <a:spLocks noChangeArrowheads="1"/>
          </p:cNvSpPr>
          <p:nvPr/>
        </p:nvSpPr>
        <p:spPr bwMode="auto">
          <a:xfrm>
            <a:off x="795338" y="4267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40</a:t>
            </a:r>
          </a:p>
        </p:txBody>
      </p:sp>
      <p:sp>
        <p:nvSpPr>
          <p:cNvPr id="47118" name="Text Box 33"/>
          <p:cNvSpPr txBox="1">
            <a:spLocks noChangeArrowheads="1"/>
          </p:cNvSpPr>
          <p:nvPr/>
        </p:nvSpPr>
        <p:spPr bwMode="auto">
          <a:xfrm>
            <a:off x="795338" y="4724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30</a:t>
            </a:r>
          </a:p>
        </p:txBody>
      </p:sp>
      <p:sp>
        <p:nvSpPr>
          <p:cNvPr id="47119" name="Text Box 34"/>
          <p:cNvSpPr txBox="1">
            <a:spLocks noChangeArrowheads="1"/>
          </p:cNvSpPr>
          <p:nvPr/>
        </p:nvSpPr>
        <p:spPr bwMode="auto">
          <a:xfrm>
            <a:off x="795338" y="5105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20</a:t>
            </a:r>
          </a:p>
        </p:txBody>
      </p:sp>
      <p:sp>
        <p:nvSpPr>
          <p:cNvPr id="47120" name="Text Box 35"/>
          <p:cNvSpPr txBox="1">
            <a:spLocks noChangeArrowheads="1"/>
          </p:cNvSpPr>
          <p:nvPr/>
        </p:nvSpPr>
        <p:spPr bwMode="auto">
          <a:xfrm rot="-5400000">
            <a:off x="-554831" y="3885407"/>
            <a:ext cx="2541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s</a:t>
            </a:r>
            <a:r>
              <a:rPr lang="en-US" altLang="en-US" sz="1600" baseline="0" dirty="0">
                <a:solidFill>
                  <a:schemeClr val="bg1"/>
                </a:solidFill>
              </a:rPr>
              <a:t> = Displacement (in meters)</a:t>
            </a:r>
          </a:p>
        </p:txBody>
      </p:sp>
      <p:graphicFrame>
        <p:nvGraphicFramePr>
          <p:cNvPr id="47121" name="Object 36"/>
          <p:cNvGraphicFramePr>
            <a:graphicFrameLocks noChangeAspect="1"/>
          </p:cNvGraphicFramePr>
          <p:nvPr/>
        </p:nvGraphicFramePr>
        <p:xfrm>
          <a:off x="5649913" y="2209800"/>
          <a:ext cx="1271587" cy="1295400"/>
        </p:xfrm>
        <a:graphic>
          <a:graphicData uri="http://schemas.openxmlformats.org/presentationml/2006/ole">
            <mc:AlternateContent xmlns:mc="http://schemas.openxmlformats.org/markup-compatibility/2006">
              <mc:Choice xmlns:v="urn:schemas-microsoft-com:vml" Requires="v">
                <p:oleObj spid="_x0000_s6184" name="Equation" r:id="rId6" imgW="673100" imgH="685800" progId="Equation.DSMT4">
                  <p:embed/>
                </p:oleObj>
              </mc:Choice>
              <mc:Fallback>
                <p:oleObj name="Equation" r:id="rId6" imgW="673100" imgH="685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9913" y="2209800"/>
                        <a:ext cx="1271587" cy="1295400"/>
                      </a:xfrm>
                      <a:prstGeom prst="rect">
                        <a:avLst/>
                      </a:prstGeom>
                      <a:solidFill>
                        <a:srgbClr val="D2EA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7122" name="Text Box 37"/>
          <p:cNvSpPr txBox="1">
            <a:spLocks noChangeArrowheads="1"/>
          </p:cNvSpPr>
          <p:nvPr/>
        </p:nvSpPr>
        <p:spPr bwMode="auto">
          <a:xfrm>
            <a:off x="798513" y="5486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10</a:t>
            </a:r>
          </a:p>
        </p:txBody>
      </p:sp>
      <p:sp>
        <p:nvSpPr>
          <p:cNvPr id="47123" name="Text Box 38"/>
          <p:cNvSpPr txBox="1">
            <a:spLocks noChangeArrowheads="1"/>
          </p:cNvSpPr>
          <p:nvPr/>
        </p:nvSpPr>
        <p:spPr bwMode="auto">
          <a:xfrm>
            <a:off x="688975" y="58674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7124" name="Line 39"/>
          <p:cNvSpPr>
            <a:spLocks noChangeShapeType="1"/>
          </p:cNvSpPr>
          <p:nvPr/>
        </p:nvSpPr>
        <p:spPr bwMode="auto">
          <a:xfrm>
            <a:off x="1143000" y="2133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5" name="Text Box 40"/>
          <p:cNvSpPr txBox="1">
            <a:spLocks noChangeArrowheads="1"/>
          </p:cNvSpPr>
          <p:nvPr/>
        </p:nvSpPr>
        <p:spPr bwMode="auto">
          <a:xfrm>
            <a:off x="990600" y="175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7126" name="Text Box 41"/>
          <p:cNvSpPr txBox="1">
            <a:spLocks noChangeArrowheads="1"/>
          </p:cNvSpPr>
          <p:nvPr/>
        </p:nvSpPr>
        <p:spPr bwMode="auto">
          <a:xfrm>
            <a:off x="20129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a:t>
            </a:r>
          </a:p>
        </p:txBody>
      </p:sp>
      <p:sp>
        <p:nvSpPr>
          <p:cNvPr id="47127" name="Text Box 42"/>
          <p:cNvSpPr txBox="1">
            <a:spLocks noChangeArrowheads="1"/>
          </p:cNvSpPr>
          <p:nvPr/>
        </p:nvSpPr>
        <p:spPr bwMode="auto">
          <a:xfrm>
            <a:off x="30797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a:t>
            </a:r>
          </a:p>
        </p:txBody>
      </p:sp>
      <p:sp>
        <p:nvSpPr>
          <p:cNvPr id="47128" name="Text Box 43"/>
          <p:cNvSpPr txBox="1">
            <a:spLocks noChangeArrowheads="1"/>
          </p:cNvSpPr>
          <p:nvPr/>
        </p:nvSpPr>
        <p:spPr bwMode="auto">
          <a:xfrm>
            <a:off x="40703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a:t>
            </a:r>
          </a:p>
        </p:txBody>
      </p:sp>
      <p:sp>
        <p:nvSpPr>
          <p:cNvPr id="47129" name="Text Box 44"/>
          <p:cNvSpPr txBox="1">
            <a:spLocks noChangeArrowheads="1"/>
          </p:cNvSpPr>
          <p:nvPr/>
        </p:nvSpPr>
        <p:spPr bwMode="auto">
          <a:xfrm>
            <a:off x="510540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a:t>
            </a:r>
          </a:p>
        </p:txBody>
      </p:sp>
      <p:sp>
        <p:nvSpPr>
          <p:cNvPr id="47130" name="Text Box 45"/>
          <p:cNvSpPr txBox="1">
            <a:spLocks noChangeArrowheads="1"/>
          </p:cNvSpPr>
          <p:nvPr/>
        </p:nvSpPr>
        <p:spPr bwMode="auto">
          <a:xfrm>
            <a:off x="2252663" y="1655763"/>
            <a:ext cx="1862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t</a:t>
            </a:r>
            <a:r>
              <a:rPr lang="en-US" altLang="en-US" sz="1600" baseline="0" dirty="0">
                <a:solidFill>
                  <a:schemeClr val="bg1"/>
                </a:solidFill>
              </a:rPr>
              <a:t> = time (in seconds)</a:t>
            </a:r>
          </a:p>
        </p:txBody>
      </p:sp>
      <p:graphicFrame>
        <p:nvGraphicFramePr>
          <p:cNvPr id="47131" name="Object 47"/>
          <p:cNvGraphicFramePr>
            <a:graphicFrameLocks noGrp="1" noChangeAspect="1"/>
          </p:cNvGraphicFramePr>
          <p:nvPr>
            <p:ph sz="quarter" idx="3"/>
          </p:nvPr>
        </p:nvGraphicFramePr>
        <p:xfrm>
          <a:off x="5715000" y="4414838"/>
          <a:ext cx="3024188" cy="1200150"/>
        </p:xfrm>
        <a:graphic>
          <a:graphicData uri="http://schemas.openxmlformats.org/presentationml/2006/ole">
            <mc:AlternateContent xmlns:mc="http://schemas.openxmlformats.org/markup-compatibility/2006">
              <mc:Choice xmlns:v="urn:schemas-microsoft-com:vml" Requires="v">
                <p:oleObj spid="_x0000_s6185" name="Equation" r:id="rId8" imgW="1727200" imgH="685800" progId="Equation.DSMT4">
                  <p:embed/>
                </p:oleObj>
              </mc:Choice>
              <mc:Fallback>
                <p:oleObj name="Equation" r:id="rId8" imgW="1727200" imgH="685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15000" y="4414838"/>
                        <a:ext cx="3024188" cy="1200150"/>
                      </a:xfrm>
                      <a:prstGeom prst="rect">
                        <a:avLst/>
                      </a:prstGeom>
                      <a:solidFill>
                        <a:srgbClr val="D2EAE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19189" name="Oval 53" descr="Granite"/>
          <p:cNvSpPr>
            <a:spLocks noChangeArrowheads="1"/>
          </p:cNvSpPr>
          <p:nvPr/>
        </p:nvSpPr>
        <p:spPr bwMode="auto">
          <a:xfrm>
            <a:off x="1066800" y="2057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19190" name="Oval 54" descr="Granite"/>
          <p:cNvSpPr>
            <a:spLocks noChangeArrowheads="1"/>
          </p:cNvSpPr>
          <p:nvPr/>
        </p:nvSpPr>
        <p:spPr bwMode="auto">
          <a:xfrm>
            <a:off x="2133600" y="2438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19191" name="Oval 55" descr="Granite"/>
          <p:cNvSpPr>
            <a:spLocks noChangeArrowheads="1"/>
          </p:cNvSpPr>
          <p:nvPr/>
        </p:nvSpPr>
        <p:spPr bwMode="auto">
          <a:xfrm>
            <a:off x="3124200" y="3200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19192" name="Oval 56"/>
          <p:cNvSpPr>
            <a:spLocks noChangeArrowheads="1"/>
          </p:cNvSpPr>
          <p:nvPr/>
        </p:nvSpPr>
        <p:spPr bwMode="auto">
          <a:xfrm>
            <a:off x="4114800" y="4343400"/>
            <a:ext cx="152400" cy="152400"/>
          </a:xfrm>
          <a:prstGeom prst="ellipse">
            <a:avLst/>
          </a:prstGeom>
          <a:solidFill>
            <a:srgbClr val="EC583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solidFill>
                <a:srgbClr val="EC583A"/>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9189"/>
                                        </p:tgtEl>
                                        <p:attrNameLst>
                                          <p:attrName>style.visibility</p:attrName>
                                        </p:attrNameLst>
                                      </p:cBhvr>
                                      <p:to>
                                        <p:strVal val="visible"/>
                                      </p:to>
                                    </p:set>
                                    <p:animEffect transition="in" filter="fade">
                                      <p:cBhvr>
                                        <p:cTn id="7" dur="1000"/>
                                        <p:tgtEl>
                                          <p:spTgt spid="219189"/>
                                        </p:tgtEl>
                                      </p:cBhvr>
                                    </p:animEffect>
                                  </p:childTnLst>
                                </p:cTn>
                              </p:par>
                              <p:par>
                                <p:cTn id="8" presetID="8" presetClass="emph" presetSubtype="0" fill="hold" grpId="1" nodeType="withEffect">
                                  <p:stCondLst>
                                    <p:cond delay="0"/>
                                  </p:stCondLst>
                                  <p:childTnLst>
                                    <p:animRot by="43200000">
                                      <p:cBhvr>
                                        <p:cTn id="9" dur="2000" fill="hold"/>
                                        <p:tgtEl>
                                          <p:spTgt spid="219189"/>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219190"/>
                                        </p:tgtEl>
                                        <p:attrNameLst>
                                          <p:attrName>style.visibility</p:attrName>
                                        </p:attrNameLst>
                                      </p:cBhvr>
                                      <p:to>
                                        <p:strVal val="visible"/>
                                      </p:to>
                                    </p:set>
                                    <p:animEffect transition="in" filter="fade">
                                      <p:cBhvr>
                                        <p:cTn id="12" dur="1000"/>
                                        <p:tgtEl>
                                          <p:spTgt spid="219190"/>
                                        </p:tgtEl>
                                      </p:cBhvr>
                                    </p:animEffect>
                                  </p:childTnLst>
                                </p:cTn>
                              </p:par>
                              <p:par>
                                <p:cTn id="13" presetID="8" presetClass="emph" presetSubtype="0" fill="hold" grpId="1" nodeType="withEffect">
                                  <p:stCondLst>
                                    <p:cond delay="0"/>
                                  </p:stCondLst>
                                  <p:childTnLst>
                                    <p:animRot by="43200000">
                                      <p:cBhvr>
                                        <p:cTn id="14" dur="2000" fill="hold"/>
                                        <p:tgtEl>
                                          <p:spTgt spid="219190"/>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219191"/>
                                        </p:tgtEl>
                                        <p:attrNameLst>
                                          <p:attrName>style.visibility</p:attrName>
                                        </p:attrNameLst>
                                      </p:cBhvr>
                                      <p:to>
                                        <p:strVal val="visible"/>
                                      </p:to>
                                    </p:set>
                                    <p:animEffect transition="in" filter="fade">
                                      <p:cBhvr>
                                        <p:cTn id="17" dur="1000"/>
                                        <p:tgtEl>
                                          <p:spTgt spid="219191"/>
                                        </p:tgtEl>
                                      </p:cBhvr>
                                    </p:animEffect>
                                  </p:childTnLst>
                                </p:cTn>
                              </p:par>
                              <p:par>
                                <p:cTn id="18" presetID="8" presetClass="emph" presetSubtype="0" fill="hold" grpId="1" nodeType="withEffect">
                                  <p:stCondLst>
                                    <p:cond delay="0"/>
                                  </p:stCondLst>
                                  <p:childTnLst>
                                    <p:animRot by="43200000">
                                      <p:cBhvr>
                                        <p:cTn id="19" dur="2000" fill="hold"/>
                                        <p:tgtEl>
                                          <p:spTgt spid="219191"/>
                                        </p:tgtEl>
                                        <p:attrNameLst>
                                          <p:attrName>r</p:attrName>
                                        </p:attrNameLst>
                                      </p:cBhvr>
                                    </p:animRot>
                                  </p:childTnLst>
                                </p:cTn>
                              </p:par>
                              <p:par>
                                <p:cTn id="20" presetID="10" presetClass="entr" presetSubtype="0" fill="hold" grpId="0" nodeType="withEffect">
                                  <p:stCondLst>
                                    <p:cond delay="0"/>
                                  </p:stCondLst>
                                  <p:childTnLst>
                                    <p:set>
                                      <p:cBhvr>
                                        <p:cTn id="21" dur="1" fill="hold">
                                          <p:stCondLst>
                                            <p:cond delay="0"/>
                                          </p:stCondLst>
                                        </p:cTn>
                                        <p:tgtEl>
                                          <p:spTgt spid="219192"/>
                                        </p:tgtEl>
                                        <p:attrNameLst>
                                          <p:attrName>style.visibility</p:attrName>
                                        </p:attrNameLst>
                                      </p:cBhvr>
                                      <p:to>
                                        <p:strVal val="visible"/>
                                      </p:to>
                                    </p:set>
                                    <p:animEffect transition="in" filter="fade">
                                      <p:cBhvr>
                                        <p:cTn id="22" dur="1000"/>
                                        <p:tgtEl>
                                          <p:spTgt spid="219192"/>
                                        </p:tgtEl>
                                      </p:cBhvr>
                                    </p:animEffect>
                                  </p:childTnLst>
                                </p:cTn>
                              </p:par>
                              <p:par>
                                <p:cTn id="23" presetID="8" presetClass="emph" presetSubtype="0" fill="hold" grpId="1" nodeType="withEffect">
                                  <p:stCondLst>
                                    <p:cond delay="0"/>
                                  </p:stCondLst>
                                  <p:childTnLst>
                                    <p:animRot by="43200000">
                                      <p:cBhvr>
                                        <p:cTn id="24" dur="2000" fill="hold"/>
                                        <p:tgtEl>
                                          <p:spTgt spid="21919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9189" grpId="0" animBg="1"/>
      <p:bldP spid="219189" grpId="1" animBg="1"/>
      <p:bldP spid="219190" grpId="0" animBg="1"/>
      <p:bldP spid="219190" grpId="1" animBg="1"/>
      <p:bldP spid="219191" grpId="0" animBg="1"/>
      <p:bldP spid="219191" grpId="1" animBg="1"/>
      <p:bldP spid="219192" grpId="0" animBg="1"/>
      <p:bldP spid="219192"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48130" name="Group 2"/>
          <p:cNvGrpSpPr>
            <a:grpSpLocks/>
          </p:cNvGrpSpPr>
          <p:nvPr/>
        </p:nvGrpSpPr>
        <p:grpSpPr bwMode="auto">
          <a:xfrm>
            <a:off x="1143000" y="2133600"/>
            <a:ext cx="4343400" cy="4114800"/>
            <a:chOff x="717" y="717"/>
            <a:chExt cx="2451" cy="3026"/>
          </a:xfrm>
        </p:grpSpPr>
        <p:sp>
          <p:nvSpPr>
            <p:cNvPr id="48161" name="Rectangle 3"/>
            <p:cNvSpPr>
              <a:spLocks noChangeArrowheads="1"/>
            </p:cNvSpPr>
            <p:nvPr/>
          </p:nvSpPr>
          <p:spPr bwMode="auto">
            <a:xfrm>
              <a:off x="719" y="719"/>
              <a:ext cx="2449" cy="3023"/>
            </a:xfrm>
            <a:prstGeom prst="rect">
              <a:avLst/>
            </a:prstGeom>
            <a:solidFill>
              <a:srgbClr val="EAEAE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a:p>
          </p:txBody>
        </p:sp>
        <p:sp>
          <p:nvSpPr>
            <p:cNvPr id="48162" name="Line 4"/>
            <p:cNvSpPr>
              <a:spLocks noChangeShapeType="1"/>
            </p:cNvSpPr>
            <p:nvPr/>
          </p:nvSpPr>
          <p:spPr bwMode="auto">
            <a:xfrm flipV="1">
              <a:off x="100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3" name="Line 5"/>
            <p:cNvSpPr>
              <a:spLocks noChangeShapeType="1"/>
            </p:cNvSpPr>
            <p:nvPr/>
          </p:nvSpPr>
          <p:spPr bwMode="auto">
            <a:xfrm flipV="1">
              <a:off x="1297" y="718"/>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4" name="Line 6"/>
            <p:cNvSpPr>
              <a:spLocks noChangeShapeType="1"/>
            </p:cNvSpPr>
            <p:nvPr/>
          </p:nvSpPr>
          <p:spPr bwMode="auto">
            <a:xfrm flipV="1">
              <a:off x="1583" y="717"/>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5" name="Line 7"/>
            <p:cNvSpPr>
              <a:spLocks noChangeShapeType="1"/>
            </p:cNvSpPr>
            <p:nvPr/>
          </p:nvSpPr>
          <p:spPr bwMode="auto">
            <a:xfrm flipV="1">
              <a:off x="1871"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6" name="Line 8"/>
            <p:cNvSpPr>
              <a:spLocks noChangeShapeType="1"/>
            </p:cNvSpPr>
            <p:nvPr/>
          </p:nvSpPr>
          <p:spPr bwMode="auto">
            <a:xfrm flipV="1">
              <a:off x="2159"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7" name="Line 9"/>
            <p:cNvSpPr>
              <a:spLocks noChangeShapeType="1"/>
            </p:cNvSpPr>
            <p:nvPr/>
          </p:nvSpPr>
          <p:spPr bwMode="auto">
            <a:xfrm flipV="1">
              <a:off x="2447"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8" name="Line 10"/>
            <p:cNvSpPr>
              <a:spLocks noChangeShapeType="1"/>
            </p:cNvSpPr>
            <p:nvPr/>
          </p:nvSpPr>
          <p:spPr bwMode="auto">
            <a:xfrm flipV="1">
              <a:off x="2735"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69" name="Line 11"/>
            <p:cNvSpPr>
              <a:spLocks noChangeShapeType="1"/>
            </p:cNvSpPr>
            <p:nvPr/>
          </p:nvSpPr>
          <p:spPr bwMode="auto">
            <a:xfrm flipV="1">
              <a:off x="3023" y="719"/>
              <a:ext cx="0" cy="3024"/>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0" name="Line 12"/>
            <p:cNvSpPr>
              <a:spLocks noChangeShapeType="1"/>
            </p:cNvSpPr>
            <p:nvPr/>
          </p:nvSpPr>
          <p:spPr bwMode="auto">
            <a:xfrm>
              <a:off x="719" y="100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1" name="Line 13"/>
            <p:cNvSpPr>
              <a:spLocks noChangeShapeType="1"/>
            </p:cNvSpPr>
            <p:nvPr/>
          </p:nvSpPr>
          <p:spPr bwMode="auto">
            <a:xfrm>
              <a:off x="718" y="1294"/>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2" name="Line 14"/>
            <p:cNvSpPr>
              <a:spLocks noChangeShapeType="1"/>
            </p:cNvSpPr>
            <p:nvPr/>
          </p:nvSpPr>
          <p:spPr bwMode="auto">
            <a:xfrm>
              <a:off x="717" y="158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3" name="Line 15"/>
            <p:cNvSpPr>
              <a:spLocks noChangeShapeType="1"/>
            </p:cNvSpPr>
            <p:nvPr/>
          </p:nvSpPr>
          <p:spPr bwMode="auto">
            <a:xfrm>
              <a:off x="719" y="187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4" name="Line 16"/>
            <p:cNvSpPr>
              <a:spLocks noChangeShapeType="1"/>
            </p:cNvSpPr>
            <p:nvPr/>
          </p:nvSpPr>
          <p:spPr bwMode="auto">
            <a:xfrm>
              <a:off x="719" y="215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5" name="Line 17"/>
            <p:cNvSpPr>
              <a:spLocks noChangeShapeType="1"/>
            </p:cNvSpPr>
            <p:nvPr/>
          </p:nvSpPr>
          <p:spPr bwMode="auto">
            <a:xfrm>
              <a:off x="719" y="2447"/>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6" name="Line 18"/>
            <p:cNvSpPr>
              <a:spLocks noChangeShapeType="1"/>
            </p:cNvSpPr>
            <p:nvPr/>
          </p:nvSpPr>
          <p:spPr bwMode="auto">
            <a:xfrm>
              <a:off x="719" y="2735"/>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7" name="Line 19"/>
            <p:cNvSpPr>
              <a:spLocks noChangeShapeType="1"/>
            </p:cNvSpPr>
            <p:nvPr/>
          </p:nvSpPr>
          <p:spPr bwMode="auto">
            <a:xfrm>
              <a:off x="719" y="3023"/>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8" name="Line 20"/>
            <p:cNvSpPr>
              <a:spLocks noChangeShapeType="1"/>
            </p:cNvSpPr>
            <p:nvPr/>
          </p:nvSpPr>
          <p:spPr bwMode="auto">
            <a:xfrm>
              <a:off x="719" y="3311"/>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79" name="Line 21"/>
            <p:cNvSpPr>
              <a:spLocks noChangeShapeType="1"/>
            </p:cNvSpPr>
            <p:nvPr/>
          </p:nvSpPr>
          <p:spPr bwMode="auto">
            <a:xfrm>
              <a:off x="719" y="3599"/>
              <a:ext cx="2448" cy="0"/>
            </a:xfrm>
            <a:prstGeom prst="line">
              <a:avLst/>
            </a:prstGeom>
            <a:noFill/>
            <a:ln w="3175">
              <a:solidFill>
                <a:schemeClr val="bg2"/>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8131" name="Rectangle 22" descr="Large confetti"/>
          <p:cNvSpPr>
            <a:spLocks noGrp="1" noChangeArrowheads="1"/>
          </p:cNvSpPr>
          <p:nvPr>
            <p:ph type="title"/>
          </p:nvPr>
        </p:nvSpPr>
        <p:spPr/>
        <p:txBody>
          <a:bodyPr/>
          <a:lstStyle/>
          <a:p>
            <a:pPr eaLnBrk="1" hangingPunct="1"/>
            <a:r>
              <a:rPr lang="en-US" altLang="en-US" smtClean="0"/>
              <a:t>An Illustration (cont.)</a:t>
            </a:r>
          </a:p>
        </p:txBody>
      </p:sp>
      <p:graphicFrame>
        <p:nvGraphicFramePr>
          <p:cNvPr id="48132" name="Rectangle 23"/>
          <p:cNvGraphicFramePr>
            <a:graphicFrameLocks noGrp="1"/>
          </p:cNvGraphicFramePr>
          <p:nvPr>
            <p:ph sz="half" idx="1"/>
          </p:nvPr>
        </p:nvGraphicFramePr>
        <p:xfrm>
          <a:off x="685800" y="2730500"/>
          <a:ext cx="3810000" cy="2540000"/>
        </p:xfrm>
        <a:graphic>
          <a:graphicData uri="http://schemas.openxmlformats.org/presentationml/2006/ole">
            <mc:AlternateContent xmlns:mc="http://schemas.openxmlformats.org/markup-compatibility/2006">
              <mc:Choice xmlns:v="urn:schemas-microsoft-com:vml" Requires="v">
                <p:oleObj spid="_x0000_s7206" name="Equation" r:id="rId3" imgW="0" imgH="0" progId="Equation.DSMT4">
                  <p:embed/>
                </p:oleObj>
              </mc:Choice>
              <mc:Fallback>
                <p:oleObj name="Equation" r:id="rId3" imgW="0" imgH="0" progId="Equation.DSMT4">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5800" y="2730500"/>
                        <a:ext cx="3810000" cy="2540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8133" name="Object 24"/>
          <p:cNvGraphicFramePr>
            <a:graphicFrameLocks noGrp="1" noChangeAspect="1"/>
          </p:cNvGraphicFramePr>
          <p:nvPr>
            <p:ph sz="quarter" idx="2"/>
          </p:nvPr>
        </p:nvGraphicFramePr>
        <p:xfrm>
          <a:off x="6096000" y="2814638"/>
          <a:ext cx="914400" cy="198437"/>
        </p:xfrm>
        <a:graphic>
          <a:graphicData uri="http://schemas.openxmlformats.org/presentationml/2006/ole">
            <mc:AlternateContent xmlns:mc="http://schemas.openxmlformats.org/markup-compatibility/2006">
              <mc:Choice xmlns:v="urn:schemas-microsoft-com:vml" Requires="v">
                <p:oleObj spid="_x0000_s7207" name="Equation" r:id="rId4" imgW="435285" imgH="677109" progId="Equation.DSMT4">
                  <p:embed/>
                </p:oleObj>
              </mc:Choice>
              <mc:Fallback>
                <p:oleObj name="Equation" r:id="rId4" imgW="435285" imgH="677109"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814638"/>
                        <a:ext cx="914400" cy="198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48134" name="Line 25"/>
          <p:cNvSpPr>
            <a:spLocks noChangeShapeType="1"/>
          </p:cNvSpPr>
          <p:nvPr/>
        </p:nvSpPr>
        <p:spPr bwMode="auto">
          <a:xfrm flipH="1" flipV="1">
            <a:off x="1143000" y="2133600"/>
            <a:ext cx="0" cy="3962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35" name="Text Box 26"/>
          <p:cNvSpPr txBox="1">
            <a:spLocks noChangeArrowheads="1"/>
          </p:cNvSpPr>
          <p:nvPr/>
        </p:nvSpPr>
        <p:spPr bwMode="auto">
          <a:xfrm>
            <a:off x="669925" y="1981200"/>
            <a:ext cx="4730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100</a:t>
            </a:r>
          </a:p>
        </p:txBody>
      </p:sp>
      <p:sp>
        <p:nvSpPr>
          <p:cNvPr id="48136" name="Text Box 27"/>
          <p:cNvSpPr txBox="1">
            <a:spLocks noChangeArrowheads="1"/>
          </p:cNvSpPr>
          <p:nvPr/>
        </p:nvSpPr>
        <p:spPr bwMode="auto">
          <a:xfrm>
            <a:off x="742950" y="2362200"/>
            <a:ext cx="43973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90</a:t>
            </a:r>
          </a:p>
        </p:txBody>
      </p:sp>
      <p:sp>
        <p:nvSpPr>
          <p:cNvPr id="48137" name="Text Box 28"/>
          <p:cNvSpPr txBox="1">
            <a:spLocks noChangeArrowheads="1"/>
          </p:cNvSpPr>
          <p:nvPr/>
        </p:nvSpPr>
        <p:spPr bwMode="auto">
          <a:xfrm>
            <a:off x="795338" y="2743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80</a:t>
            </a:r>
          </a:p>
        </p:txBody>
      </p:sp>
      <p:sp>
        <p:nvSpPr>
          <p:cNvPr id="48138" name="Text Box 29"/>
          <p:cNvSpPr txBox="1">
            <a:spLocks noChangeArrowheads="1"/>
          </p:cNvSpPr>
          <p:nvPr/>
        </p:nvSpPr>
        <p:spPr bwMode="auto">
          <a:xfrm>
            <a:off x="795338" y="3124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70</a:t>
            </a:r>
          </a:p>
        </p:txBody>
      </p:sp>
      <p:sp>
        <p:nvSpPr>
          <p:cNvPr id="48139" name="Text Box 30"/>
          <p:cNvSpPr txBox="1">
            <a:spLocks noChangeArrowheads="1"/>
          </p:cNvSpPr>
          <p:nvPr/>
        </p:nvSpPr>
        <p:spPr bwMode="auto">
          <a:xfrm>
            <a:off x="795338" y="3505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60</a:t>
            </a:r>
          </a:p>
        </p:txBody>
      </p:sp>
      <p:sp>
        <p:nvSpPr>
          <p:cNvPr id="48140" name="Text Box 31"/>
          <p:cNvSpPr txBox="1">
            <a:spLocks noChangeArrowheads="1"/>
          </p:cNvSpPr>
          <p:nvPr/>
        </p:nvSpPr>
        <p:spPr bwMode="auto">
          <a:xfrm>
            <a:off x="795338" y="3886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50</a:t>
            </a:r>
          </a:p>
        </p:txBody>
      </p:sp>
      <p:sp>
        <p:nvSpPr>
          <p:cNvPr id="48141" name="Text Box 32"/>
          <p:cNvSpPr txBox="1">
            <a:spLocks noChangeArrowheads="1"/>
          </p:cNvSpPr>
          <p:nvPr/>
        </p:nvSpPr>
        <p:spPr bwMode="auto">
          <a:xfrm>
            <a:off x="795338" y="42672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40</a:t>
            </a:r>
          </a:p>
        </p:txBody>
      </p:sp>
      <p:sp>
        <p:nvSpPr>
          <p:cNvPr id="48142" name="Text Box 33"/>
          <p:cNvSpPr txBox="1">
            <a:spLocks noChangeArrowheads="1"/>
          </p:cNvSpPr>
          <p:nvPr/>
        </p:nvSpPr>
        <p:spPr bwMode="auto">
          <a:xfrm>
            <a:off x="795338" y="4724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30</a:t>
            </a:r>
          </a:p>
        </p:txBody>
      </p:sp>
      <p:sp>
        <p:nvSpPr>
          <p:cNvPr id="48143" name="Text Box 34"/>
          <p:cNvSpPr txBox="1">
            <a:spLocks noChangeArrowheads="1"/>
          </p:cNvSpPr>
          <p:nvPr/>
        </p:nvSpPr>
        <p:spPr bwMode="auto">
          <a:xfrm>
            <a:off x="795338" y="5105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20</a:t>
            </a:r>
          </a:p>
        </p:txBody>
      </p:sp>
      <p:sp>
        <p:nvSpPr>
          <p:cNvPr id="48144" name="Text Box 35"/>
          <p:cNvSpPr txBox="1">
            <a:spLocks noChangeArrowheads="1"/>
          </p:cNvSpPr>
          <p:nvPr/>
        </p:nvSpPr>
        <p:spPr bwMode="auto">
          <a:xfrm rot="-5400000">
            <a:off x="-554831" y="3885407"/>
            <a:ext cx="254158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s</a:t>
            </a:r>
            <a:r>
              <a:rPr lang="en-US" altLang="en-US" sz="1600" baseline="0" dirty="0">
                <a:solidFill>
                  <a:schemeClr val="bg1"/>
                </a:solidFill>
              </a:rPr>
              <a:t> = Displacement (in meters)</a:t>
            </a:r>
          </a:p>
        </p:txBody>
      </p:sp>
      <p:graphicFrame>
        <p:nvGraphicFramePr>
          <p:cNvPr id="48145" name="Object 36"/>
          <p:cNvGraphicFramePr>
            <a:graphicFrameLocks noChangeAspect="1"/>
          </p:cNvGraphicFramePr>
          <p:nvPr/>
        </p:nvGraphicFramePr>
        <p:xfrm>
          <a:off x="5672138" y="2236788"/>
          <a:ext cx="1100137" cy="998537"/>
        </p:xfrm>
        <a:graphic>
          <a:graphicData uri="http://schemas.openxmlformats.org/presentationml/2006/ole">
            <mc:AlternateContent xmlns:mc="http://schemas.openxmlformats.org/markup-compatibility/2006">
              <mc:Choice xmlns:v="urn:schemas-microsoft-com:vml" Requires="v">
                <p:oleObj spid="_x0000_s7208" name="Equation" r:id="rId6" imgW="825500" imgH="749300" progId="Equation.DSMT4">
                  <p:embed/>
                </p:oleObj>
              </mc:Choice>
              <mc:Fallback>
                <p:oleObj name="Equation" r:id="rId6" imgW="825500" imgH="7493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72138" y="2236788"/>
                        <a:ext cx="1100137" cy="998537"/>
                      </a:xfrm>
                      <a:prstGeom prst="rect">
                        <a:avLst/>
                      </a:prstGeom>
                      <a:solidFill>
                        <a:srgbClr val="D2EAE5"/>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8146" name="Text Box 37"/>
          <p:cNvSpPr txBox="1">
            <a:spLocks noChangeArrowheads="1"/>
          </p:cNvSpPr>
          <p:nvPr/>
        </p:nvSpPr>
        <p:spPr bwMode="auto">
          <a:xfrm>
            <a:off x="798513" y="5486400"/>
            <a:ext cx="3873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10</a:t>
            </a:r>
          </a:p>
        </p:txBody>
      </p:sp>
      <p:sp>
        <p:nvSpPr>
          <p:cNvPr id="48147" name="Text Box 38"/>
          <p:cNvSpPr txBox="1">
            <a:spLocks noChangeArrowheads="1"/>
          </p:cNvSpPr>
          <p:nvPr/>
        </p:nvSpPr>
        <p:spPr bwMode="auto">
          <a:xfrm>
            <a:off x="688975" y="5867400"/>
            <a:ext cx="4921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8148" name="Line 39"/>
          <p:cNvSpPr>
            <a:spLocks noChangeShapeType="1"/>
          </p:cNvSpPr>
          <p:nvPr/>
        </p:nvSpPr>
        <p:spPr bwMode="auto">
          <a:xfrm>
            <a:off x="1143000" y="2133600"/>
            <a:ext cx="38862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8149" name="Text Box 40"/>
          <p:cNvSpPr txBox="1">
            <a:spLocks noChangeArrowheads="1"/>
          </p:cNvSpPr>
          <p:nvPr/>
        </p:nvSpPr>
        <p:spPr bwMode="auto">
          <a:xfrm>
            <a:off x="990600" y="17526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0</a:t>
            </a:r>
          </a:p>
        </p:txBody>
      </p:sp>
      <p:sp>
        <p:nvSpPr>
          <p:cNvPr id="48150" name="Text Box 41"/>
          <p:cNvSpPr txBox="1">
            <a:spLocks noChangeArrowheads="1"/>
          </p:cNvSpPr>
          <p:nvPr/>
        </p:nvSpPr>
        <p:spPr bwMode="auto">
          <a:xfrm>
            <a:off x="20129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1</a:t>
            </a:r>
          </a:p>
        </p:txBody>
      </p:sp>
      <p:sp>
        <p:nvSpPr>
          <p:cNvPr id="48151" name="Text Box 42"/>
          <p:cNvSpPr txBox="1">
            <a:spLocks noChangeArrowheads="1"/>
          </p:cNvSpPr>
          <p:nvPr/>
        </p:nvSpPr>
        <p:spPr bwMode="auto">
          <a:xfrm>
            <a:off x="30797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2</a:t>
            </a:r>
          </a:p>
        </p:txBody>
      </p:sp>
      <p:sp>
        <p:nvSpPr>
          <p:cNvPr id="48152" name="Text Box 43"/>
          <p:cNvSpPr txBox="1">
            <a:spLocks noChangeArrowheads="1"/>
          </p:cNvSpPr>
          <p:nvPr/>
        </p:nvSpPr>
        <p:spPr bwMode="auto">
          <a:xfrm>
            <a:off x="407035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3</a:t>
            </a:r>
          </a:p>
        </p:txBody>
      </p:sp>
      <p:sp>
        <p:nvSpPr>
          <p:cNvPr id="48153" name="Text Box 44"/>
          <p:cNvSpPr txBox="1">
            <a:spLocks noChangeArrowheads="1"/>
          </p:cNvSpPr>
          <p:nvPr/>
        </p:nvSpPr>
        <p:spPr bwMode="auto">
          <a:xfrm>
            <a:off x="5105400" y="1828800"/>
            <a:ext cx="27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r" eaLnBrk="1" hangingPunct="1"/>
            <a:r>
              <a:rPr lang="en-US" altLang="en-US" sz="1400" baseline="0"/>
              <a:t>4</a:t>
            </a:r>
          </a:p>
        </p:txBody>
      </p:sp>
      <p:sp>
        <p:nvSpPr>
          <p:cNvPr id="48154" name="Text Box 45"/>
          <p:cNvSpPr txBox="1">
            <a:spLocks noChangeArrowheads="1"/>
          </p:cNvSpPr>
          <p:nvPr/>
        </p:nvSpPr>
        <p:spPr bwMode="auto">
          <a:xfrm>
            <a:off x="2252663" y="1655763"/>
            <a:ext cx="1862137"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r>
              <a:rPr lang="en-US" altLang="en-US" sz="1600" i="1" baseline="0" dirty="0">
                <a:solidFill>
                  <a:schemeClr val="bg1"/>
                </a:solidFill>
              </a:rPr>
              <a:t>t</a:t>
            </a:r>
            <a:r>
              <a:rPr lang="en-US" altLang="en-US" sz="1600" baseline="0" dirty="0">
                <a:solidFill>
                  <a:schemeClr val="bg1"/>
                </a:solidFill>
              </a:rPr>
              <a:t> = time (in seconds)</a:t>
            </a:r>
          </a:p>
        </p:txBody>
      </p:sp>
      <p:graphicFrame>
        <p:nvGraphicFramePr>
          <p:cNvPr id="48155" name="Object 46"/>
          <p:cNvGraphicFramePr>
            <a:graphicFrameLocks noGrp="1" noChangeAspect="1"/>
          </p:cNvGraphicFramePr>
          <p:nvPr>
            <p:ph sz="quarter" idx="3"/>
          </p:nvPr>
        </p:nvGraphicFramePr>
        <p:xfrm>
          <a:off x="5681663" y="4419600"/>
          <a:ext cx="2860675" cy="1169988"/>
        </p:xfrm>
        <a:graphic>
          <a:graphicData uri="http://schemas.openxmlformats.org/presentationml/2006/ole">
            <mc:AlternateContent xmlns:mc="http://schemas.openxmlformats.org/markup-compatibility/2006">
              <mc:Choice xmlns:v="urn:schemas-microsoft-com:vml" Requires="v">
                <p:oleObj spid="_x0000_s7209" name="Equation" r:id="rId8" imgW="1676400" imgH="685800" progId="Equation.DSMT4">
                  <p:embed/>
                </p:oleObj>
              </mc:Choice>
              <mc:Fallback>
                <p:oleObj name="Equation" r:id="rId8" imgW="1676400" imgH="6858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81663" y="4419600"/>
                        <a:ext cx="2860675" cy="1169988"/>
                      </a:xfrm>
                      <a:prstGeom prst="rect">
                        <a:avLst/>
                      </a:prstGeom>
                      <a:solidFill>
                        <a:srgbClr val="D2EAE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20213" name="Oval 53" descr="Granite"/>
          <p:cNvSpPr>
            <a:spLocks noChangeArrowheads="1"/>
          </p:cNvSpPr>
          <p:nvPr/>
        </p:nvSpPr>
        <p:spPr bwMode="auto">
          <a:xfrm>
            <a:off x="1066800" y="2057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20214" name="Oval 54" descr="Granite"/>
          <p:cNvSpPr>
            <a:spLocks noChangeArrowheads="1"/>
          </p:cNvSpPr>
          <p:nvPr/>
        </p:nvSpPr>
        <p:spPr bwMode="auto">
          <a:xfrm>
            <a:off x="2133600" y="2438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20215" name="Oval 55" descr="Granite"/>
          <p:cNvSpPr>
            <a:spLocks noChangeArrowheads="1"/>
          </p:cNvSpPr>
          <p:nvPr/>
        </p:nvSpPr>
        <p:spPr bwMode="auto">
          <a:xfrm>
            <a:off x="3124200" y="3200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20216" name="Oval 56" descr="Granite"/>
          <p:cNvSpPr>
            <a:spLocks noChangeArrowheads="1"/>
          </p:cNvSpPr>
          <p:nvPr/>
        </p:nvSpPr>
        <p:spPr bwMode="auto">
          <a:xfrm>
            <a:off x="4114800" y="4343400"/>
            <a:ext cx="152400" cy="152400"/>
          </a:xfrm>
          <a:prstGeom prst="ellipse">
            <a:avLst/>
          </a:prstGeom>
          <a:blipFill dpi="0" rotWithShape="1">
            <a:blip r:embed="rId10"/>
            <a:srcRect/>
            <a:tile tx="0" ty="0" sx="100000" sy="100000" flip="none" algn="tl"/>
          </a:blip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latin typeface="Arial" panose="020B0604020202020204" pitchFamily="34" charset="0"/>
            </a:endParaRPr>
          </a:p>
        </p:txBody>
      </p:sp>
      <p:sp>
        <p:nvSpPr>
          <p:cNvPr id="220217" name="Oval 57"/>
          <p:cNvSpPr>
            <a:spLocks noChangeArrowheads="1"/>
          </p:cNvSpPr>
          <p:nvPr/>
        </p:nvSpPr>
        <p:spPr bwMode="auto">
          <a:xfrm>
            <a:off x="5181600" y="5867400"/>
            <a:ext cx="152400" cy="152400"/>
          </a:xfrm>
          <a:prstGeom prst="ellipse">
            <a:avLst/>
          </a:prstGeom>
          <a:solidFill>
            <a:srgbClr val="EC583A"/>
          </a:solidFill>
          <a:ln w="9525">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endParaRPr lang="en-US" altLang="en-US" sz="1800" baseline="0">
              <a:solidFill>
                <a:srgbClr val="EC583A"/>
              </a:solidFill>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0213"/>
                                        </p:tgtEl>
                                        <p:attrNameLst>
                                          <p:attrName>style.visibility</p:attrName>
                                        </p:attrNameLst>
                                      </p:cBhvr>
                                      <p:to>
                                        <p:strVal val="visible"/>
                                      </p:to>
                                    </p:set>
                                    <p:animEffect transition="in" filter="fade">
                                      <p:cBhvr>
                                        <p:cTn id="7" dur="1000"/>
                                        <p:tgtEl>
                                          <p:spTgt spid="220213"/>
                                        </p:tgtEl>
                                      </p:cBhvr>
                                    </p:animEffect>
                                  </p:childTnLst>
                                </p:cTn>
                              </p:par>
                              <p:par>
                                <p:cTn id="8" presetID="8" presetClass="emph" presetSubtype="0" fill="hold" grpId="1" nodeType="withEffect">
                                  <p:stCondLst>
                                    <p:cond delay="0"/>
                                  </p:stCondLst>
                                  <p:childTnLst>
                                    <p:animRot by="43200000">
                                      <p:cBhvr>
                                        <p:cTn id="9" dur="2000" fill="hold"/>
                                        <p:tgtEl>
                                          <p:spTgt spid="220213"/>
                                        </p:tgtEl>
                                        <p:attrNameLst>
                                          <p:attrName>r</p:attrName>
                                        </p:attrNameLst>
                                      </p:cBhvr>
                                    </p:animRot>
                                  </p:childTnLst>
                                </p:cTn>
                              </p:par>
                              <p:par>
                                <p:cTn id="10" presetID="10" presetClass="entr" presetSubtype="0" fill="hold" grpId="0" nodeType="withEffect">
                                  <p:stCondLst>
                                    <p:cond delay="0"/>
                                  </p:stCondLst>
                                  <p:childTnLst>
                                    <p:set>
                                      <p:cBhvr>
                                        <p:cTn id="11" dur="1" fill="hold">
                                          <p:stCondLst>
                                            <p:cond delay="0"/>
                                          </p:stCondLst>
                                        </p:cTn>
                                        <p:tgtEl>
                                          <p:spTgt spid="220214"/>
                                        </p:tgtEl>
                                        <p:attrNameLst>
                                          <p:attrName>style.visibility</p:attrName>
                                        </p:attrNameLst>
                                      </p:cBhvr>
                                      <p:to>
                                        <p:strVal val="visible"/>
                                      </p:to>
                                    </p:set>
                                    <p:animEffect transition="in" filter="fade">
                                      <p:cBhvr>
                                        <p:cTn id="12" dur="1000"/>
                                        <p:tgtEl>
                                          <p:spTgt spid="220214"/>
                                        </p:tgtEl>
                                      </p:cBhvr>
                                    </p:animEffect>
                                  </p:childTnLst>
                                </p:cTn>
                              </p:par>
                              <p:par>
                                <p:cTn id="13" presetID="8" presetClass="emph" presetSubtype="0" fill="hold" grpId="1" nodeType="withEffect">
                                  <p:stCondLst>
                                    <p:cond delay="0"/>
                                  </p:stCondLst>
                                  <p:childTnLst>
                                    <p:animRot by="43200000">
                                      <p:cBhvr>
                                        <p:cTn id="14" dur="2000" fill="hold"/>
                                        <p:tgtEl>
                                          <p:spTgt spid="220214"/>
                                        </p:tgtEl>
                                        <p:attrNameLst>
                                          <p:attrName>r</p:attrName>
                                        </p:attrNameLst>
                                      </p:cBhvr>
                                    </p:animRot>
                                  </p:childTnLst>
                                </p:cTn>
                              </p:par>
                              <p:par>
                                <p:cTn id="15" presetID="10" presetClass="entr" presetSubtype="0" fill="hold" grpId="0" nodeType="withEffect">
                                  <p:stCondLst>
                                    <p:cond delay="0"/>
                                  </p:stCondLst>
                                  <p:childTnLst>
                                    <p:set>
                                      <p:cBhvr>
                                        <p:cTn id="16" dur="1" fill="hold">
                                          <p:stCondLst>
                                            <p:cond delay="0"/>
                                          </p:stCondLst>
                                        </p:cTn>
                                        <p:tgtEl>
                                          <p:spTgt spid="220215"/>
                                        </p:tgtEl>
                                        <p:attrNameLst>
                                          <p:attrName>style.visibility</p:attrName>
                                        </p:attrNameLst>
                                      </p:cBhvr>
                                      <p:to>
                                        <p:strVal val="visible"/>
                                      </p:to>
                                    </p:set>
                                    <p:animEffect transition="in" filter="fade">
                                      <p:cBhvr>
                                        <p:cTn id="17" dur="1000"/>
                                        <p:tgtEl>
                                          <p:spTgt spid="220215"/>
                                        </p:tgtEl>
                                      </p:cBhvr>
                                    </p:animEffect>
                                  </p:childTnLst>
                                </p:cTn>
                              </p:par>
                              <p:par>
                                <p:cTn id="18" presetID="8" presetClass="emph" presetSubtype="0" fill="hold" grpId="1" nodeType="withEffect">
                                  <p:stCondLst>
                                    <p:cond delay="0"/>
                                  </p:stCondLst>
                                  <p:childTnLst>
                                    <p:animRot by="43200000">
                                      <p:cBhvr>
                                        <p:cTn id="19" dur="2000" fill="hold"/>
                                        <p:tgtEl>
                                          <p:spTgt spid="220215"/>
                                        </p:tgtEl>
                                        <p:attrNameLst>
                                          <p:attrName>r</p:attrName>
                                        </p:attrNameLst>
                                      </p:cBhvr>
                                    </p:animRot>
                                  </p:childTnLst>
                                </p:cTn>
                              </p:par>
                              <p:par>
                                <p:cTn id="20" presetID="10" presetClass="entr" presetSubtype="0" fill="hold" grpId="0" nodeType="withEffect">
                                  <p:stCondLst>
                                    <p:cond delay="0"/>
                                  </p:stCondLst>
                                  <p:childTnLst>
                                    <p:set>
                                      <p:cBhvr>
                                        <p:cTn id="21" dur="1" fill="hold">
                                          <p:stCondLst>
                                            <p:cond delay="0"/>
                                          </p:stCondLst>
                                        </p:cTn>
                                        <p:tgtEl>
                                          <p:spTgt spid="220216"/>
                                        </p:tgtEl>
                                        <p:attrNameLst>
                                          <p:attrName>style.visibility</p:attrName>
                                        </p:attrNameLst>
                                      </p:cBhvr>
                                      <p:to>
                                        <p:strVal val="visible"/>
                                      </p:to>
                                    </p:set>
                                    <p:animEffect transition="in" filter="fade">
                                      <p:cBhvr>
                                        <p:cTn id="22" dur="1000"/>
                                        <p:tgtEl>
                                          <p:spTgt spid="220216"/>
                                        </p:tgtEl>
                                      </p:cBhvr>
                                    </p:animEffect>
                                  </p:childTnLst>
                                </p:cTn>
                              </p:par>
                              <p:par>
                                <p:cTn id="23" presetID="8" presetClass="emph" presetSubtype="0" fill="hold" grpId="1" nodeType="withEffect">
                                  <p:stCondLst>
                                    <p:cond delay="0"/>
                                  </p:stCondLst>
                                  <p:childTnLst>
                                    <p:animRot by="43200000">
                                      <p:cBhvr>
                                        <p:cTn id="24" dur="2000" fill="hold"/>
                                        <p:tgtEl>
                                          <p:spTgt spid="220216"/>
                                        </p:tgtEl>
                                        <p:attrNameLst>
                                          <p:attrName>r</p:attrName>
                                        </p:attrNameLst>
                                      </p:cBhvr>
                                    </p:animRot>
                                  </p:childTnLst>
                                </p:cTn>
                              </p:par>
                              <p:par>
                                <p:cTn id="25" presetID="10" presetClass="entr" presetSubtype="0" fill="hold" grpId="0" nodeType="withEffect">
                                  <p:stCondLst>
                                    <p:cond delay="0"/>
                                  </p:stCondLst>
                                  <p:childTnLst>
                                    <p:set>
                                      <p:cBhvr>
                                        <p:cTn id="26" dur="1" fill="hold">
                                          <p:stCondLst>
                                            <p:cond delay="0"/>
                                          </p:stCondLst>
                                        </p:cTn>
                                        <p:tgtEl>
                                          <p:spTgt spid="220217"/>
                                        </p:tgtEl>
                                        <p:attrNameLst>
                                          <p:attrName>style.visibility</p:attrName>
                                        </p:attrNameLst>
                                      </p:cBhvr>
                                      <p:to>
                                        <p:strVal val="visible"/>
                                      </p:to>
                                    </p:set>
                                    <p:animEffect transition="in" filter="fade">
                                      <p:cBhvr>
                                        <p:cTn id="27" dur="1000"/>
                                        <p:tgtEl>
                                          <p:spTgt spid="220217"/>
                                        </p:tgtEl>
                                      </p:cBhvr>
                                    </p:animEffect>
                                  </p:childTnLst>
                                </p:cTn>
                              </p:par>
                              <p:par>
                                <p:cTn id="28" presetID="8" presetClass="emph" presetSubtype="0" fill="hold" grpId="1" nodeType="withEffect">
                                  <p:stCondLst>
                                    <p:cond delay="0"/>
                                  </p:stCondLst>
                                  <p:childTnLst>
                                    <p:animRot by="43200000">
                                      <p:cBhvr>
                                        <p:cTn id="29" dur="2000" fill="hold"/>
                                        <p:tgtEl>
                                          <p:spTgt spid="2202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213" grpId="0" animBg="1"/>
      <p:bldP spid="220213" grpId="1" animBg="1"/>
      <p:bldP spid="220214" grpId="0" animBg="1"/>
      <p:bldP spid="220214" grpId="1" animBg="1"/>
      <p:bldP spid="220215" grpId="0" animBg="1"/>
      <p:bldP spid="220215" grpId="1" animBg="1"/>
      <p:bldP spid="220216" grpId="0" animBg="1"/>
      <p:bldP spid="220216" grpId="1" animBg="1"/>
      <p:bldP spid="220217" grpId="0" animBg="1"/>
      <p:bldP spid="220217"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49154" name="Rectangle 2" descr="Large confetti"/>
          <p:cNvSpPr>
            <a:spLocks noGrp="1" noChangeArrowheads="1"/>
          </p:cNvSpPr>
          <p:nvPr>
            <p:ph type="title"/>
          </p:nvPr>
        </p:nvSpPr>
        <p:spPr>
          <a:xfrm>
            <a:off x="1093788" y="284163"/>
            <a:ext cx="7772400" cy="1011237"/>
          </a:xfrm>
        </p:spPr>
        <p:txBody>
          <a:bodyPr/>
          <a:lstStyle/>
          <a:p>
            <a:pPr eaLnBrk="1" hangingPunct="1"/>
            <a:r>
              <a:rPr lang="en-US" altLang="en-US" smtClean="0"/>
              <a:t>Mathmatical Model</a:t>
            </a:r>
          </a:p>
        </p:txBody>
      </p:sp>
      <p:sp>
        <p:nvSpPr>
          <p:cNvPr id="49155" name="Rectangle 3"/>
          <p:cNvSpPr>
            <a:spLocks noGrp="1" noChangeArrowheads="1"/>
          </p:cNvSpPr>
          <p:nvPr>
            <p:ph type="body" sz="half" idx="1"/>
          </p:nvPr>
        </p:nvSpPr>
        <p:spPr>
          <a:xfrm>
            <a:off x="685800" y="1905000"/>
            <a:ext cx="7772400" cy="4191000"/>
          </a:xfrm>
        </p:spPr>
        <p:txBody>
          <a:bodyPr/>
          <a:lstStyle/>
          <a:p>
            <a:pPr eaLnBrk="1" hangingPunct="1">
              <a:buFontTx/>
              <a:buNone/>
            </a:pPr>
            <a:r>
              <a:rPr lang="en-US" altLang="en-US" sz="2800" smtClean="0"/>
              <a:t>    Given an initial time, t</a:t>
            </a:r>
            <a:r>
              <a:rPr lang="en-US" altLang="en-US" sz="2800" baseline="-25000" smtClean="0"/>
              <a:t>0</a:t>
            </a:r>
            <a:r>
              <a:rPr lang="en-US" altLang="en-US" sz="2800" smtClean="0"/>
              <a:t>, an initial height, H, and an initial velocity, V, generate the time history of heights, sn, and velocities, v, by the formulas</a:t>
            </a:r>
          </a:p>
          <a:p>
            <a:pPr eaLnBrk="1" hangingPunct="1">
              <a:buFontTx/>
              <a:buNone/>
            </a:pPr>
            <a:endParaRPr lang="en-US" altLang="en-US" sz="2800" smtClean="0"/>
          </a:p>
          <a:p>
            <a:pPr eaLnBrk="1" hangingPunct="1">
              <a:buFontTx/>
              <a:buNone/>
            </a:pPr>
            <a:endParaRPr lang="en-US" altLang="en-US" sz="2800" smtClean="0"/>
          </a:p>
          <a:p>
            <a:pPr eaLnBrk="1" hangingPunct="1">
              <a:buFontTx/>
              <a:buNone/>
            </a:pPr>
            <a:endParaRPr lang="en-US" altLang="en-US" sz="2800" smtClean="0"/>
          </a:p>
        </p:txBody>
      </p:sp>
      <p:graphicFrame>
        <p:nvGraphicFramePr>
          <p:cNvPr id="49156" name="Rectangle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8212" name="Equation" r:id="rId3" imgW="0" imgH="0" progId="Equation.DSMT4">
                  <p:embed/>
                </p:oleObj>
              </mc:Choice>
              <mc:Fallback>
                <p:oleObj name="Equation" r:id="rId3" imgW="0" imgH="0" progId="Equation.DSMT4">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49157" name="Object 9"/>
          <p:cNvGraphicFramePr>
            <a:graphicFrameLocks noGrp="1" noChangeAspect="1"/>
          </p:cNvGraphicFramePr>
          <p:nvPr>
            <p:ph sz="half" idx="2"/>
          </p:nvPr>
        </p:nvGraphicFramePr>
        <p:xfrm>
          <a:off x="2133600" y="3429000"/>
          <a:ext cx="4114800" cy="2227263"/>
        </p:xfrm>
        <a:graphic>
          <a:graphicData uri="http://schemas.openxmlformats.org/presentationml/2006/ole">
            <mc:AlternateContent xmlns:mc="http://schemas.openxmlformats.org/markup-compatibility/2006">
              <mc:Choice xmlns:v="urn:schemas-microsoft-com:vml" Requires="v">
                <p:oleObj spid="_x0000_s8213" name="Equation" r:id="rId4" imgW="1689100" imgH="914400" progId="Equation.DSMT4">
                  <p:embed/>
                </p:oleObj>
              </mc:Choice>
              <mc:Fallback>
                <p:oleObj name="Equation" r:id="rId4" imgW="1689100" imgH="9144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3429000"/>
                        <a:ext cx="4114800" cy="2227263"/>
                      </a:xfrm>
                      <a:prstGeom prst="rect">
                        <a:avLst/>
                      </a:prstGeom>
                      <a:solidFill>
                        <a:srgbClr val="D2EAE5"/>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descr="Large confetti"/>
          <p:cNvSpPr>
            <a:spLocks noGrp="1" noChangeArrowheads="1"/>
          </p:cNvSpPr>
          <p:nvPr>
            <p:ph type="title"/>
          </p:nvPr>
        </p:nvSpPr>
        <p:spPr/>
        <p:txBody>
          <a:bodyPr/>
          <a:lstStyle/>
          <a:p>
            <a:pPr eaLnBrk="1" hangingPunct="1"/>
            <a:r>
              <a:rPr lang="en-US" altLang="en-US" b="1" smtClean="0"/>
              <a:t>Computational Model</a:t>
            </a:r>
          </a:p>
        </p:txBody>
      </p:sp>
      <p:sp>
        <p:nvSpPr>
          <p:cNvPr id="50179" name="Rectangle 3"/>
          <p:cNvSpPr>
            <a:spLocks noGrp="1" noChangeArrowheads="1"/>
          </p:cNvSpPr>
          <p:nvPr>
            <p:ph type="body" idx="1"/>
          </p:nvPr>
        </p:nvSpPr>
        <p:spPr>
          <a:xfrm>
            <a:off x="533400" y="1905000"/>
            <a:ext cx="8077200" cy="4191000"/>
          </a:xfrm>
        </p:spPr>
        <p:txBody>
          <a:bodyPr/>
          <a:lstStyle/>
          <a:p>
            <a:pPr eaLnBrk="1" hangingPunct="1">
              <a:lnSpc>
                <a:spcPct val="80000"/>
              </a:lnSpc>
              <a:buFontTx/>
              <a:buNone/>
            </a:pPr>
            <a:r>
              <a:rPr lang="en-US" altLang="en-US" sz="2800" b="1" smtClean="0"/>
              <a:t>Pseudo Code</a:t>
            </a:r>
          </a:p>
          <a:p>
            <a:pPr eaLnBrk="1" hangingPunct="1">
              <a:lnSpc>
                <a:spcPct val="80000"/>
              </a:lnSpc>
              <a:buFontTx/>
              <a:buNone/>
            </a:pPr>
            <a:r>
              <a:rPr lang="en-US" altLang="en-US" sz="2800" u="sng" smtClean="0"/>
              <a:t>Input</a:t>
            </a:r>
          </a:p>
          <a:p>
            <a:pPr lvl="1" eaLnBrk="1" hangingPunct="1">
              <a:lnSpc>
                <a:spcPct val="80000"/>
              </a:lnSpc>
              <a:buFont typeface="Wingdings" panose="05000000000000000000" pitchFamily="2" charset="2"/>
              <a:buNone/>
            </a:pPr>
            <a:r>
              <a:rPr lang="en-US" altLang="en-US" b="1" smtClean="0"/>
              <a:t>t0</a:t>
            </a:r>
            <a:r>
              <a:rPr lang="en-US" altLang="en-US" smtClean="0"/>
              <a:t>,</a:t>
            </a:r>
            <a:r>
              <a:rPr lang="en-US" altLang="en-US" b="1" smtClean="0"/>
              <a:t> </a:t>
            </a:r>
            <a:r>
              <a:rPr lang="en-US" altLang="en-US" smtClean="0"/>
              <a:t>initial time;</a:t>
            </a:r>
            <a:r>
              <a:rPr lang="en-US" altLang="en-US" b="1" smtClean="0"/>
              <a:t> V</a:t>
            </a:r>
            <a:r>
              <a:rPr lang="en-US" altLang="en-US" smtClean="0"/>
              <a:t>, initial velocity; </a:t>
            </a:r>
            <a:r>
              <a:rPr lang="en-US" altLang="en-US" b="1" smtClean="0"/>
              <a:t>H</a:t>
            </a:r>
            <a:r>
              <a:rPr lang="en-US" altLang="en-US" smtClean="0"/>
              <a:t>, initial height</a:t>
            </a:r>
          </a:p>
          <a:p>
            <a:pPr lvl="1" eaLnBrk="1" hangingPunct="1">
              <a:lnSpc>
                <a:spcPct val="80000"/>
              </a:lnSpc>
              <a:buFont typeface="Wingdings" panose="05000000000000000000" pitchFamily="2" charset="2"/>
              <a:buNone/>
            </a:pPr>
            <a:r>
              <a:rPr lang="en-US" altLang="en-US" b="1" smtClean="0"/>
              <a:t>g</a:t>
            </a:r>
            <a:r>
              <a:rPr lang="en-US" altLang="en-US" smtClean="0"/>
              <a:t>, acceleration due to gravity; </a:t>
            </a:r>
            <a:r>
              <a:rPr lang="en-US" altLang="en-US" b="1" smtClean="0"/>
              <a:t>Δt</a:t>
            </a:r>
            <a:r>
              <a:rPr lang="en-US" altLang="en-US" smtClean="0"/>
              <a:t>, time step;</a:t>
            </a:r>
          </a:p>
          <a:p>
            <a:pPr lvl="1" eaLnBrk="1" hangingPunct="1">
              <a:lnSpc>
                <a:spcPct val="80000"/>
              </a:lnSpc>
              <a:buFont typeface="Wingdings" panose="05000000000000000000" pitchFamily="2" charset="2"/>
              <a:buNone/>
            </a:pPr>
            <a:r>
              <a:rPr lang="en-US" altLang="en-US" b="1" smtClean="0"/>
              <a:t>imax</a:t>
            </a:r>
            <a:r>
              <a:rPr lang="en-US" altLang="en-US" smtClean="0"/>
              <a:t>, maximum number of steps</a:t>
            </a:r>
          </a:p>
          <a:p>
            <a:pPr eaLnBrk="1" hangingPunct="1">
              <a:lnSpc>
                <a:spcPct val="80000"/>
              </a:lnSpc>
              <a:buFontTx/>
              <a:buNone/>
            </a:pPr>
            <a:r>
              <a:rPr lang="en-US" altLang="en-US" sz="2800" u="sng" smtClean="0"/>
              <a:t>Output</a:t>
            </a:r>
          </a:p>
          <a:p>
            <a:pPr lvl="1" eaLnBrk="1" hangingPunct="1">
              <a:lnSpc>
                <a:spcPct val="80000"/>
              </a:lnSpc>
              <a:buFont typeface="Wingdings" panose="05000000000000000000" pitchFamily="2" charset="2"/>
              <a:buNone/>
            </a:pPr>
            <a:r>
              <a:rPr lang="en-US" altLang="en-US" b="1" smtClean="0"/>
              <a:t>ti</a:t>
            </a:r>
            <a:r>
              <a:rPr lang="en-US" altLang="en-US" smtClean="0"/>
              <a:t>, t-value at time step i</a:t>
            </a:r>
          </a:p>
          <a:p>
            <a:pPr lvl="1" eaLnBrk="1" hangingPunct="1">
              <a:lnSpc>
                <a:spcPct val="80000"/>
              </a:lnSpc>
              <a:buFont typeface="Wingdings" panose="05000000000000000000" pitchFamily="2" charset="2"/>
              <a:buNone/>
            </a:pPr>
            <a:r>
              <a:rPr lang="en-US" altLang="en-US" b="1" smtClean="0"/>
              <a:t>si</a:t>
            </a:r>
            <a:r>
              <a:rPr lang="en-US" altLang="en-US" smtClean="0"/>
              <a:t>, height at time ti</a:t>
            </a:r>
          </a:p>
          <a:p>
            <a:pPr lvl="1" eaLnBrk="1" hangingPunct="1">
              <a:lnSpc>
                <a:spcPct val="80000"/>
              </a:lnSpc>
              <a:buFont typeface="Wingdings" panose="05000000000000000000" pitchFamily="2" charset="2"/>
              <a:buNone/>
            </a:pPr>
            <a:r>
              <a:rPr lang="en-US" altLang="en-US" b="1" smtClean="0"/>
              <a:t>vi</a:t>
            </a:r>
            <a:r>
              <a:rPr lang="en-US" altLang="en-US" smtClean="0"/>
              <a:t>, velocity at time ti</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descr="Large confetti"/>
          <p:cNvSpPr>
            <a:spLocks noGrp="1" noChangeArrowheads="1"/>
          </p:cNvSpPr>
          <p:nvPr>
            <p:ph type="title"/>
          </p:nvPr>
        </p:nvSpPr>
        <p:spPr/>
        <p:txBody>
          <a:bodyPr/>
          <a:lstStyle/>
          <a:p>
            <a:pPr eaLnBrk="1" hangingPunct="1"/>
            <a:r>
              <a:rPr lang="en-US" altLang="en-US" b="1" smtClean="0"/>
              <a:t>Example: Falling Rock</a:t>
            </a:r>
          </a:p>
        </p:txBody>
      </p:sp>
      <p:sp>
        <p:nvSpPr>
          <p:cNvPr id="51203" name="Rectangle 3"/>
          <p:cNvSpPr>
            <a:spLocks noGrp="1" noChangeArrowheads="1"/>
          </p:cNvSpPr>
          <p:nvPr>
            <p:ph type="body" idx="1"/>
          </p:nvPr>
        </p:nvSpPr>
        <p:spPr>
          <a:xfrm>
            <a:off x="685800" y="1905000"/>
            <a:ext cx="7772400" cy="4343400"/>
          </a:xfrm>
        </p:spPr>
        <p:txBody>
          <a:bodyPr/>
          <a:lstStyle/>
          <a:p>
            <a:pPr eaLnBrk="1" hangingPunct="1">
              <a:lnSpc>
                <a:spcPct val="90000"/>
              </a:lnSpc>
              <a:buFontTx/>
              <a:buNone/>
            </a:pPr>
            <a:r>
              <a:rPr lang="en-US" altLang="en-US" sz="2800" u="sng" dirty="0" smtClean="0"/>
              <a:t>Initialize</a:t>
            </a:r>
          </a:p>
          <a:p>
            <a:pPr lvl="1" eaLnBrk="1" hangingPunct="1">
              <a:lnSpc>
                <a:spcPct val="90000"/>
              </a:lnSpc>
              <a:buFont typeface="Wingdings" panose="05000000000000000000" pitchFamily="2" charset="2"/>
              <a:buNone/>
            </a:pPr>
            <a:r>
              <a:rPr lang="en-US" altLang="en-US" dirty="0" smtClean="0"/>
              <a:t>set </a:t>
            </a:r>
            <a:r>
              <a:rPr lang="en-US" altLang="en-US" dirty="0" err="1" smtClean="0"/>
              <a:t>ti</a:t>
            </a:r>
            <a:r>
              <a:rPr lang="en-US" altLang="en-US" dirty="0" smtClean="0"/>
              <a:t> = </a:t>
            </a:r>
            <a:r>
              <a:rPr lang="en-US" altLang="en-US" dirty="0" smtClean="0">
                <a:cs typeface="Times New Roman" panose="02020603050405020304" pitchFamily="18" charset="0"/>
              </a:rPr>
              <a:t>t0</a:t>
            </a:r>
            <a:r>
              <a:rPr lang="en-US" altLang="en-US" dirty="0" smtClean="0"/>
              <a:t>  = 0; vi = v0 = V; </a:t>
            </a:r>
            <a:r>
              <a:rPr lang="en-US" altLang="en-US" dirty="0" err="1" smtClean="0"/>
              <a:t>si</a:t>
            </a:r>
            <a:r>
              <a:rPr lang="en-US" altLang="en-US" dirty="0" smtClean="0"/>
              <a:t> = s0 = H</a:t>
            </a:r>
          </a:p>
          <a:p>
            <a:pPr lvl="1" eaLnBrk="1" hangingPunct="1">
              <a:lnSpc>
                <a:spcPct val="90000"/>
              </a:lnSpc>
              <a:buFont typeface="Wingdings" panose="05000000000000000000" pitchFamily="2" charset="2"/>
              <a:buNone/>
            </a:pPr>
            <a:r>
              <a:rPr lang="en-US" altLang="en-US" dirty="0" smtClean="0"/>
              <a:t>print </a:t>
            </a:r>
            <a:r>
              <a:rPr lang="en-US" altLang="en-US" dirty="0" err="1" smtClean="0"/>
              <a:t>ti</a:t>
            </a:r>
            <a:r>
              <a:rPr lang="en-US" altLang="en-US" dirty="0" smtClean="0"/>
              <a:t>, </a:t>
            </a:r>
            <a:r>
              <a:rPr lang="en-US" altLang="en-US" dirty="0" err="1" smtClean="0"/>
              <a:t>si</a:t>
            </a:r>
            <a:r>
              <a:rPr lang="en-US" altLang="en-US" dirty="0" smtClean="0"/>
              <a:t>, vi</a:t>
            </a:r>
          </a:p>
          <a:p>
            <a:pPr eaLnBrk="1" hangingPunct="1">
              <a:lnSpc>
                <a:spcPct val="90000"/>
              </a:lnSpc>
              <a:buFontTx/>
              <a:buNone/>
            </a:pPr>
            <a:r>
              <a:rPr lang="en-US" altLang="en-US" sz="2800" u="sng" dirty="0" smtClean="0"/>
              <a:t>Time stepping: i = 1, </a:t>
            </a:r>
            <a:r>
              <a:rPr lang="en-US" altLang="en-US" sz="2800" u="sng" dirty="0" err="1" smtClean="0"/>
              <a:t>imax</a:t>
            </a:r>
            <a:endParaRPr lang="en-US" altLang="en-US" sz="2800" u="sng" dirty="0" smtClean="0"/>
          </a:p>
          <a:p>
            <a:pPr lvl="1" eaLnBrk="1" hangingPunct="1">
              <a:lnSpc>
                <a:spcPct val="90000"/>
              </a:lnSpc>
              <a:buFont typeface="Wingdings" panose="05000000000000000000" pitchFamily="2" charset="2"/>
              <a:buNone/>
            </a:pPr>
            <a:r>
              <a:rPr lang="en-US" altLang="en-US" dirty="0" smtClean="0"/>
              <a:t>set </a:t>
            </a:r>
            <a:r>
              <a:rPr lang="en-US" altLang="en-US" dirty="0" err="1" smtClean="0"/>
              <a:t>ti</a:t>
            </a:r>
            <a:r>
              <a:rPr lang="en-US" altLang="en-US" dirty="0" smtClean="0"/>
              <a:t> = </a:t>
            </a:r>
            <a:r>
              <a:rPr lang="en-US" altLang="en-US" dirty="0" err="1" smtClean="0"/>
              <a:t>ti</a:t>
            </a:r>
            <a:r>
              <a:rPr lang="en-US" altLang="en-US" dirty="0" smtClean="0"/>
              <a:t> + </a:t>
            </a:r>
            <a:r>
              <a:rPr lang="en-US" altLang="en-US" dirty="0" err="1" smtClean="0"/>
              <a:t>Δt</a:t>
            </a:r>
            <a:endParaRPr lang="en-US" altLang="en-US" dirty="0" smtClean="0"/>
          </a:p>
          <a:p>
            <a:pPr lvl="1" eaLnBrk="1" hangingPunct="1">
              <a:lnSpc>
                <a:spcPct val="90000"/>
              </a:lnSpc>
              <a:buFont typeface="Wingdings" panose="05000000000000000000" pitchFamily="2" charset="2"/>
              <a:buNone/>
            </a:pPr>
            <a:r>
              <a:rPr lang="en-US" altLang="en-US" dirty="0" smtClean="0"/>
              <a:t>set </a:t>
            </a:r>
            <a:r>
              <a:rPr lang="en-US" altLang="en-US" dirty="0" err="1" smtClean="0"/>
              <a:t>si</a:t>
            </a:r>
            <a:r>
              <a:rPr lang="en-US" altLang="en-US" dirty="0" smtClean="0"/>
              <a:t> = </a:t>
            </a:r>
            <a:r>
              <a:rPr lang="en-US" altLang="en-US" dirty="0" err="1" smtClean="0"/>
              <a:t>si</a:t>
            </a:r>
            <a:r>
              <a:rPr lang="en-US" altLang="en-US" dirty="0" smtClean="0"/>
              <a:t> + vi*</a:t>
            </a:r>
            <a:r>
              <a:rPr lang="en-US" altLang="en-US" dirty="0" err="1" smtClean="0"/>
              <a:t>Δt</a:t>
            </a:r>
            <a:endParaRPr lang="en-US" altLang="en-US" dirty="0" smtClean="0"/>
          </a:p>
          <a:p>
            <a:pPr lvl="1" eaLnBrk="1" hangingPunct="1">
              <a:lnSpc>
                <a:spcPct val="90000"/>
              </a:lnSpc>
              <a:buFont typeface="Wingdings" panose="05000000000000000000" pitchFamily="2" charset="2"/>
              <a:buNone/>
            </a:pPr>
            <a:r>
              <a:rPr lang="en-US" altLang="en-US" dirty="0" smtClean="0"/>
              <a:t>set vi = vi - g*</a:t>
            </a:r>
            <a:r>
              <a:rPr lang="en-US" altLang="en-US" dirty="0" err="1" smtClean="0"/>
              <a:t>Δt</a:t>
            </a:r>
            <a:endParaRPr lang="en-US" altLang="en-US" dirty="0" smtClean="0"/>
          </a:p>
          <a:p>
            <a:pPr lvl="1" eaLnBrk="1" hangingPunct="1">
              <a:lnSpc>
                <a:spcPct val="90000"/>
              </a:lnSpc>
              <a:buFont typeface="Wingdings" panose="05000000000000000000" pitchFamily="2" charset="2"/>
              <a:buNone/>
            </a:pPr>
            <a:r>
              <a:rPr lang="en-US" altLang="en-US" dirty="0" smtClean="0"/>
              <a:t>print </a:t>
            </a:r>
            <a:r>
              <a:rPr lang="en-US" altLang="en-US" dirty="0" err="1" smtClean="0"/>
              <a:t>ti</a:t>
            </a:r>
            <a:r>
              <a:rPr lang="en-US" altLang="en-US" dirty="0" smtClean="0"/>
              <a:t>, </a:t>
            </a:r>
            <a:r>
              <a:rPr lang="en-US" altLang="en-US" dirty="0" err="1" smtClean="0"/>
              <a:t>si</a:t>
            </a:r>
            <a:r>
              <a:rPr lang="en-US" altLang="en-US" dirty="0" smtClean="0"/>
              <a:t>, vi</a:t>
            </a:r>
          </a:p>
          <a:p>
            <a:pPr lvl="1" eaLnBrk="1" hangingPunct="1">
              <a:lnSpc>
                <a:spcPct val="90000"/>
              </a:lnSpc>
              <a:buFont typeface="Wingdings" panose="05000000000000000000" pitchFamily="2" charset="2"/>
              <a:buNone/>
            </a:pPr>
            <a:r>
              <a:rPr lang="en-US" altLang="en-US" dirty="0" smtClean="0"/>
              <a:t>if (</a:t>
            </a:r>
            <a:r>
              <a:rPr lang="en-US" altLang="en-US" dirty="0" err="1" smtClean="0"/>
              <a:t>si</a:t>
            </a:r>
            <a:r>
              <a:rPr lang="en-US" altLang="en-US" dirty="0" smtClean="0"/>
              <a:t> &lt;= 0), quit                                    </a:t>
            </a:r>
            <a:r>
              <a:rPr lang="en-US" altLang="en-US" sz="2400" dirty="0" smtClean="0">
                <a:hlinkClick r:id="rId3" action="ppaction://hlinkfile"/>
              </a:rPr>
              <a:t>Excel Model</a:t>
            </a:r>
            <a:endParaRPr lang="en-US" altLang="en-US" sz="24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descr="Large confetti"/>
          <p:cNvSpPr>
            <a:spLocks noGrp="1" noChangeArrowheads="1"/>
          </p:cNvSpPr>
          <p:nvPr>
            <p:ph type="title"/>
          </p:nvPr>
        </p:nvSpPr>
        <p:spPr/>
        <p:txBody>
          <a:bodyPr/>
          <a:lstStyle/>
          <a:p>
            <a:pPr eaLnBrk="1" hangingPunct="1"/>
            <a:r>
              <a:rPr lang="en-US" altLang="en-US" b="1" smtClean="0"/>
              <a:t>Interpretation</a:t>
            </a:r>
          </a:p>
        </p:txBody>
      </p:sp>
      <p:sp>
        <p:nvSpPr>
          <p:cNvPr id="53251" name="Rectangle 3"/>
          <p:cNvSpPr>
            <a:spLocks noGrp="1" noChangeArrowheads="1"/>
          </p:cNvSpPr>
          <p:nvPr>
            <p:ph type="body" idx="1"/>
          </p:nvPr>
        </p:nvSpPr>
        <p:spPr/>
        <p:txBody>
          <a:bodyPr/>
          <a:lstStyle/>
          <a:p>
            <a:pPr eaLnBrk="1" hangingPunct="1">
              <a:lnSpc>
                <a:spcPct val="80000"/>
              </a:lnSpc>
              <a:spcAft>
                <a:spcPct val="15000"/>
              </a:spcAft>
            </a:pPr>
            <a:r>
              <a:rPr lang="en-US" altLang="en-US" smtClean="0"/>
              <a:t>To create a more more realistic model of a falling rock, some of the simplifying assumptions could be dropped; e.g., incor-porate drag - depends on shape of the rock, is proportional to velocity.  </a:t>
            </a:r>
          </a:p>
          <a:p>
            <a:pPr eaLnBrk="1" hangingPunct="1">
              <a:lnSpc>
                <a:spcPct val="90000"/>
              </a:lnSpc>
            </a:pPr>
            <a:r>
              <a:rPr lang="en-US" altLang="en-US" smtClean="0"/>
              <a:t>Improve discrete model: </a:t>
            </a:r>
          </a:p>
          <a:p>
            <a:pPr lvl="1" eaLnBrk="1" hangingPunct="1">
              <a:lnSpc>
                <a:spcPct val="90000"/>
              </a:lnSpc>
              <a:spcBef>
                <a:spcPct val="10000"/>
              </a:spcBef>
            </a:pPr>
            <a:r>
              <a:rPr lang="en-US" altLang="en-US" smtClean="0"/>
              <a:t>Approximate velocities in the midpoint of time intervals instead of the beginning.</a:t>
            </a:r>
          </a:p>
          <a:p>
            <a:pPr lvl="1" eaLnBrk="1" hangingPunct="1">
              <a:lnSpc>
                <a:spcPct val="90000"/>
              </a:lnSpc>
            </a:pPr>
            <a:r>
              <a:rPr lang="en-US" altLang="en-US" smtClean="0"/>
              <a:t>Reduce the size of </a:t>
            </a:r>
            <a:r>
              <a:rPr lang="en-US" altLang="en-US" b="1" smtClean="0"/>
              <a:t>Δt</a:t>
            </a:r>
            <a:r>
              <a:rPr lang="en-US" altLang="en-US" smtClean="0">
                <a:cs typeface="Times New Roman" panose="02020603050405020304" pitchFamily="18" charset="0"/>
              </a:rPr>
              <a: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descr="Large confetti"/>
          <p:cNvSpPr>
            <a:spLocks noGrp="1" noChangeArrowheads="1"/>
          </p:cNvSpPr>
          <p:nvPr>
            <p:ph type="title"/>
          </p:nvPr>
        </p:nvSpPr>
        <p:spPr/>
        <p:txBody>
          <a:bodyPr/>
          <a:lstStyle/>
          <a:p>
            <a:pPr eaLnBrk="1" hangingPunct="1"/>
            <a:r>
              <a:rPr lang="en-US" altLang="en-US" b="1" smtClean="0"/>
              <a:t>Computational Science</a:t>
            </a:r>
          </a:p>
        </p:txBody>
      </p:sp>
      <p:sp>
        <p:nvSpPr>
          <p:cNvPr id="9219" name="Rectangle 3"/>
          <p:cNvSpPr>
            <a:spLocks noGrp="1" noChangeArrowheads="1"/>
          </p:cNvSpPr>
          <p:nvPr>
            <p:ph type="body" idx="1"/>
          </p:nvPr>
        </p:nvSpPr>
        <p:spPr>
          <a:xfrm>
            <a:off x="685800" y="1905000"/>
            <a:ext cx="7772400" cy="4419600"/>
          </a:xfrm>
        </p:spPr>
        <p:txBody>
          <a:bodyPr/>
          <a:lstStyle/>
          <a:p>
            <a:pPr eaLnBrk="1" hangingPunct="1">
              <a:lnSpc>
                <a:spcPct val="90000"/>
              </a:lnSpc>
              <a:buFontTx/>
              <a:buNone/>
            </a:pPr>
            <a:r>
              <a:rPr lang="en-US" altLang="en-US" b="1" smtClean="0"/>
              <a:t>   </a:t>
            </a:r>
            <a:r>
              <a:rPr lang="en-US" altLang="en-US" smtClean="0"/>
              <a:t>Complements, but does not replace, theory and experimentation in scientific research.</a:t>
            </a:r>
          </a:p>
          <a:p>
            <a:pPr eaLnBrk="1" hangingPunct="1">
              <a:buFontTx/>
              <a:buNone/>
            </a:pPr>
            <a:endParaRPr lang="en-US" altLang="en-US" smtClean="0"/>
          </a:p>
        </p:txBody>
      </p:sp>
      <p:grpSp>
        <p:nvGrpSpPr>
          <p:cNvPr id="9220" name="Group 4"/>
          <p:cNvGrpSpPr>
            <a:grpSpLocks/>
          </p:cNvGrpSpPr>
          <p:nvPr/>
        </p:nvGrpSpPr>
        <p:grpSpPr bwMode="auto">
          <a:xfrm>
            <a:off x="1143000" y="3200400"/>
            <a:ext cx="6858000" cy="2895600"/>
            <a:chOff x="694" y="2112"/>
            <a:chExt cx="4202" cy="1824"/>
          </a:xfrm>
        </p:grpSpPr>
        <p:grpSp>
          <p:nvGrpSpPr>
            <p:cNvPr id="9221" name="Group 5"/>
            <p:cNvGrpSpPr>
              <a:grpSpLocks/>
            </p:cNvGrpSpPr>
            <p:nvPr/>
          </p:nvGrpSpPr>
          <p:grpSpPr bwMode="auto">
            <a:xfrm>
              <a:off x="1566" y="2892"/>
              <a:ext cx="2399" cy="498"/>
              <a:chOff x="1613" y="2344"/>
              <a:chExt cx="2528" cy="586"/>
            </a:xfrm>
          </p:grpSpPr>
          <p:sp>
            <p:nvSpPr>
              <p:cNvPr id="9230" name="Line 6"/>
              <p:cNvSpPr>
                <a:spLocks noChangeShapeType="1"/>
              </p:cNvSpPr>
              <p:nvPr/>
            </p:nvSpPr>
            <p:spPr bwMode="auto">
              <a:xfrm>
                <a:off x="1613" y="2344"/>
                <a:ext cx="1264" cy="58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sp>
            <p:nvSpPr>
              <p:cNvPr id="9231" name="Line 7"/>
              <p:cNvSpPr>
                <a:spLocks noChangeShapeType="1"/>
              </p:cNvSpPr>
              <p:nvPr/>
            </p:nvSpPr>
            <p:spPr bwMode="auto">
              <a:xfrm flipH="1">
                <a:off x="2877" y="2348"/>
                <a:ext cx="1264" cy="582"/>
              </a:xfrm>
              <a:prstGeom prst="line">
                <a:avLst/>
              </a:prstGeom>
              <a:noFill/>
              <a:ln w="38100">
                <a:solidFill>
                  <a:srgbClr val="CC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US"/>
              </a:p>
            </p:txBody>
          </p:sp>
        </p:grpSp>
        <p:grpSp>
          <p:nvGrpSpPr>
            <p:cNvPr id="9222" name="Group 8"/>
            <p:cNvGrpSpPr>
              <a:grpSpLocks/>
            </p:cNvGrpSpPr>
            <p:nvPr/>
          </p:nvGrpSpPr>
          <p:grpSpPr bwMode="auto">
            <a:xfrm>
              <a:off x="694" y="2115"/>
              <a:ext cx="1878" cy="904"/>
              <a:chOff x="898" y="1542"/>
              <a:chExt cx="1550" cy="835"/>
            </a:xfrm>
          </p:grpSpPr>
          <p:sp>
            <p:nvSpPr>
              <p:cNvPr id="9228" name="Oval 9"/>
              <p:cNvSpPr>
                <a:spLocks noChangeArrowheads="1"/>
              </p:cNvSpPr>
              <p:nvPr/>
            </p:nvSpPr>
            <p:spPr bwMode="auto">
              <a:xfrm>
                <a:off x="898" y="1542"/>
                <a:ext cx="1550" cy="83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9229" name="Text Box 10"/>
              <p:cNvSpPr txBox="1">
                <a:spLocks noChangeArrowheads="1"/>
              </p:cNvSpPr>
              <p:nvPr/>
            </p:nvSpPr>
            <p:spPr bwMode="auto">
              <a:xfrm>
                <a:off x="898" y="1815"/>
                <a:ext cx="1526"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spcBef>
                    <a:spcPct val="50000"/>
                  </a:spcBef>
                </a:pPr>
                <a:r>
                  <a:rPr lang="en-US" altLang="en-US" sz="3200" baseline="0">
                    <a:solidFill>
                      <a:srgbClr val="FFFFFF"/>
                    </a:solidFill>
                    <a:latin typeface="Albertus Medium" pitchFamily="34" charset="0"/>
                  </a:rPr>
                  <a:t>Experiment</a:t>
                </a:r>
              </a:p>
            </p:txBody>
          </p:sp>
        </p:grpSp>
        <p:sp>
          <p:nvSpPr>
            <p:cNvPr id="9223" name="Rectangle 11"/>
            <p:cNvSpPr>
              <a:spLocks noChangeArrowheads="1"/>
            </p:cNvSpPr>
            <p:nvPr/>
          </p:nvSpPr>
          <p:spPr bwMode="auto">
            <a:xfrm>
              <a:off x="1654" y="3359"/>
              <a:ext cx="2235" cy="577"/>
            </a:xfrm>
            <a:prstGeom prst="rect">
              <a:avLst/>
            </a:prstGeom>
            <a:solidFill>
              <a:srgbClr val="00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9224" name="Text Box 12"/>
            <p:cNvSpPr txBox="1">
              <a:spLocks noChangeArrowheads="1"/>
            </p:cNvSpPr>
            <p:nvPr/>
          </p:nvSpPr>
          <p:spPr bwMode="auto">
            <a:xfrm>
              <a:off x="1659" y="3486"/>
              <a:ext cx="2230"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spcBef>
                  <a:spcPct val="50000"/>
                </a:spcBef>
              </a:pPr>
              <a:r>
                <a:rPr lang="en-US" altLang="en-US" sz="3200" i="1" baseline="0">
                  <a:solidFill>
                    <a:srgbClr val="FFFFFF"/>
                  </a:solidFill>
                  <a:latin typeface="Albertus Medium" pitchFamily="34" charset="0"/>
                </a:rPr>
                <a:t>Computation</a:t>
              </a:r>
            </a:p>
          </p:txBody>
        </p:sp>
        <p:grpSp>
          <p:nvGrpSpPr>
            <p:cNvPr id="9225" name="Group 13"/>
            <p:cNvGrpSpPr>
              <a:grpSpLocks/>
            </p:cNvGrpSpPr>
            <p:nvPr/>
          </p:nvGrpSpPr>
          <p:grpSpPr bwMode="auto">
            <a:xfrm>
              <a:off x="3018" y="2112"/>
              <a:ext cx="1878" cy="904"/>
              <a:chOff x="898" y="1542"/>
              <a:chExt cx="1550" cy="835"/>
            </a:xfrm>
          </p:grpSpPr>
          <p:sp>
            <p:nvSpPr>
              <p:cNvPr id="9226" name="Oval 14"/>
              <p:cNvSpPr>
                <a:spLocks noChangeArrowheads="1"/>
              </p:cNvSpPr>
              <p:nvPr/>
            </p:nvSpPr>
            <p:spPr bwMode="auto">
              <a:xfrm>
                <a:off x="898" y="1542"/>
                <a:ext cx="1550" cy="83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endParaRPr lang="en-US" altLang="en-US"/>
              </a:p>
            </p:txBody>
          </p:sp>
          <p:sp>
            <p:nvSpPr>
              <p:cNvPr id="9227" name="Text Box 15"/>
              <p:cNvSpPr txBox="1">
                <a:spLocks noChangeArrowheads="1"/>
              </p:cNvSpPr>
              <p:nvPr/>
            </p:nvSpPr>
            <p:spPr bwMode="auto">
              <a:xfrm>
                <a:off x="898" y="1815"/>
                <a:ext cx="1526" cy="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algn="ctr" eaLnBrk="1" hangingPunct="1">
                  <a:spcBef>
                    <a:spcPct val="50000"/>
                  </a:spcBef>
                </a:pPr>
                <a:r>
                  <a:rPr lang="en-US" altLang="en-US" sz="3200" baseline="0">
                    <a:solidFill>
                      <a:srgbClr val="FFFFFF"/>
                    </a:solidFill>
                    <a:latin typeface="Albertus Medium" pitchFamily="34" charset="0"/>
                  </a:rPr>
                  <a:t>Theory</a:t>
                </a:r>
              </a:p>
            </p:txBody>
          </p:sp>
        </p:grpSp>
      </p:gr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descr="Large confetti"/>
          <p:cNvSpPr>
            <a:spLocks noGrp="1" noChangeArrowheads="1"/>
          </p:cNvSpPr>
          <p:nvPr>
            <p:ph type="title"/>
          </p:nvPr>
        </p:nvSpPr>
        <p:spPr>
          <a:xfrm>
            <a:off x="1169988" y="512763"/>
            <a:ext cx="7696200" cy="914400"/>
          </a:xfrm>
        </p:spPr>
        <p:txBody>
          <a:bodyPr/>
          <a:lstStyle/>
          <a:p>
            <a:pPr eaLnBrk="1" hangingPunct="1"/>
            <a:r>
              <a:rPr lang="en-US" altLang="en-US" b="1" smtClean="0"/>
              <a:t>A Virtual Science Laboratory</a:t>
            </a:r>
          </a:p>
        </p:txBody>
      </p:sp>
      <p:sp>
        <p:nvSpPr>
          <p:cNvPr id="55299" name="Rectangle 3"/>
          <p:cNvSpPr>
            <a:spLocks noGrp="1" noChangeArrowheads="1"/>
          </p:cNvSpPr>
          <p:nvPr>
            <p:ph type="body" idx="1"/>
          </p:nvPr>
        </p:nvSpPr>
        <p:spPr>
          <a:xfrm>
            <a:off x="685800" y="2209800"/>
            <a:ext cx="7924800" cy="3733800"/>
          </a:xfrm>
        </p:spPr>
        <p:txBody>
          <a:bodyPr/>
          <a:lstStyle/>
          <a:p>
            <a:pPr eaLnBrk="1" hangingPunct="1">
              <a:lnSpc>
                <a:spcPct val="90000"/>
              </a:lnSpc>
              <a:buFontTx/>
              <a:buNone/>
            </a:pPr>
            <a:r>
              <a:rPr lang="en-US" altLang="en-US" sz="2800" smtClean="0"/>
              <a:t>	</a:t>
            </a:r>
            <a:r>
              <a:rPr lang="en-US" altLang="en-US" smtClean="0"/>
              <a:t>The site below is a virtual library to visualize science.  It has projects in mechanics, electricity and magnetism, life sciences, waves, astrophysics, and optics.  It can be used to motivate the development of mathematical models for computational science projects.</a:t>
            </a:r>
          </a:p>
          <a:p>
            <a:pPr algn="ctr" eaLnBrk="1" hangingPunct="1">
              <a:lnSpc>
                <a:spcPct val="90000"/>
              </a:lnSpc>
              <a:buFontTx/>
              <a:buNone/>
            </a:pPr>
            <a:r>
              <a:rPr lang="en-US" altLang="en-US" smtClean="0">
                <a:hlinkClick r:id="rId3"/>
              </a:rPr>
              <a:t>explorelearning</a:t>
            </a:r>
            <a:endParaRPr lang="en-US" altLang="en-US"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descr="Large confetti"/>
          <p:cNvSpPr>
            <a:spLocks noGrp="1" noChangeArrowheads="1"/>
          </p:cNvSpPr>
          <p:nvPr>
            <p:ph type="title"/>
          </p:nvPr>
        </p:nvSpPr>
        <p:spPr/>
        <p:txBody>
          <a:bodyPr/>
          <a:lstStyle/>
          <a:p>
            <a:pPr eaLnBrk="1" hangingPunct="1"/>
            <a:r>
              <a:rPr lang="en-US" altLang="en-US" b="1" smtClean="0"/>
              <a:t>Referenced URLs</a:t>
            </a:r>
          </a:p>
        </p:txBody>
      </p:sp>
      <p:sp>
        <p:nvSpPr>
          <p:cNvPr id="57347" name="Rectangle 3"/>
          <p:cNvSpPr>
            <a:spLocks noGrp="1" noChangeArrowheads="1"/>
          </p:cNvSpPr>
          <p:nvPr>
            <p:ph type="body" idx="1"/>
          </p:nvPr>
        </p:nvSpPr>
        <p:spPr>
          <a:xfrm>
            <a:off x="685800" y="1905000"/>
            <a:ext cx="7772400" cy="4495800"/>
          </a:xfrm>
        </p:spPr>
        <p:txBody>
          <a:bodyPr/>
          <a:lstStyle/>
          <a:p>
            <a:pPr eaLnBrk="1" hangingPunct="1">
              <a:buFontTx/>
              <a:buNone/>
            </a:pPr>
            <a:r>
              <a:rPr lang="en-US" altLang="en-US" sz="2400" dirty="0" smtClean="0"/>
              <a:t>    </a:t>
            </a:r>
            <a:r>
              <a:rPr lang="en-US" altLang="en-US" sz="2800" dirty="0" smtClean="0"/>
              <a:t>SC Challenge Archive site       </a:t>
            </a:r>
            <a:r>
              <a:rPr lang="en-US" altLang="en-US" sz="2400" dirty="0" smtClean="0"/>
              <a:t> </a:t>
            </a:r>
          </a:p>
          <a:p>
            <a:pPr lvl="1" eaLnBrk="1" hangingPunct="1">
              <a:buFont typeface="Wingdings" panose="05000000000000000000" pitchFamily="2" charset="2"/>
              <a:buNone/>
            </a:pPr>
            <a:r>
              <a:rPr lang="en-US" altLang="en-US" sz="2400" dirty="0" smtClean="0">
                <a:sym typeface="Wingdings" panose="05000000000000000000" pitchFamily="2" charset="2"/>
                <a:hlinkClick r:id="rId2"/>
              </a:rPr>
              <a:t>www.supercomputingchallenge.org/archive</a:t>
            </a:r>
            <a:r>
              <a:rPr lang="en-US" altLang="en-US" sz="2400" dirty="0" smtClean="0">
                <a:sym typeface="Wingdings" panose="05000000000000000000" pitchFamily="2" charset="2"/>
                <a:hlinkClick r:id="rId2"/>
              </a:rPr>
              <a:t>/</a:t>
            </a:r>
            <a:endParaRPr lang="en-US" altLang="en-US" sz="2400" dirty="0" smtClean="0">
              <a:sym typeface="Wingdings" panose="05000000000000000000" pitchFamily="2" charset="2"/>
            </a:endParaRPr>
          </a:p>
          <a:p>
            <a:pPr eaLnBrk="1" hangingPunct="1">
              <a:buFontTx/>
              <a:buNone/>
            </a:pPr>
            <a:r>
              <a:rPr lang="en-US" altLang="en-US" sz="2000" dirty="0" smtClean="0">
                <a:solidFill>
                  <a:srgbClr val="010000"/>
                </a:solidFill>
                <a:latin typeface=" arial"/>
              </a:rPr>
              <a:t>    </a:t>
            </a:r>
            <a:r>
              <a:rPr lang="en-US" altLang="en-US" sz="2800" dirty="0" err="1" smtClean="0">
                <a:solidFill>
                  <a:srgbClr val="010000"/>
                </a:solidFill>
              </a:rPr>
              <a:t>Explorescience</a:t>
            </a:r>
            <a:r>
              <a:rPr lang="en-US" altLang="en-US" sz="2800" dirty="0" smtClean="0">
                <a:solidFill>
                  <a:srgbClr val="010000"/>
                </a:solidFill>
              </a:rPr>
              <a:t> site</a:t>
            </a:r>
          </a:p>
          <a:p>
            <a:pPr lvl="1" eaLnBrk="1" hangingPunct="1">
              <a:buFont typeface="Wingdings" panose="05000000000000000000" pitchFamily="2" charset="2"/>
              <a:buNone/>
            </a:pPr>
            <a:r>
              <a:rPr lang="en-US" altLang="en-US" sz="2400" dirty="0" smtClean="0">
                <a:hlinkClick r:id="rId3"/>
              </a:rPr>
              <a:t>www.explorelearning.com</a:t>
            </a:r>
            <a:endParaRPr lang="en-US" altLang="en-US" sz="2400" dirty="0" smtClean="0"/>
          </a:p>
          <a:p>
            <a:pPr eaLnBrk="1" hangingPunct="1">
              <a:buFontTx/>
              <a:buNone/>
            </a:pPr>
            <a:r>
              <a:rPr lang="en-US" altLang="en-US" sz="2400" dirty="0" smtClean="0"/>
              <a:t>    </a:t>
            </a:r>
            <a:r>
              <a:rPr lang="en-US" altLang="en-US" sz="2800" dirty="0" smtClean="0"/>
              <a:t>Boeing example</a:t>
            </a:r>
          </a:p>
          <a:p>
            <a:pPr lvl="1" eaLnBrk="1" hangingPunct="1">
              <a:buFont typeface="Wingdings" panose="05000000000000000000" pitchFamily="2" charset="2"/>
              <a:buNone/>
            </a:pPr>
            <a:r>
              <a:rPr lang="en-US" altLang="en-US" sz="2400" dirty="0" smtClean="0">
                <a:solidFill>
                  <a:srgbClr val="000000"/>
                </a:solidFill>
                <a:cs typeface="Times New Roman" panose="02020603050405020304" pitchFamily="18" charset="0"/>
                <a:hlinkClick r:id="rId4"/>
              </a:rPr>
              <a:t>www.boeing.com/commercial/777family/index.html</a:t>
            </a:r>
            <a:endParaRPr lang="en-US" altLang="en-US" sz="2400" dirty="0" smtClean="0">
              <a:solidFill>
                <a:srgbClr val="000000"/>
              </a:solidFill>
              <a:cs typeface="Times New Roman" panose="02020603050405020304" pitchFamily="18" charset="0"/>
            </a:endParaRPr>
          </a:p>
          <a:p>
            <a:pPr eaLnBrk="1" hangingPunct="1">
              <a:buFontTx/>
              <a:buNone/>
            </a:pPr>
            <a:r>
              <a:rPr lang="en-US" altLang="en-US" sz="2400" dirty="0" smtClean="0">
                <a:solidFill>
                  <a:srgbClr val="000000"/>
                </a:solidFill>
                <a:cs typeface="Times New Roman" panose="02020603050405020304" pitchFamily="18" charset="0"/>
              </a:rPr>
              <a:t>    </a:t>
            </a:r>
            <a:r>
              <a:rPr lang="en-US" altLang="en-US" sz="2800" dirty="0" smtClean="0">
                <a:solidFill>
                  <a:srgbClr val="000000"/>
                </a:solidFill>
                <a:cs typeface="Times New Roman" panose="02020603050405020304" pitchFamily="18" charset="0"/>
              </a:rPr>
              <a:t>Road maps for the human brain and climate modeling examples</a:t>
            </a:r>
          </a:p>
          <a:p>
            <a:pPr lvl="1" eaLnBrk="1" hangingPunct="1">
              <a:buFont typeface="Wingdings" panose="05000000000000000000" pitchFamily="2" charset="2"/>
              <a:buNone/>
            </a:pPr>
            <a:r>
              <a:rPr lang="en-US" altLang="en-US" sz="2400" dirty="0" smtClean="0">
                <a:hlinkClick r:id="rId5"/>
              </a:rPr>
              <a:t>www.itrd.gov/pubs/blue00/hecc.html</a:t>
            </a:r>
            <a:endParaRPr lang="en-US" altLang="en-US" sz="2400" dirty="0" smtClean="0">
              <a:solidFill>
                <a:srgbClr val="000000"/>
              </a:solidFill>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descr="Large confetti"/>
          <p:cNvSpPr>
            <a:spLocks noGrp="1" noChangeArrowheads="1"/>
          </p:cNvSpPr>
          <p:nvPr>
            <p:ph type="title"/>
          </p:nvPr>
        </p:nvSpPr>
        <p:spPr/>
        <p:txBody>
          <a:bodyPr/>
          <a:lstStyle/>
          <a:p>
            <a:pPr eaLnBrk="1" hangingPunct="1"/>
            <a:r>
              <a:rPr lang="en-US" altLang="en-US" smtClean="0"/>
              <a:t>An interesting modeling site</a:t>
            </a:r>
          </a:p>
        </p:txBody>
      </p:sp>
      <p:sp>
        <p:nvSpPr>
          <p:cNvPr id="58371" name="Rectangle 3"/>
          <p:cNvSpPr>
            <a:spLocks noGrp="1" noChangeArrowheads="1"/>
          </p:cNvSpPr>
          <p:nvPr>
            <p:ph type="body" idx="1"/>
          </p:nvPr>
        </p:nvSpPr>
        <p:spPr/>
        <p:txBody>
          <a:bodyPr/>
          <a:lstStyle/>
          <a:p>
            <a:pPr eaLnBrk="1" hangingPunct="1">
              <a:lnSpc>
                <a:spcPct val="65000"/>
              </a:lnSpc>
              <a:buFontTx/>
              <a:buNone/>
            </a:pPr>
            <a:r>
              <a:rPr lang="en-US" altLang="en-US" dirty="0" smtClean="0"/>
              <a:t>   </a:t>
            </a:r>
            <a:r>
              <a:rPr lang="en-US" altLang="en-US" sz="2800" dirty="0" smtClean="0"/>
              <a:t>Formulating models</a:t>
            </a:r>
          </a:p>
          <a:p>
            <a:pPr lvl="1" eaLnBrk="1" hangingPunct="1">
              <a:lnSpc>
                <a:spcPct val="75000"/>
              </a:lnSpc>
              <a:buFont typeface="Wingdings" panose="05000000000000000000" pitchFamily="2" charset="2"/>
              <a:buNone/>
            </a:pPr>
            <a:r>
              <a:rPr lang="en-US" altLang="en-US" sz="2400" dirty="0" smtClean="0">
                <a:hlinkClick r:id="rId2"/>
              </a:rPr>
              <a:t>www.cnr.colostate.edu/class_info/nr575/webfiles/L05_Formulating_Continuous_Time_Models.pdf</a:t>
            </a:r>
            <a:endParaRPr lang="en-US" altLang="en-US" sz="2400" dirty="0" smtClean="0"/>
          </a:p>
          <a:p>
            <a:pPr eaLnBrk="1" hangingPunct="1">
              <a:lnSpc>
                <a:spcPct val="75000"/>
              </a:lnSpc>
              <a:buFontTx/>
              <a:buNone/>
            </a:pPr>
            <a:r>
              <a:rPr lang="en-US" altLang="en-US" sz="2800" dirty="0" smtClean="0"/>
              <a:t>   Falling bodies</a:t>
            </a:r>
          </a:p>
          <a:p>
            <a:pPr lvl="1" eaLnBrk="1" hangingPunct="1">
              <a:lnSpc>
                <a:spcPct val="75000"/>
              </a:lnSpc>
              <a:buFont typeface="Wingdings" panose="05000000000000000000" pitchFamily="2" charset="2"/>
              <a:buNone/>
            </a:pPr>
            <a:r>
              <a:rPr lang="en-US" altLang="en-US" sz="2400" dirty="0" smtClean="0">
                <a:hlinkClick r:id="rId3"/>
              </a:rPr>
              <a:t>http://hypertextbook.com/physics/mechanics/falling/</a:t>
            </a:r>
            <a:endParaRPr lang="en-US" altLang="en-US" sz="2400" dirty="0" smtClean="0"/>
          </a:p>
          <a:p>
            <a:pPr eaLnBrk="1" hangingPunct="1">
              <a:lnSpc>
                <a:spcPct val="75000"/>
              </a:lnSpc>
              <a:buFontTx/>
              <a:buNone/>
            </a:pPr>
            <a:r>
              <a:rPr lang="en-US" altLang="en-US" dirty="0" smtClean="0"/>
              <a:t>   </a:t>
            </a:r>
            <a:r>
              <a:rPr lang="en-US" altLang="en-US" sz="2800" dirty="0" smtClean="0"/>
              <a:t>Master tools</a:t>
            </a:r>
          </a:p>
          <a:p>
            <a:pPr eaLnBrk="1" hangingPunct="1">
              <a:lnSpc>
                <a:spcPct val="75000"/>
              </a:lnSpc>
              <a:buFontTx/>
              <a:buNone/>
            </a:pPr>
            <a:r>
              <a:rPr lang="en-US" altLang="en-US" sz="2800" dirty="0" smtClean="0"/>
              <a:t>	  </a:t>
            </a:r>
            <a:r>
              <a:rPr lang="en-US" altLang="en-US" sz="2800" dirty="0" smtClean="0">
                <a:hlinkClick r:id="rId4"/>
              </a:rPr>
              <a:t>http://www.shodor.org/master/</a:t>
            </a:r>
            <a:endParaRPr lang="en-US" alt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descr="Large confetti"/>
          <p:cNvSpPr>
            <a:spLocks noGrp="1" noChangeArrowheads="1"/>
          </p:cNvSpPr>
          <p:nvPr>
            <p:ph type="title"/>
          </p:nvPr>
        </p:nvSpPr>
        <p:spPr/>
        <p:txBody>
          <a:bodyPr/>
          <a:lstStyle/>
          <a:p>
            <a:pPr eaLnBrk="1" hangingPunct="1"/>
            <a:r>
              <a:rPr lang="en-US" altLang="en-US" b="1" smtClean="0"/>
              <a:t>Computational Science</a:t>
            </a:r>
          </a:p>
        </p:txBody>
      </p:sp>
      <p:sp>
        <p:nvSpPr>
          <p:cNvPr id="11267" name="Rectangle 3"/>
          <p:cNvSpPr>
            <a:spLocks noGrp="1" noChangeArrowheads="1"/>
          </p:cNvSpPr>
          <p:nvPr>
            <p:ph type="body" idx="1"/>
          </p:nvPr>
        </p:nvSpPr>
        <p:spPr/>
        <p:txBody>
          <a:bodyPr/>
          <a:lstStyle/>
          <a:p>
            <a:pPr eaLnBrk="1" hangingPunct="1"/>
            <a:r>
              <a:rPr lang="en-US" altLang="en-US" smtClean="0"/>
              <a:t>Is often used in place of experiments when experiments are too large, too expensive, too dangerous, or too time consuming.</a:t>
            </a:r>
          </a:p>
          <a:p>
            <a:pPr eaLnBrk="1" hangingPunct="1"/>
            <a:r>
              <a:rPr lang="en-US" altLang="en-US" smtClean="0"/>
              <a:t>Can be useful in “what if” studies; e.g.  to investigate the use of pathogens (viruses, bacteria, fungi) to control an insect population. </a:t>
            </a:r>
          </a:p>
          <a:p>
            <a:pPr eaLnBrk="1" hangingPunct="1"/>
            <a:r>
              <a:rPr lang="en-US" altLang="en-US" smtClean="0"/>
              <a:t>Is a modern tool for scientific investigation.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descr="Large confetti"/>
          <p:cNvSpPr>
            <a:spLocks noGrp="1" noChangeArrowheads="1"/>
          </p:cNvSpPr>
          <p:nvPr>
            <p:ph type="title"/>
          </p:nvPr>
        </p:nvSpPr>
        <p:spPr/>
        <p:txBody>
          <a:bodyPr/>
          <a:lstStyle/>
          <a:p>
            <a:pPr eaLnBrk="1" hangingPunct="1"/>
            <a:r>
              <a:rPr lang="en-US" altLang="en-US" b="1" smtClean="0"/>
              <a:t>Computational Science</a:t>
            </a:r>
          </a:p>
        </p:txBody>
      </p:sp>
      <p:sp>
        <p:nvSpPr>
          <p:cNvPr id="13315" name="Rectangle 3"/>
          <p:cNvSpPr>
            <a:spLocks noGrp="1" noChangeArrowheads="1"/>
          </p:cNvSpPr>
          <p:nvPr>
            <p:ph type="body" idx="1"/>
          </p:nvPr>
        </p:nvSpPr>
        <p:spPr>
          <a:xfrm>
            <a:off x="685800" y="1905000"/>
            <a:ext cx="7924800" cy="4191000"/>
          </a:xfrm>
        </p:spPr>
        <p:txBody>
          <a:bodyPr/>
          <a:lstStyle/>
          <a:p>
            <a:pPr eaLnBrk="1" hangingPunct="1">
              <a:lnSpc>
                <a:spcPct val="90000"/>
              </a:lnSpc>
              <a:buFontTx/>
              <a:buNone/>
            </a:pPr>
            <a:r>
              <a:rPr lang="en-US" altLang="en-US" smtClean="0"/>
              <a:t>   Has emerged as a powerful, indispensable tool for studying a variety of problems in scientific research, product and process development, and manufacturing. </a:t>
            </a:r>
          </a:p>
        </p:txBody>
      </p:sp>
      <p:sp>
        <p:nvSpPr>
          <p:cNvPr id="13316" name="Rectangle 4"/>
          <p:cNvSpPr>
            <a:spLocks noChangeArrowheads="1"/>
          </p:cNvSpPr>
          <p:nvPr/>
        </p:nvSpPr>
        <p:spPr bwMode="auto">
          <a:xfrm>
            <a:off x="1143000" y="3716338"/>
            <a:ext cx="3276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buFontTx/>
              <a:buChar char="•"/>
            </a:pPr>
            <a:r>
              <a:rPr lang="en-US" altLang="en-US" sz="2800" b="1" baseline="0" dirty="0">
                <a:solidFill>
                  <a:schemeClr val="bg1"/>
                </a:solidFill>
              </a:rPr>
              <a:t> Seismology </a:t>
            </a:r>
          </a:p>
          <a:p>
            <a:pPr eaLnBrk="1" hangingPunct="1">
              <a:buFontTx/>
              <a:buChar char="•"/>
            </a:pPr>
            <a:r>
              <a:rPr lang="en-US" altLang="en-US" sz="2800" b="1" baseline="0" dirty="0">
                <a:solidFill>
                  <a:schemeClr val="bg1"/>
                </a:solidFill>
              </a:rPr>
              <a:t> Climate modeling </a:t>
            </a:r>
          </a:p>
          <a:p>
            <a:pPr eaLnBrk="1" hangingPunct="1">
              <a:buFontTx/>
              <a:buChar char="•"/>
            </a:pPr>
            <a:r>
              <a:rPr lang="en-US" altLang="en-US" sz="2800" b="1" baseline="0" dirty="0">
                <a:solidFill>
                  <a:schemeClr val="bg1"/>
                </a:solidFill>
              </a:rPr>
              <a:t> Economics</a:t>
            </a:r>
          </a:p>
          <a:p>
            <a:pPr eaLnBrk="1" hangingPunct="1">
              <a:buFontTx/>
              <a:buChar char="•"/>
            </a:pPr>
            <a:r>
              <a:rPr lang="en-US" altLang="en-US" sz="2800" b="1" baseline="0" dirty="0">
                <a:solidFill>
                  <a:schemeClr val="bg1"/>
                </a:solidFill>
              </a:rPr>
              <a:t> Environment</a:t>
            </a:r>
          </a:p>
          <a:p>
            <a:pPr eaLnBrk="1" hangingPunct="1">
              <a:buFontTx/>
              <a:buChar char="•"/>
            </a:pPr>
            <a:r>
              <a:rPr lang="en-US" altLang="en-US" sz="2800" b="1" baseline="0" dirty="0">
                <a:solidFill>
                  <a:schemeClr val="bg1"/>
                </a:solidFill>
              </a:rPr>
              <a:t> Material research</a:t>
            </a:r>
          </a:p>
        </p:txBody>
      </p:sp>
      <p:sp>
        <p:nvSpPr>
          <p:cNvPr id="13317" name="Rectangle 5"/>
          <p:cNvSpPr>
            <a:spLocks noChangeArrowheads="1"/>
          </p:cNvSpPr>
          <p:nvPr/>
        </p:nvSpPr>
        <p:spPr bwMode="auto">
          <a:xfrm>
            <a:off x="4953000" y="3716338"/>
            <a:ext cx="32766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buFontTx/>
              <a:buChar char="•"/>
            </a:pPr>
            <a:r>
              <a:rPr lang="en-US" altLang="en-US" b="1" baseline="0" dirty="0">
                <a:solidFill>
                  <a:schemeClr val="bg1"/>
                </a:solidFill>
              </a:rPr>
              <a:t> </a:t>
            </a:r>
            <a:r>
              <a:rPr lang="en-US" altLang="en-US" sz="2800" b="1" baseline="0" dirty="0">
                <a:solidFill>
                  <a:schemeClr val="bg1"/>
                </a:solidFill>
              </a:rPr>
              <a:t>Drug design</a:t>
            </a:r>
          </a:p>
          <a:p>
            <a:pPr eaLnBrk="1" hangingPunct="1">
              <a:buFontTx/>
              <a:buChar char="•"/>
            </a:pPr>
            <a:r>
              <a:rPr lang="en-US" altLang="en-US" sz="2800" b="1" baseline="0" dirty="0">
                <a:solidFill>
                  <a:schemeClr val="bg1"/>
                </a:solidFill>
              </a:rPr>
              <a:t> Manufacturing </a:t>
            </a:r>
          </a:p>
          <a:p>
            <a:pPr eaLnBrk="1" hangingPunct="1">
              <a:buFontTx/>
              <a:buChar char="•"/>
            </a:pPr>
            <a:r>
              <a:rPr lang="en-US" altLang="en-US" sz="2800" b="1" baseline="0" dirty="0">
                <a:solidFill>
                  <a:schemeClr val="bg1"/>
                </a:solidFill>
              </a:rPr>
              <a:t> Medicine </a:t>
            </a:r>
          </a:p>
          <a:p>
            <a:pPr eaLnBrk="1" hangingPunct="1">
              <a:buFontTx/>
              <a:buChar char="•"/>
            </a:pPr>
            <a:r>
              <a:rPr lang="en-US" altLang="en-US" sz="2800" b="1" baseline="0" dirty="0">
                <a:solidFill>
                  <a:schemeClr val="bg1"/>
                </a:solidFill>
              </a:rPr>
              <a:t> Biology</a:t>
            </a:r>
          </a:p>
          <a:p>
            <a:pPr eaLnBrk="1" hangingPunct="1"/>
            <a:endParaRPr lang="en-US" altLang="en-US" sz="2800" b="1" baseline="0" dirty="0">
              <a:solidFill>
                <a:schemeClr val="bg1"/>
              </a:solidFill>
            </a:endParaRPr>
          </a:p>
        </p:txBody>
      </p:sp>
      <p:sp>
        <p:nvSpPr>
          <p:cNvPr id="13318" name="Text Box 6"/>
          <p:cNvSpPr txBox="1">
            <a:spLocks noChangeArrowheads="1"/>
          </p:cNvSpPr>
          <p:nvPr/>
        </p:nvSpPr>
        <p:spPr bwMode="auto">
          <a:xfrm>
            <a:off x="3451225" y="5959475"/>
            <a:ext cx="2797175" cy="884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spcBef>
                <a:spcPct val="30000"/>
              </a:spcBef>
            </a:pPr>
            <a:r>
              <a:rPr kumimoji="1" lang="en-US" altLang="en-US" sz="2800" b="1" i="1" baseline="0" dirty="0">
                <a:solidFill>
                  <a:schemeClr val="bg1"/>
                </a:solidFill>
              </a:rPr>
              <a:t>Analyze - Predict</a:t>
            </a:r>
            <a:r>
              <a:rPr kumimoji="1" lang="en-US" altLang="en-US" b="1" i="1" baseline="0" dirty="0">
                <a:solidFill>
                  <a:schemeClr val="bg1"/>
                </a:solidFill>
              </a:rPr>
              <a:t> </a:t>
            </a:r>
          </a:p>
          <a:p>
            <a:pPr eaLnBrk="1" hangingPunct="1"/>
            <a:endParaRPr lang="en-US" altLang="en-US" baseline="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5362" name="Rectangle 2" descr="Large confetti"/>
          <p:cNvSpPr>
            <a:spLocks noGrp="1" noChangeArrowheads="1"/>
          </p:cNvSpPr>
          <p:nvPr>
            <p:ph type="title"/>
          </p:nvPr>
        </p:nvSpPr>
        <p:spPr>
          <a:xfrm>
            <a:off x="1143000" y="512763"/>
            <a:ext cx="7086600" cy="762000"/>
          </a:xfrm>
        </p:spPr>
        <p:txBody>
          <a:bodyPr/>
          <a:lstStyle/>
          <a:p>
            <a:pPr eaLnBrk="1" hangingPunct="1"/>
            <a:r>
              <a:rPr lang="en-US" altLang="en-US" b="1" smtClean="0"/>
              <a:t>Example: Industry </a:t>
            </a:r>
            <a:r>
              <a:rPr lang="en-US" altLang="en-US" b="1" smtClean="0">
                <a:sym typeface="Wingdings" panose="05000000000000000000" pitchFamily="2" charset="2"/>
                <a:hlinkClick r:id="rId4"/>
              </a:rPr>
              <a:t></a:t>
            </a:r>
            <a:endParaRPr lang="en-US" altLang="en-US" b="1" smtClean="0"/>
          </a:p>
        </p:txBody>
      </p:sp>
      <p:sp>
        <p:nvSpPr>
          <p:cNvPr id="15363" name="Rectangle 3"/>
          <p:cNvSpPr>
            <a:spLocks noGrp="1" noChangeArrowheads="1"/>
          </p:cNvSpPr>
          <p:nvPr>
            <p:ph type="body" sz="half" idx="2"/>
          </p:nvPr>
        </p:nvSpPr>
        <p:spPr>
          <a:xfrm>
            <a:off x="381000" y="4267200"/>
            <a:ext cx="8305800" cy="1524000"/>
          </a:xfrm>
        </p:spPr>
        <p:txBody>
          <a:bodyPr>
            <a:normAutofit lnSpcReduction="10000"/>
          </a:bodyPr>
          <a:lstStyle/>
          <a:p>
            <a:pPr eaLnBrk="1" hangingPunct="1">
              <a:lnSpc>
                <a:spcPct val="90000"/>
              </a:lnSpc>
            </a:pPr>
            <a:r>
              <a:rPr lang="en-US" altLang="en-US" sz="2400" smtClean="0">
                <a:solidFill>
                  <a:srgbClr val="000000"/>
                </a:solidFill>
                <a:latin typeface="Geneva"/>
                <a:cs typeface="Times New Roman" panose="02020603050405020304" pitchFamily="18" charset="0"/>
              </a:rPr>
              <a:t>First jetliner to be digitally designed, "pre-assembled" on computer, eliminating need for costly, full-scale mockup.</a:t>
            </a:r>
          </a:p>
          <a:p>
            <a:pPr eaLnBrk="1" hangingPunct="1">
              <a:lnSpc>
                <a:spcPct val="90000"/>
              </a:lnSpc>
            </a:pPr>
            <a:r>
              <a:rPr lang="en-US" altLang="en-US" sz="2400" smtClean="0">
                <a:solidFill>
                  <a:srgbClr val="000000"/>
                </a:solidFill>
                <a:latin typeface="Geneva"/>
                <a:cs typeface="Times New Roman" panose="02020603050405020304" pitchFamily="18" charset="0"/>
              </a:rPr>
              <a:t>Computational modeling improved the quality of work and reduced changes, errors, and rework</a:t>
            </a:r>
            <a:r>
              <a:rPr lang="en-US" altLang="en-US" sz="2800" smtClean="0">
                <a:solidFill>
                  <a:srgbClr val="000000"/>
                </a:solidFill>
                <a:latin typeface="Geneva"/>
                <a:cs typeface="Times New Roman" panose="02020603050405020304" pitchFamily="18" charset="0"/>
              </a:rPr>
              <a:t>.</a:t>
            </a:r>
            <a:endParaRPr lang="en-US" altLang="en-US" sz="2400" b="1" smtClean="0">
              <a:solidFill>
                <a:srgbClr val="000000"/>
              </a:solidFill>
              <a:cs typeface="Times New Roman" panose="02020603050405020304" pitchFamily="18" charset="0"/>
            </a:endParaRPr>
          </a:p>
        </p:txBody>
      </p:sp>
      <p:graphicFrame>
        <p:nvGraphicFramePr>
          <p:cNvPr id="15364" name="Object 4"/>
          <p:cNvGraphicFramePr>
            <a:graphicFrameLocks noGrp="1" noChangeAspect="1"/>
          </p:cNvGraphicFramePr>
          <p:nvPr>
            <p:ph sz="half" idx="1"/>
          </p:nvPr>
        </p:nvGraphicFramePr>
        <p:xfrm>
          <a:off x="1638300" y="1676400"/>
          <a:ext cx="5867400" cy="2514600"/>
        </p:xfrm>
        <a:graphic>
          <a:graphicData uri="http://schemas.openxmlformats.org/presentationml/2006/ole">
            <mc:AlternateContent xmlns:mc="http://schemas.openxmlformats.org/markup-compatibility/2006">
              <mc:Choice xmlns:v="urn:schemas-microsoft-com:vml" Requires="v">
                <p:oleObj spid="_x0000_s1035" name="Document" r:id="rId5" imgW="3802380" imgH="1524000" progId="Word.Document.8">
                  <p:embed/>
                </p:oleObj>
              </mc:Choice>
              <mc:Fallback>
                <p:oleObj name="Document" r:id="rId5" imgW="3802380" imgH="1524000" progId="Word.Documen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8300" y="1676400"/>
                        <a:ext cx="586740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5365" name="Text Box 5"/>
          <p:cNvSpPr txBox="1">
            <a:spLocks noChangeArrowheads="1"/>
          </p:cNvSpPr>
          <p:nvPr/>
        </p:nvSpPr>
        <p:spPr bwMode="auto">
          <a:xfrm>
            <a:off x="4560888" y="5775325"/>
            <a:ext cx="34401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r>
              <a:rPr kumimoji="1" lang="en-US" altLang="en-US" sz="2000" b="1" baseline="0">
                <a:solidFill>
                  <a:srgbClr val="000000"/>
                </a:solidFill>
                <a:hlinkClick r:id="rId4"/>
              </a:rPr>
              <a:t>www.boeing.com/commercial/</a:t>
            </a:r>
          </a:p>
          <a:p>
            <a:pPr eaLnBrk="1" hangingPunct="1"/>
            <a:r>
              <a:rPr kumimoji="1" lang="en-US" altLang="en-US" sz="2000" b="1" baseline="0">
                <a:solidFill>
                  <a:srgbClr val="000000"/>
                </a:solidFill>
                <a:hlinkClick r:id="rId4"/>
              </a:rPr>
              <a:t>777family/index.html</a:t>
            </a:r>
            <a:endParaRPr kumimoji="1" lang="en-US" altLang="en-US" sz="2000" b="1" baseline="0">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7410" name="Rectangle 2" descr="Large confetti"/>
          <p:cNvSpPr>
            <a:spLocks noGrp="1" noChangeArrowheads="1"/>
          </p:cNvSpPr>
          <p:nvPr>
            <p:ph type="title"/>
          </p:nvPr>
        </p:nvSpPr>
        <p:spPr>
          <a:xfrm>
            <a:off x="1093788" y="512763"/>
            <a:ext cx="7772400" cy="914400"/>
          </a:xfrm>
        </p:spPr>
        <p:txBody>
          <a:bodyPr>
            <a:normAutofit fontScale="90000"/>
          </a:bodyPr>
          <a:lstStyle/>
          <a:p>
            <a:pPr eaLnBrk="1" hangingPunct="1"/>
            <a:r>
              <a:rPr lang="en-US" altLang="en-US" b="1" smtClean="0"/>
              <a:t>Example: Roadmaps of the Human Brain</a:t>
            </a:r>
            <a:endParaRPr lang="en-US" altLang="en-US" b="1" smtClean="0">
              <a:latin typeface=" arial"/>
              <a:sym typeface="Wingdings" panose="05000000000000000000" pitchFamily="2" charset="2"/>
            </a:endParaRPr>
          </a:p>
        </p:txBody>
      </p:sp>
      <p:sp>
        <p:nvSpPr>
          <p:cNvPr id="17411" name="Rectangle 3"/>
          <p:cNvSpPr>
            <a:spLocks noGrp="1" noChangeArrowheads="1"/>
          </p:cNvSpPr>
          <p:nvPr>
            <p:ph type="body" sz="half" idx="1"/>
          </p:nvPr>
        </p:nvSpPr>
        <p:spPr>
          <a:xfrm>
            <a:off x="228600" y="1828800"/>
            <a:ext cx="4648200" cy="4572000"/>
          </a:xfrm>
        </p:spPr>
        <p:txBody>
          <a:bodyPr/>
          <a:lstStyle/>
          <a:p>
            <a:pPr eaLnBrk="1" hangingPunct="1">
              <a:lnSpc>
                <a:spcPct val="90000"/>
              </a:lnSpc>
            </a:pPr>
            <a:r>
              <a:rPr lang="en-US" altLang="en-US" sz="2800" dirty="0" smtClean="0">
                <a:latin typeface=" arial"/>
              </a:rPr>
              <a:t>Cortical regions activated as a subject remembers the letters x and r.</a:t>
            </a:r>
          </a:p>
          <a:p>
            <a:pPr eaLnBrk="1" hangingPunct="1">
              <a:lnSpc>
                <a:spcPct val="90000"/>
              </a:lnSpc>
            </a:pPr>
            <a:r>
              <a:rPr lang="en-US" altLang="en-US" sz="2800" dirty="0" smtClean="0">
                <a:latin typeface=" arial"/>
              </a:rPr>
              <a:t>Real-time MRI techno-logy may soon be </a:t>
            </a:r>
            <a:r>
              <a:rPr lang="en-US" altLang="en-US" sz="2800" dirty="0" err="1" smtClean="0">
                <a:latin typeface=" arial"/>
              </a:rPr>
              <a:t>incor-porated</a:t>
            </a:r>
            <a:r>
              <a:rPr lang="en-US" altLang="en-US" sz="2800" dirty="0" smtClean="0">
                <a:latin typeface=" arial"/>
              </a:rPr>
              <a:t> into dedicated hardware bundled with MRI scanners allowing the use of MRI in drug evaluation, psychiatry, &amp; neurosurgical planning.</a:t>
            </a:r>
          </a:p>
        </p:txBody>
      </p:sp>
      <p:pic>
        <p:nvPicPr>
          <p:cNvPr id="17412" name="Picture 4" descr="x_eeg1"/>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5029200" y="2098675"/>
            <a:ext cx="3429000" cy="1863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3" name="Picture 5" descr="x_eeg2"/>
          <p:cNvPicPr>
            <a:picLocks noGrp="1" noChangeAspect="1" noChangeArrowheads="1"/>
          </p:cNvPicPr>
          <p:nvPr>
            <p:ph sz="quarter" idx="3"/>
          </p:nvPr>
        </p:nvPicPr>
        <p:blipFill>
          <a:blip r:embed="rId4" cstate="print">
            <a:extLst>
              <a:ext uri="{28A0092B-C50C-407E-A947-70E740481C1C}">
                <a14:useLocalDpi xmlns:a14="http://schemas.microsoft.com/office/drawing/2010/main" val="0"/>
              </a:ext>
            </a:extLst>
          </a:blip>
          <a:srcRect/>
          <a:stretch>
            <a:fillRect/>
          </a:stretch>
        </p:blipFill>
        <p:spPr>
          <a:xfrm>
            <a:off x="5029200" y="4235450"/>
            <a:ext cx="3429000" cy="16319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4" name="Text Box 6"/>
          <p:cNvSpPr txBox="1">
            <a:spLocks noChangeArrowheads="1"/>
          </p:cNvSpPr>
          <p:nvPr/>
        </p:nvSpPr>
        <p:spPr bwMode="auto">
          <a:xfrm>
            <a:off x="4953000" y="5867400"/>
            <a:ext cx="365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spcBef>
                <a:spcPct val="30000"/>
              </a:spcBef>
            </a:pPr>
            <a:r>
              <a:rPr kumimoji="1" lang="en-US" altLang="en-US" sz="2000" b="1" baseline="0">
                <a:hlinkClick r:id="rId5"/>
              </a:rPr>
              <a:t>www.itrd.gov/pubs/blue00/hecc.html</a:t>
            </a:r>
            <a:endParaRPr kumimoji="1" lang="en-US" altLang="en-US" sz="2000" b="1" baseline="0"/>
          </a:p>
          <a:p>
            <a:pPr eaLnBrk="1" hangingPunct="1"/>
            <a:endParaRPr lang="en-US" altLang="en-US" sz="2000" baseline="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19458" name="Rectangle 2" descr="Large confetti"/>
          <p:cNvSpPr>
            <a:spLocks noGrp="1" noChangeArrowheads="1"/>
          </p:cNvSpPr>
          <p:nvPr>
            <p:ph type="title"/>
          </p:nvPr>
        </p:nvSpPr>
        <p:spPr/>
        <p:txBody>
          <a:bodyPr/>
          <a:lstStyle/>
          <a:p>
            <a:pPr eaLnBrk="1" hangingPunct="1"/>
            <a:r>
              <a:rPr lang="en-US" altLang="en-US" b="1" smtClean="0"/>
              <a:t>Example: Climate Modeling</a:t>
            </a:r>
          </a:p>
        </p:txBody>
      </p:sp>
      <p:sp>
        <p:nvSpPr>
          <p:cNvPr id="19459" name="Rectangle 3"/>
          <p:cNvSpPr>
            <a:spLocks noGrp="1" noChangeArrowheads="1"/>
          </p:cNvSpPr>
          <p:nvPr>
            <p:ph type="body" sz="half" idx="1"/>
          </p:nvPr>
        </p:nvSpPr>
        <p:spPr>
          <a:xfrm>
            <a:off x="457200" y="1981200"/>
            <a:ext cx="4114800" cy="4419600"/>
          </a:xfrm>
        </p:spPr>
        <p:txBody>
          <a:bodyPr>
            <a:normAutofit lnSpcReduction="10000"/>
          </a:bodyPr>
          <a:lstStyle/>
          <a:p>
            <a:pPr eaLnBrk="1" hangingPunct="1"/>
            <a:r>
              <a:rPr lang="en-US" altLang="en-US" sz="2800" smtClean="0">
                <a:latin typeface=" arial"/>
              </a:rPr>
              <a:t>3-D shaded relief representation of a portion of PA using color to show max daily temperatures.</a:t>
            </a:r>
          </a:p>
          <a:p>
            <a:pPr eaLnBrk="1" hangingPunct="1"/>
            <a:r>
              <a:rPr lang="en-US" altLang="en-US" sz="2800" smtClean="0">
                <a:latin typeface=" arial"/>
              </a:rPr>
              <a:t>Displaying multiple data sets at once helps users quickly explore and analyze their data.</a:t>
            </a:r>
          </a:p>
        </p:txBody>
      </p:sp>
      <p:pic>
        <p:nvPicPr>
          <p:cNvPr id="19460" name="Picture 6" descr="x_surface"/>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4267200" y="2057400"/>
            <a:ext cx="4114800" cy="3657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Text Box 7"/>
          <p:cNvSpPr txBox="1">
            <a:spLocks noChangeArrowheads="1"/>
          </p:cNvSpPr>
          <p:nvPr/>
        </p:nvSpPr>
        <p:spPr bwMode="auto">
          <a:xfrm>
            <a:off x="4648200" y="5805488"/>
            <a:ext cx="3657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aseline="-25000">
                <a:solidFill>
                  <a:schemeClr val="tx1"/>
                </a:solidFill>
                <a:latin typeface="Times New Roman" panose="02020603050405020304" pitchFamily="18" charset="0"/>
              </a:defRPr>
            </a:lvl1pPr>
            <a:lvl2pPr marL="742950" indent="-285750">
              <a:defRPr sz="2400" baseline="-25000">
                <a:solidFill>
                  <a:schemeClr val="tx1"/>
                </a:solidFill>
                <a:latin typeface="Times New Roman" panose="02020603050405020304" pitchFamily="18" charset="0"/>
              </a:defRPr>
            </a:lvl2pPr>
            <a:lvl3pPr marL="1143000" indent="-228600">
              <a:defRPr sz="2400" baseline="-25000">
                <a:solidFill>
                  <a:schemeClr val="tx1"/>
                </a:solidFill>
                <a:latin typeface="Times New Roman" panose="02020603050405020304" pitchFamily="18" charset="0"/>
              </a:defRPr>
            </a:lvl3pPr>
            <a:lvl4pPr marL="1600200" indent="-228600">
              <a:defRPr sz="2400" baseline="-25000">
                <a:solidFill>
                  <a:schemeClr val="tx1"/>
                </a:solidFill>
                <a:latin typeface="Times New Roman" panose="02020603050405020304" pitchFamily="18" charset="0"/>
              </a:defRPr>
            </a:lvl4pPr>
            <a:lvl5pPr marL="2057400" indent="-228600">
              <a:defRPr sz="2400" baseline="-250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baseline="-250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baseline="-250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baseline="-250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baseline="-25000">
                <a:solidFill>
                  <a:schemeClr val="tx1"/>
                </a:solidFill>
                <a:latin typeface="Times New Roman" panose="02020603050405020304" pitchFamily="18" charset="0"/>
              </a:defRPr>
            </a:lvl9pPr>
          </a:lstStyle>
          <a:p>
            <a:pPr eaLnBrk="1" hangingPunct="1">
              <a:spcBef>
                <a:spcPct val="30000"/>
              </a:spcBef>
            </a:pPr>
            <a:r>
              <a:rPr kumimoji="1" lang="en-US" altLang="en-US" sz="2000" b="1" baseline="0">
                <a:hlinkClick r:id="rId4"/>
              </a:rPr>
              <a:t>www.itrd.gov/pubs/blue00/hecc.html</a:t>
            </a:r>
            <a:endParaRPr kumimoji="1" lang="en-US" altLang="en-US" sz="2000" b="1" baseline="0"/>
          </a:p>
          <a:p>
            <a:pPr eaLnBrk="1" hangingPunct="1"/>
            <a:endParaRPr lang="en-US" altLang="en-US" sz="2000" baseline="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1506" name="Rectangle 2" descr="Large confetti"/>
          <p:cNvSpPr>
            <a:spLocks noGrp="1" noChangeArrowheads="1"/>
          </p:cNvSpPr>
          <p:nvPr>
            <p:ph type="title"/>
          </p:nvPr>
        </p:nvSpPr>
        <p:spPr>
          <a:xfrm>
            <a:off x="1066800" y="381000"/>
            <a:ext cx="7696200" cy="1143000"/>
          </a:xfrm>
        </p:spPr>
        <p:txBody>
          <a:bodyPr/>
          <a:lstStyle/>
          <a:p>
            <a:pPr eaLnBrk="1" hangingPunct="1"/>
            <a:r>
              <a:rPr lang="en-US" altLang="en-US" b="1" smtClean="0"/>
              <a:t>Computational Science Process</a:t>
            </a:r>
          </a:p>
        </p:txBody>
      </p:sp>
      <p:pic>
        <p:nvPicPr>
          <p:cNvPr id="21507" name="Picture 3" descr="Problem Cycle Comple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676400"/>
            <a:ext cx="7391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pptC16A.tmp</Template>
  <TotalTime>13303</TotalTime>
  <Words>1843</Words>
  <Application>Microsoft Office PowerPoint</Application>
  <PresentationFormat>On-screen Show (4:3)</PresentationFormat>
  <Paragraphs>302</Paragraphs>
  <Slides>32</Slides>
  <Notes>20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2</vt:i4>
      </vt:variant>
      <vt:variant>
        <vt:lpstr>Slide Titles</vt:lpstr>
      </vt:variant>
      <vt:variant>
        <vt:i4>32</vt:i4>
      </vt:variant>
    </vt:vector>
  </HeadingPairs>
  <TitlesOfParts>
    <vt:vector size="42" baseType="lpstr">
      <vt:lpstr> arial</vt:lpstr>
      <vt:lpstr>Albertus Medium</vt:lpstr>
      <vt:lpstr>Arial</vt:lpstr>
      <vt:lpstr>Calibri</vt:lpstr>
      <vt:lpstr>Geneva</vt:lpstr>
      <vt:lpstr>Times New Roman</vt:lpstr>
      <vt:lpstr>Wingdings</vt:lpstr>
      <vt:lpstr>Office Theme</vt:lpstr>
      <vt:lpstr>Document</vt:lpstr>
      <vt:lpstr>Equation</vt:lpstr>
      <vt:lpstr>Computational Science, Agent Based and Mathematical Modeling </vt:lpstr>
      <vt:lpstr>Computational Science?</vt:lpstr>
      <vt:lpstr>Computational Science</vt:lpstr>
      <vt:lpstr>Computational Science</vt:lpstr>
      <vt:lpstr>Computational Science</vt:lpstr>
      <vt:lpstr>Example: Industry </vt:lpstr>
      <vt:lpstr>Example: Roadmaps of the Human Brain</vt:lpstr>
      <vt:lpstr>Example: Climate Modeling</vt:lpstr>
      <vt:lpstr>Computational Science Process</vt:lpstr>
      <vt:lpstr>Real World Problem</vt:lpstr>
      <vt:lpstr>Working Model</vt:lpstr>
      <vt:lpstr>Mathematical Model</vt:lpstr>
      <vt:lpstr>Computational Model</vt:lpstr>
      <vt:lpstr>Results/Conclusions</vt:lpstr>
      <vt:lpstr>Real World Problem</vt:lpstr>
      <vt:lpstr>Computational Science Process</vt:lpstr>
      <vt:lpstr>Computational Science Investigations</vt:lpstr>
      <vt:lpstr>Example: A Falling Rock</vt:lpstr>
      <vt:lpstr>Working Model</vt:lpstr>
      <vt:lpstr>Working Model (cont.)</vt:lpstr>
      <vt:lpstr>An Illustration</vt:lpstr>
      <vt:lpstr>An Illustration (cont.)</vt:lpstr>
      <vt:lpstr>An Illustration (cont.)</vt:lpstr>
      <vt:lpstr>An Illustration (cont.)</vt:lpstr>
      <vt:lpstr>An Illustration (cont.)</vt:lpstr>
      <vt:lpstr>Mathmatical Model</vt:lpstr>
      <vt:lpstr>Computational Model</vt:lpstr>
      <vt:lpstr>Example: Falling Rock</vt:lpstr>
      <vt:lpstr>Interpretation</vt:lpstr>
      <vt:lpstr>A Virtual Science Laboratory</vt:lpstr>
      <vt:lpstr>Referenced URLs</vt:lpstr>
      <vt:lpstr>An interesting modeling site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Kratzer</dc:creator>
  <cp:lastModifiedBy>Kratzer, David H</cp:lastModifiedBy>
  <cp:revision>26</cp:revision>
  <dcterms:created xsi:type="dcterms:W3CDTF">2015-09-15T15:32:49Z</dcterms:created>
  <dcterms:modified xsi:type="dcterms:W3CDTF">2015-09-29T15:23:35Z</dcterms:modified>
</cp:coreProperties>
</file>