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2" r:id="rId4"/>
    <p:sldId id="264" r:id="rId5"/>
    <p:sldId id="258" r:id="rId6"/>
    <p:sldId id="285" r:id="rId7"/>
    <p:sldId id="259" r:id="rId8"/>
    <p:sldId id="265" r:id="rId9"/>
    <p:sldId id="280" r:id="rId10"/>
    <p:sldId id="281" r:id="rId11"/>
    <p:sldId id="271" r:id="rId12"/>
    <p:sldId id="277" r:id="rId13"/>
    <p:sldId id="278" r:id="rId14"/>
    <p:sldId id="274" r:id="rId15"/>
    <p:sldId id="272" r:id="rId16"/>
    <p:sldId id="275" r:id="rId17"/>
    <p:sldId id="260" r:id="rId18"/>
    <p:sldId id="279" r:id="rId19"/>
    <p:sldId id="283" r:id="rId20"/>
    <p:sldId id="284" r:id="rId21"/>
    <p:sldId id="26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bUPfMXXQIY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09E01-436A-4A78-9716-3EE9191C2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Modeling,  Coding and good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FD7DA-DE38-4E83-B7F1-43BDDE8EF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a model?</a:t>
            </a:r>
          </a:p>
          <a:p>
            <a:r>
              <a:rPr lang="en-US" dirty="0"/>
              <a:t>How can we code it?</a:t>
            </a:r>
          </a:p>
        </p:txBody>
      </p:sp>
    </p:spTree>
    <p:extLst>
      <p:ext uri="{BB962C8B-B14F-4D97-AF65-F5344CB8AC3E}">
        <p14:creationId xmlns:p14="http://schemas.microsoft.com/office/powerpoint/2010/main" val="382290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67C21ED-119F-4D6D-B413-CD44237BCF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7462" y="1580633"/>
            <a:ext cx="6829425" cy="415334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2A09593-708E-4459-AD19-D193B560AF35}"/>
              </a:ext>
            </a:extLst>
          </p:cNvPr>
          <p:cNvSpPr txBox="1"/>
          <p:nvPr/>
        </p:nvSpPr>
        <p:spPr>
          <a:xfrm>
            <a:off x="7486650" y="3757612"/>
            <a:ext cx="135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(My model)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6CBF52-9EF7-417E-B71B-2AF00878873C}"/>
              </a:ext>
            </a:extLst>
          </p:cNvPr>
          <p:cNvSpPr/>
          <p:nvPr/>
        </p:nvSpPr>
        <p:spPr>
          <a:xfrm>
            <a:off x="1171575" y="5810548"/>
            <a:ext cx="9715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example. If I create a model that predicts where hurricanes will come ashore, we can use real hurricane data and see if our model predicted where it really came ashore.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211FE9-1491-4863-AB2F-9E00C2446A72}"/>
              </a:ext>
            </a:extLst>
          </p:cNvPr>
          <p:cNvSpPr/>
          <p:nvPr/>
        </p:nvSpPr>
        <p:spPr>
          <a:xfrm>
            <a:off x="800100" y="614362"/>
            <a:ext cx="93154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Did we validate our model?</a:t>
            </a:r>
          </a:p>
        </p:txBody>
      </p:sp>
    </p:spTree>
    <p:extLst>
      <p:ext uri="{BB962C8B-B14F-4D97-AF65-F5344CB8AC3E}">
        <p14:creationId xmlns:p14="http://schemas.microsoft.com/office/powerpoint/2010/main" val="356346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7B7166-B56E-45A1-8AE3-A8D6F3563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n-US" sz="3200"/>
              <a:t>Graph Paper Programming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BB7E19-C486-45DA-9310-45C40557A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Model 1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172A3388-7841-44F6-A763-CDCD5260F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872535"/>
            <a:ext cx="5456279" cy="508798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C3AFC28-1B63-4609-BD60-33B07C9D5198}"/>
              </a:ext>
            </a:extLst>
          </p:cNvPr>
          <p:cNvSpPr txBox="1"/>
          <p:nvPr/>
        </p:nvSpPr>
        <p:spPr>
          <a:xfrm>
            <a:off x="4743450" y="628650"/>
            <a:ext cx="1257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Start here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DCDF338F-D3CD-41DC-B0E2-580F939D04E9}"/>
              </a:ext>
            </a:extLst>
          </p:cNvPr>
          <p:cNvCxnSpPr>
            <a:cxnSpLocks/>
          </p:cNvCxnSpPr>
          <p:nvPr/>
        </p:nvCxnSpPr>
        <p:spPr>
          <a:xfrm>
            <a:off x="4843463" y="1114426"/>
            <a:ext cx="2214562" cy="528637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81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114B8-DAE7-4F1F-BC67-170DC5D5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Graph Paper computer code blocks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60D279-7E62-41E8-8835-9C25C440F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686" y="2267565"/>
            <a:ext cx="11364035" cy="187731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28F4B2-D014-4400-B9DF-B950210FAA10}"/>
              </a:ext>
            </a:extLst>
          </p:cNvPr>
          <p:cNvSpPr txBox="1"/>
          <p:nvPr/>
        </p:nvSpPr>
        <p:spPr>
          <a:xfrm>
            <a:off x="3043238" y="4829175"/>
            <a:ext cx="6300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Use this code to program the next picture on your graph paper</a:t>
            </a:r>
          </a:p>
        </p:txBody>
      </p:sp>
    </p:spTree>
    <p:extLst>
      <p:ext uri="{BB962C8B-B14F-4D97-AF65-F5344CB8AC3E}">
        <p14:creationId xmlns:p14="http://schemas.microsoft.com/office/powerpoint/2010/main" val="298103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2812-D8D6-40C2-A84C-0E1ECD9D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Graph Paper Programming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111DB-D214-499D-87C6-DEC7C1B52F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41413" y="2249488"/>
            <a:ext cx="9906000" cy="3048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Each person will need:</a:t>
            </a:r>
          </a:p>
          <a:p>
            <a:pPr marL="2286000" lvl="4" indent="-457200"/>
            <a:r>
              <a:rPr lang="en-US" sz="4000" dirty="0"/>
              <a:t>a graph paper programming assessment worksheet</a:t>
            </a:r>
          </a:p>
          <a:p>
            <a:pPr marL="2286000" lvl="4" indent="-457200"/>
            <a:r>
              <a:rPr lang="en-US" sz="4000" dirty="0"/>
              <a:t>Pen or pencil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5DD27B-E11C-41ED-A818-2FE393A13A3B}"/>
              </a:ext>
            </a:extLst>
          </p:cNvPr>
          <p:cNvSpPr txBox="1"/>
          <p:nvPr/>
        </p:nvSpPr>
        <p:spPr>
          <a:xfrm>
            <a:off x="8829675" y="6057900"/>
            <a:ext cx="1143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    10 min</a:t>
            </a:r>
          </a:p>
        </p:txBody>
      </p:sp>
    </p:spTree>
    <p:extLst>
      <p:ext uri="{BB962C8B-B14F-4D97-AF65-F5344CB8AC3E}">
        <p14:creationId xmlns:p14="http://schemas.microsoft.com/office/powerpoint/2010/main" val="375607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A7FF-F1BE-41A7-8A80-951A4480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51150B-0CC1-4499-9827-C334D1B86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21017"/>
            <a:ext cx="12192000" cy="2579583"/>
          </a:xfrm>
        </p:spPr>
      </p:pic>
    </p:spTree>
    <p:extLst>
      <p:ext uri="{BB962C8B-B14F-4D97-AF65-F5344CB8AC3E}">
        <p14:creationId xmlns:p14="http://schemas.microsoft.com/office/powerpoint/2010/main" val="2970541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E4E997-8672-4FFD-B8EC-9932A8E47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E6BA9E6-1D9E-4D30-B528-D49FA1342E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761310-7136-4A02-B96B-66C0F4F18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4459286" cy="1478570"/>
          </a:xfrm>
        </p:spPr>
        <p:txBody>
          <a:bodyPr>
            <a:normAutofit/>
          </a:bodyPr>
          <a:lstStyle/>
          <a:p>
            <a:r>
              <a:rPr lang="en-US" sz="3200" dirty="0"/>
              <a:t>Graph paper programming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D82E94B-065B-45DC-A09A-26E758ED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4459287" cy="39650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/>
              <a:t>Model 2</a:t>
            </a:r>
          </a:p>
        </p:txBody>
      </p:sp>
      <p:pic>
        <p:nvPicPr>
          <p:cNvPr id="12" name="Content Placeholder 8">
            <a:extLst>
              <a:ext uri="{FF2B5EF4-FFF2-40B4-BE49-F238E27FC236}">
                <a16:creationId xmlns:a16="http://schemas.microsoft.com/office/drawing/2014/main" id="{6170BDD3-6624-4F1E-95F0-5458BA1EFD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777051"/>
            <a:ext cx="5456279" cy="5278948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453E4DEE-E996-40F8-8635-0FF43D7348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2" name="Rectangle 5">
              <a:extLst>
                <a:ext uri="{FF2B5EF4-FFF2-40B4-BE49-F238E27FC236}">
                  <a16:creationId xmlns:a16="http://schemas.microsoft.com/office/drawing/2014/main" id="{08BD1D3E-43CE-49EB-A424-0738950C64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9182037-E3FA-489A-95D5-29E4248420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7">
              <a:extLst>
                <a:ext uri="{FF2B5EF4-FFF2-40B4-BE49-F238E27FC236}">
                  <a16:creationId xmlns:a16="http://schemas.microsoft.com/office/drawing/2014/main" id="{E8864E76-AD7F-4BEE-B3F6-A78FA42AEF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8">
              <a:extLst>
                <a:ext uri="{FF2B5EF4-FFF2-40B4-BE49-F238E27FC236}">
                  <a16:creationId xmlns:a16="http://schemas.microsoft.com/office/drawing/2014/main" id="{8AD071B3-046D-4479-91FE-01E9AD7C8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91D776F5-E902-4A4D-A75D-A46E063C9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0">
              <a:extLst>
                <a:ext uri="{FF2B5EF4-FFF2-40B4-BE49-F238E27FC236}">
                  <a16:creationId xmlns:a16="http://schemas.microsoft.com/office/drawing/2014/main" id="{EBED8F24-A998-4952-AB68-E2074F074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1">
              <a:extLst>
                <a:ext uri="{FF2B5EF4-FFF2-40B4-BE49-F238E27FC236}">
                  <a16:creationId xmlns:a16="http://schemas.microsoft.com/office/drawing/2014/main" id="{74D7A646-8CDC-49B3-9C44-3EF38DB42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2">
              <a:extLst>
                <a:ext uri="{FF2B5EF4-FFF2-40B4-BE49-F238E27FC236}">
                  <a16:creationId xmlns:a16="http://schemas.microsoft.com/office/drawing/2014/main" id="{D4E99D14-E4F4-419B-9AAF-8D1CEAB28A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3">
              <a:extLst>
                <a:ext uri="{FF2B5EF4-FFF2-40B4-BE49-F238E27FC236}">
                  <a16:creationId xmlns:a16="http://schemas.microsoft.com/office/drawing/2014/main" id="{377E106C-5445-4A52-9F7E-DA17387442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4">
              <a:extLst>
                <a:ext uri="{FF2B5EF4-FFF2-40B4-BE49-F238E27FC236}">
                  <a16:creationId xmlns:a16="http://schemas.microsoft.com/office/drawing/2014/main" id="{752BFE96-D378-4BAE-A64B-F851A34C4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15">
              <a:extLst>
                <a:ext uri="{FF2B5EF4-FFF2-40B4-BE49-F238E27FC236}">
                  <a16:creationId xmlns:a16="http://schemas.microsoft.com/office/drawing/2014/main" id="{B88FFB19-5A5E-4078-B467-9D4ABD21B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Line 16">
              <a:extLst>
                <a:ext uri="{FF2B5EF4-FFF2-40B4-BE49-F238E27FC236}">
                  <a16:creationId xmlns:a16="http://schemas.microsoft.com/office/drawing/2014/main" id="{11042975-3D19-4728-BCDA-D3F5CD633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7">
              <a:extLst>
                <a:ext uri="{FF2B5EF4-FFF2-40B4-BE49-F238E27FC236}">
                  <a16:creationId xmlns:a16="http://schemas.microsoft.com/office/drawing/2014/main" id="{A28972BD-D2E1-4DCA-A907-2E3B6F6066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8">
              <a:extLst>
                <a:ext uri="{FF2B5EF4-FFF2-40B4-BE49-F238E27FC236}">
                  <a16:creationId xmlns:a16="http://schemas.microsoft.com/office/drawing/2014/main" id="{1C806824-5C2D-4747-B038-69EE4074B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19">
              <a:extLst>
                <a:ext uri="{FF2B5EF4-FFF2-40B4-BE49-F238E27FC236}">
                  <a16:creationId xmlns:a16="http://schemas.microsoft.com/office/drawing/2014/main" id="{3B33F710-16D7-4F48-BFCA-66C9CA23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6C8C8ED4-90FA-4E97-AAF0-D5D51E6A93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Rectangle 21">
              <a:extLst>
                <a:ext uri="{FF2B5EF4-FFF2-40B4-BE49-F238E27FC236}">
                  <a16:creationId xmlns:a16="http://schemas.microsoft.com/office/drawing/2014/main" id="{6C5EB9C1-B25F-4172-8A96-5950ECC828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9" name="Freeform 22">
              <a:extLst>
                <a:ext uri="{FF2B5EF4-FFF2-40B4-BE49-F238E27FC236}">
                  <a16:creationId xmlns:a16="http://schemas.microsoft.com/office/drawing/2014/main" id="{097E6E8A-9373-4655-882B-21715CCE9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23">
              <a:extLst>
                <a:ext uri="{FF2B5EF4-FFF2-40B4-BE49-F238E27FC236}">
                  <a16:creationId xmlns:a16="http://schemas.microsoft.com/office/drawing/2014/main" id="{EB8CC766-1206-4372-ACAF-8230AF4D5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1C8E2511-2489-47B2-9C19-C410910DD9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D7820196-0A47-47EF-832C-A688E897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4982E0BF-34AE-48A3-AD6B-E0F3CD05DB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CD34643B-9DF2-4310-8868-48252C3393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8">
              <a:extLst>
                <a:ext uri="{FF2B5EF4-FFF2-40B4-BE49-F238E27FC236}">
                  <a16:creationId xmlns:a16="http://schemas.microsoft.com/office/drawing/2014/main" id="{4E020C4E-AF64-44A8-B830-779541D8D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29">
              <a:extLst>
                <a:ext uri="{FF2B5EF4-FFF2-40B4-BE49-F238E27FC236}">
                  <a16:creationId xmlns:a16="http://schemas.microsoft.com/office/drawing/2014/main" id="{D97BC3D3-B1B3-4825-9169-BBEF1DBCF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0">
              <a:extLst>
                <a:ext uri="{FF2B5EF4-FFF2-40B4-BE49-F238E27FC236}">
                  <a16:creationId xmlns:a16="http://schemas.microsoft.com/office/drawing/2014/main" id="{A750DC4F-1DAF-470E-98C6-6C68DEB93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2F99594A-5BBD-4E10-A818-8BE52B7D9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A8386511-76F0-4528-A6D9-1883E73BE1B6}"/>
              </a:ext>
            </a:extLst>
          </p:cNvPr>
          <p:cNvCxnSpPr>
            <a:cxnSpLocks/>
          </p:cNvCxnSpPr>
          <p:nvPr/>
        </p:nvCxnSpPr>
        <p:spPr>
          <a:xfrm>
            <a:off x="4843463" y="1071563"/>
            <a:ext cx="2214562" cy="528637"/>
          </a:xfrm>
          <a:prstGeom prst="bentConnector3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3CED47F-3EB2-4145-85CD-51798CCAC65B}"/>
              </a:ext>
            </a:extLst>
          </p:cNvPr>
          <p:cNvSpPr/>
          <p:nvPr/>
        </p:nvSpPr>
        <p:spPr>
          <a:xfrm>
            <a:off x="4845889" y="1086921"/>
            <a:ext cx="1100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Start here</a:t>
            </a:r>
          </a:p>
        </p:txBody>
      </p:sp>
    </p:spTree>
    <p:extLst>
      <p:ext uri="{BB962C8B-B14F-4D97-AF65-F5344CB8AC3E}">
        <p14:creationId xmlns:p14="http://schemas.microsoft.com/office/powerpoint/2010/main" val="16936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6E0D5-2C8D-4077-ACB2-66CC2F45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0126C36-C2D3-4F06-B39A-AB5BDB7E8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413" y="2628900"/>
            <a:ext cx="11520361" cy="2812764"/>
          </a:xfrm>
        </p:spPr>
      </p:pic>
    </p:spTree>
    <p:extLst>
      <p:ext uri="{BB962C8B-B14F-4D97-AF65-F5344CB8AC3E}">
        <p14:creationId xmlns:p14="http://schemas.microsoft.com/office/powerpoint/2010/main" val="181273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FD789-82D2-4A38-A87C-1F2AB4DC4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189893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Reverse Programming </a:t>
            </a:r>
            <a:br>
              <a:rPr lang="en-US" dirty="0"/>
            </a:br>
            <a:r>
              <a:rPr lang="en-US" dirty="0"/>
              <a:t>What is the code doing?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780492F-B56B-413E-B16B-40ACD0289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85950"/>
            <a:ext cx="12192000" cy="3529014"/>
          </a:xfrm>
        </p:spPr>
      </p:pic>
    </p:spTree>
    <p:extLst>
      <p:ext uri="{BB962C8B-B14F-4D97-AF65-F5344CB8AC3E}">
        <p14:creationId xmlns:p14="http://schemas.microsoft.com/office/powerpoint/2010/main" val="1750010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9E7A-566D-4F50-9DBD-EB95E8EF6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Solution to Reverse Programming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668F1-9634-4328-86D0-5D833C7FE1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72364"/>
            <a:ext cx="12192000" cy="285684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AF70A9E-5BEE-4A6F-9BA9-95D6A3A02A90}"/>
              </a:ext>
            </a:extLst>
          </p:cNvPr>
          <p:cNvSpPr/>
          <p:nvPr/>
        </p:nvSpPr>
        <p:spPr>
          <a:xfrm>
            <a:off x="1157288" y="2343150"/>
            <a:ext cx="9629775" cy="3857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98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B9E97-667E-44FF-8CB4-3E5B62699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850" y="189893"/>
            <a:ext cx="9905998" cy="938820"/>
          </a:xfrm>
        </p:spPr>
        <p:txBody>
          <a:bodyPr/>
          <a:lstStyle/>
          <a:p>
            <a:r>
              <a:rPr lang="en-US" dirty="0"/>
              <a:t>Netlogo code   -   what does it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DDEC-1D8D-4105-A9AD-49E261F7D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399" y="1200150"/>
            <a:ext cx="9905999" cy="473392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to make pattern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set </a:t>
            </a:r>
            <a:r>
              <a:rPr lang="en-US" dirty="0" err="1"/>
              <a:t>pcolor</a:t>
            </a:r>
            <a:r>
              <a:rPr lang="en-US" dirty="0"/>
              <a:t> black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set </a:t>
            </a:r>
            <a:r>
              <a:rPr lang="en-US" dirty="0" err="1"/>
              <a:t>pcolor</a:t>
            </a:r>
            <a:r>
              <a:rPr lang="en-US" dirty="0"/>
              <a:t> black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fd</a:t>
            </a:r>
            <a:r>
              <a:rPr lang="en-US" dirty="0"/>
              <a:t>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rt 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fd</a:t>
            </a:r>
            <a:r>
              <a:rPr lang="en-US" dirty="0"/>
              <a:t>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rt 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set </a:t>
            </a:r>
            <a:r>
              <a:rPr lang="en-US" dirty="0" err="1"/>
              <a:t>pcolor</a:t>
            </a:r>
            <a:r>
              <a:rPr lang="en-US" dirty="0"/>
              <a:t> black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fd</a:t>
            </a:r>
            <a:r>
              <a:rPr lang="en-US" dirty="0"/>
              <a:t> 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set </a:t>
            </a:r>
            <a:r>
              <a:rPr lang="en-US" dirty="0" err="1"/>
              <a:t>pcolor</a:t>
            </a:r>
            <a:r>
              <a:rPr lang="en-US" dirty="0"/>
              <a:t> black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88212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1E8A-A10F-4D9C-8D3B-FDDB3F5EF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Boids</a:t>
            </a:r>
            <a:r>
              <a:rPr lang="en-US" dirty="0"/>
              <a:t>: Bird Flocking behaviors</a:t>
            </a:r>
            <a:br>
              <a:rPr lang="en-US" dirty="0"/>
            </a:br>
            <a:r>
              <a:rPr lang="en-US" dirty="0"/>
              <a:t>A Good Model</a:t>
            </a:r>
          </a:p>
        </p:txBody>
      </p:sp>
      <p:pic>
        <p:nvPicPr>
          <p:cNvPr id="4" name="Online Media 3" title="How do Boids Work? A Flocking Simulation">
            <a:hlinkClick r:id="" action="ppaction://media"/>
            <a:extLst>
              <a:ext uri="{FF2B5EF4-FFF2-40B4-BE49-F238E27FC236}">
                <a16:creationId xmlns:a16="http://schemas.microsoft.com/office/drawing/2014/main" id="{26A776DD-70F2-49FF-8D7D-34804ED236B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43175" y="2021979"/>
            <a:ext cx="6986588" cy="43359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BAEB43-2A47-4310-BEF6-59F8C46D59B7}"/>
              </a:ext>
            </a:extLst>
          </p:cNvPr>
          <p:cNvSpPr txBox="1"/>
          <p:nvPr/>
        </p:nvSpPr>
        <p:spPr>
          <a:xfrm>
            <a:off x="10544175" y="6172200"/>
            <a:ext cx="110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3:46</a:t>
            </a:r>
          </a:p>
        </p:txBody>
      </p:sp>
    </p:spTree>
    <p:extLst>
      <p:ext uri="{BB962C8B-B14F-4D97-AF65-F5344CB8AC3E}">
        <p14:creationId xmlns:p14="http://schemas.microsoft.com/office/powerpoint/2010/main" val="3142003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D8B8C-0AE0-47FB-83D2-C5C0F5A0A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628C7A0-1A3B-408E-8403-C2E9C7763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72535"/>
            <a:ext cx="5456279" cy="5087980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3369014-16F5-4B0D-BA53-591DFF7919C6}"/>
              </a:ext>
            </a:extLst>
          </p:cNvPr>
          <p:cNvSpPr/>
          <p:nvPr/>
        </p:nvSpPr>
        <p:spPr>
          <a:xfrm>
            <a:off x="1604963" y="396478"/>
            <a:ext cx="362426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to make pattern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fd</a:t>
            </a:r>
            <a:r>
              <a:rPr lang="en-US" sz="2800" dirty="0"/>
              <a:t> 1</a:t>
            </a:r>
          </a:p>
          <a:p>
            <a:r>
              <a:rPr lang="en-US" sz="2800" dirty="0"/>
              <a:t> set </a:t>
            </a:r>
            <a:r>
              <a:rPr lang="en-US" sz="2800" dirty="0" err="1"/>
              <a:t>pcolor</a:t>
            </a:r>
            <a:r>
              <a:rPr lang="en-US" sz="2800" dirty="0"/>
              <a:t> black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fd</a:t>
            </a:r>
            <a:r>
              <a:rPr lang="en-US" sz="2800" dirty="0"/>
              <a:t> 1</a:t>
            </a:r>
          </a:p>
          <a:p>
            <a:r>
              <a:rPr lang="en-US" sz="2800" dirty="0"/>
              <a:t>set </a:t>
            </a:r>
            <a:r>
              <a:rPr lang="en-US" sz="2800" dirty="0" err="1"/>
              <a:t>pcolor</a:t>
            </a:r>
            <a:r>
              <a:rPr lang="en-US" sz="2800" dirty="0"/>
              <a:t> black</a:t>
            </a:r>
          </a:p>
          <a:p>
            <a:r>
              <a:rPr lang="en-US" sz="2800" dirty="0" err="1"/>
              <a:t>fd</a:t>
            </a:r>
            <a:r>
              <a:rPr lang="en-US" sz="2800" dirty="0"/>
              <a:t> 1</a:t>
            </a:r>
          </a:p>
          <a:p>
            <a:r>
              <a:rPr lang="en-US" sz="2800" dirty="0"/>
              <a:t>rt 90</a:t>
            </a:r>
          </a:p>
          <a:p>
            <a:r>
              <a:rPr lang="en-US" sz="2800" dirty="0" err="1"/>
              <a:t>fd</a:t>
            </a:r>
            <a:r>
              <a:rPr lang="en-US" sz="2800" dirty="0"/>
              <a:t> 1</a:t>
            </a:r>
          </a:p>
          <a:p>
            <a:r>
              <a:rPr lang="en-US" sz="2800" dirty="0"/>
              <a:t>rt 90</a:t>
            </a:r>
          </a:p>
          <a:p>
            <a:r>
              <a:rPr lang="en-US" sz="2800" dirty="0"/>
              <a:t>set </a:t>
            </a:r>
            <a:r>
              <a:rPr lang="en-US" sz="2800" dirty="0" err="1"/>
              <a:t>pcolor</a:t>
            </a:r>
            <a:r>
              <a:rPr lang="en-US" sz="2800" dirty="0"/>
              <a:t> black</a:t>
            </a:r>
          </a:p>
          <a:p>
            <a:r>
              <a:rPr lang="en-US" sz="2800" dirty="0" err="1"/>
              <a:t>fd</a:t>
            </a:r>
            <a:r>
              <a:rPr lang="en-US" sz="2800" dirty="0"/>
              <a:t> 3</a:t>
            </a:r>
          </a:p>
          <a:p>
            <a:r>
              <a:rPr lang="en-US" sz="2800" dirty="0"/>
              <a:t>set </a:t>
            </a:r>
            <a:r>
              <a:rPr lang="en-US" sz="2800" dirty="0" err="1"/>
              <a:t>pcolor</a:t>
            </a:r>
            <a:r>
              <a:rPr lang="en-US" sz="2800" dirty="0"/>
              <a:t> black</a:t>
            </a:r>
          </a:p>
          <a:p>
            <a:r>
              <a:rPr lang="en-US" sz="2800" dirty="0"/>
              <a:t>end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73D852-6C98-4803-A408-6C92726C2366}"/>
              </a:ext>
            </a:extLst>
          </p:cNvPr>
          <p:cNvSpPr txBox="1"/>
          <p:nvPr/>
        </p:nvSpPr>
        <p:spPr>
          <a:xfrm>
            <a:off x="6429376" y="157163"/>
            <a:ext cx="4257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13378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88639-FBD2-4A4C-A5D5-8288D2A3D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9" y="160421"/>
            <a:ext cx="9905998" cy="772718"/>
          </a:xfrm>
        </p:spPr>
        <p:txBody>
          <a:bodyPr/>
          <a:lstStyle/>
          <a:p>
            <a:pPr algn="ctr"/>
            <a:r>
              <a:rPr lang="en-US" dirty="0"/>
              <a:t>Time to work on your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B0BAF-5C1B-4B06-8F47-6A1120C32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02106"/>
            <a:ext cx="10457030" cy="56558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Really think about What you plan to Study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Do you have a question your model will answer? (Your question should have your variable in it)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Is this a question you or researchers already know the answer to?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Do you know what research has already been done on your question?  Who will research it?(Rethink a new one)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/>
              <a:t>Do you have variables to manipulate? What are they?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200" dirty="0"/>
              <a:t>How will you show your model verifies real world behavior?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200" dirty="0"/>
              <a:t>How you show that your data changes when you manipulate your variables? This is called verifying your model.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200" dirty="0"/>
              <a:t>How will you analyze your data? </a:t>
            </a:r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82D018-AE5A-401C-8188-DF90D9327EFF}"/>
              </a:ext>
            </a:extLst>
          </p:cNvPr>
          <p:cNvSpPr/>
          <p:nvPr/>
        </p:nvSpPr>
        <p:spPr>
          <a:xfrm>
            <a:off x="9401175" y="6143625"/>
            <a:ext cx="1200150" cy="3714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15-30 min</a:t>
            </a:r>
          </a:p>
        </p:txBody>
      </p:sp>
    </p:spTree>
    <p:extLst>
      <p:ext uri="{BB962C8B-B14F-4D97-AF65-F5344CB8AC3E}">
        <p14:creationId xmlns:p14="http://schemas.microsoft.com/office/powerpoint/2010/main" val="288466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9E8D-9E4C-4D84-B226-2B9675AA6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550" y="0"/>
            <a:ext cx="9602788" cy="1014413"/>
          </a:xfrm>
        </p:spPr>
        <p:txBody>
          <a:bodyPr/>
          <a:lstStyle/>
          <a:p>
            <a:r>
              <a:rPr lang="en-US" dirty="0"/>
              <a:t>What makes the </a:t>
            </a:r>
            <a:r>
              <a:rPr lang="en-US" dirty="0" err="1"/>
              <a:t>Boids</a:t>
            </a:r>
            <a:r>
              <a:rPr lang="en-US" dirty="0"/>
              <a:t> Model a good 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CEEB3-0105-4252-BA47-F3668A80A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00113"/>
            <a:ext cx="9905999" cy="5472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Bird was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abstracted</a:t>
            </a:r>
            <a:r>
              <a:rPr lang="en-US" dirty="0"/>
              <a:t> to a simple triangular shape</a:t>
            </a:r>
          </a:p>
          <a:p>
            <a:pPr marL="0" indent="0">
              <a:buNone/>
            </a:pPr>
            <a:r>
              <a:rPr lang="en-US" dirty="0" err="1"/>
              <a:t>Boids</a:t>
            </a:r>
            <a:r>
              <a:rPr lang="en-US" dirty="0"/>
              <a:t> have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variables</a:t>
            </a:r>
            <a:r>
              <a:rPr lang="en-US" dirty="0"/>
              <a:t> like :</a:t>
            </a:r>
          </a:p>
          <a:p>
            <a:pPr lvl="1"/>
            <a:r>
              <a:rPr lang="en-US" sz="2400" dirty="0"/>
              <a:t>Number of birds</a:t>
            </a:r>
          </a:p>
          <a:p>
            <a:pPr lvl="1"/>
            <a:r>
              <a:rPr lang="en-US" sz="2400" dirty="0"/>
              <a:t>Number of obstacles</a:t>
            </a:r>
          </a:p>
          <a:p>
            <a:pPr lvl="1"/>
            <a:r>
              <a:rPr lang="en-US" sz="2400" dirty="0"/>
              <a:t>Rules on or off</a:t>
            </a:r>
          </a:p>
          <a:p>
            <a:pPr marL="0" indent="0">
              <a:buNone/>
            </a:pPr>
            <a:r>
              <a:rPr lang="en-US" dirty="0"/>
              <a:t>Data is </a:t>
            </a:r>
            <a:r>
              <a:rPr lang="en-US" dirty="0">
                <a:solidFill>
                  <a:schemeClr val="bg1"/>
                </a:solidFill>
              </a:rPr>
              <a:t>validated</a:t>
            </a:r>
            <a:r>
              <a:rPr lang="en-US" dirty="0"/>
              <a:t> (do real birds act like this)</a:t>
            </a:r>
          </a:p>
          <a:p>
            <a:pPr marL="0" indent="0">
              <a:buNone/>
            </a:pPr>
            <a:r>
              <a:rPr lang="en-US" dirty="0"/>
              <a:t>Data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Collection and Verification</a:t>
            </a:r>
            <a:r>
              <a:rPr lang="en-US" dirty="0"/>
              <a:t>(though he did not show it)</a:t>
            </a:r>
          </a:p>
          <a:p>
            <a:pPr marL="457200" lvl="1" indent="0">
              <a:buNone/>
            </a:pPr>
            <a:r>
              <a:rPr lang="en-US" dirty="0"/>
              <a:t>Changed variable </a:t>
            </a:r>
            <a:r>
              <a:rPr lang="en-US" dirty="0">
                <a:solidFill>
                  <a:schemeClr val="bg1"/>
                </a:solidFill>
              </a:rPr>
              <a:t>one at a time</a:t>
            </a:r>
          </a:p>
          <a:p>
            <a:pPr marL="457200" lvl="1" indent="0">
              <a:buNone/>
            </a:pPr>
            <a:r>
              <a:rPr lang="en-US" dirty="0"/>
              <a:t>Ran the model </a:t>
            </a:r>
            <a:r>
              <a:rPr lang="en-US" dirty="0">
                <a:solidFill>
                  <a:schemeClr val="bg1"/>
                </a:solidFill>
              </a:rPr>
              <a:t>at least 30 times </a:t>
            </a:r>
            <a:r>
              <a:rPr lang="en-US" dirty="0"/>
              <a:t>for each variable </a:t>
            </a:r>
          </a:p>
          <a:p>
            <a:pPr marL="0" indent="0">
              <a:buNone/>
            </a:pPr>
            <a:r>
              <a:rPr lang="en-US" dirty="0"/>
              <a:t>Data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Analysis</a:t>
            </a:r>
            <a:r>
              <a:rPr lang="en-US" dirty="0"/>
              <a:t> (what does your data tell you)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1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B445-E008-4597-8379-13378838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288" y="232755"/>
            <a:ext cx="9905998" cy="1038833"/>
          </a:xfrm>
        </p:spPr>
        <p:txBody>
          <a:bodyPr>
            <a:normAutofit fontScale="90000"/>
          </a:bodyPr>
          <a:lstStyle/>
          <a:p>
            <a:r>
              <a:rPr lang="en-US" dirty="0"/>
              <a:t>Abstraction – no need for intricate agent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BDD22-64F2-4056-854C-028CFEDA2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87" y="1143001"/>
            <a:ext cx="9905999" cy="5243512"/>
          </a:xfrm>
        </p:spPr>
        <p:txBody>
          <a:bodyPr>
            <a:normAutofit fontScale="92500"/>
          </a:bodyPr>
          <a:lstStyle/>
          <a:p>
            <a:r>
              <a:rPr lang="en-US" dirty="0"/>
              <a:t>Do you need to spend time and energy creating the most perfect looking birds for our model, or will a simple shape work just as well. </a:t>
            </a:r>
            <a:r>
              <a:rPr lang="en-US" b="1" dirty="0">
                <a:solidFill>
                  <a:schemeClr val="bg1"/>
                </a:solidFill>
              </a:rPr>
              <a:t>Remember your job is to get to the experiment/behavior, not to make them look life-like. </a:t>
            </a:r>
          </a:p>
          <a:p>
            <a:pPr lvl="8"/>
            <a:endParaRPr lang="en-US" dirty="0"/>
          </a:p>
          <a:p>
            <a:pPr marL="0" indent="0">
              <a:buNone/>
            </a:pPr>
            <a:r>
              <a:rPr lang="en-US" dirty="0"/>
              <a:t>      That’s called					OR        </a:t>
            </a:r>
          </a:p>
          <a:p>
            <a:pPr marL="0" indent="0">
              <a:buNone/>
            </a:pPr>
            <a:r>
              <a:rPr lang="en-US" dirty="0"/>
              <a:t>     Abstraction!                                                 </a:t>
            </a:r>
            <a:r>
              <a:rPr lang="en-US" dirty="0">
                <a:solidFill>
                  <a:schemeClr val="bg1"/>
                </a:solidFill>
              </a:rPr>
              <a:t>OR                                  </a:t>
            </a:r>
            <a:r>
              <a:rPr lang="en-US" sz="3000" dirty="0">
                <a:solidFill>
                  <a:schemeClr val="bg1"/>
                </a:solidFill>
              </a:rPr>
              <a:t>?</a:t>
            </a:r>
            <a:endParaRPr lang="en-US" sz="30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I tell you before you see my bird model that green triangles are healthy birds and red triangles are unhealthy, can you get the idea of the difference? </a:t>
            </a:r>
            <a:r>
              <a:rPr lang="en-US" b="1" dirty="0">
                <a:solidFill>
                  <a:schemeClr val="bg1"/>
                </a:solidFill>
              </a:rPr>
              <a:t>The time it takes to create exact replicas of your agents takes up too much of your coding time. </a:t>
            </a:r>
          </a:p>
        </p:txBody>
      </p:sp>
      <p:pic>
        <p:nvPicPr>
          <p:cNvPr id="1026" name="Picture 2" descr="Image result for black triangle image">
            <a:extLst>
              <a:ext uri="{FF2B5EF4-FFF2-40B4-BE49-F238E27FC236}">
                <a16:creationId xmlns:a16="http://schemas.microsoft.com/office/drawing/2014/main" id="{DF1FBCA4-AAE5-4BA0-B4D7-0439ABD18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725" y="2671763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B36BCA-70F4-4565-A2A6-1063420728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575" y="2657177"/>
            <a:ext cx="2779124" cy="228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31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59CD-65B4-477C-B0A2-C5564BD8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0"/>
            <a:ext cx="11918948" cy="1478570"/>
          </a:xfrm>
        </p:spPr>
        <p:txBody>
          <a:bodyPr>
            <a:normAutofit/>
          </a:bodyPr>
          <a:lstStyle/>
          <a:p>
            <a:r>
              <a:rPr lang="en-US" dirty="0"/>
              <a:t>Wolf and sheep model – What do you think it does?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B03D9B0-C896-49C0-9621-AF4A273C00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64" y="813794"/>
            <a:ext cx="7872412" cy="6044206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5A2119-3434-47C2-8BC6-385B8DA1569F}"/>
              </a:ext>
            </a:extLst>
          </p:cNvPr>
          <p:cNvSpPr/>
          <p:nvPr/>
        </p:nvSpPr>
        <p:spPr>
          <a:xfrm>
            <a:off x="9715500" y="6015038"/>
            <a:ext cx="1143000" cy="5286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425970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D64B-7E39-4234-8B68-092DEC7D4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So what do we See?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EB49E-155B-4C25-A237-F7337A9C3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4500"/>
            <a:ext cx="9905999" cy="40767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400" dirty="0"/>
              <a:t>What/Who are the agents?</a:t>
            </a:r>
          </a:p>
          <a:p>
            <a:pPr marL="0" indent="0">
              <a:buNone/>
            </a:pPr>
            <a:r>
              <a:rPr lang="en-US" sz="5400" dirty="0"/>
              <a:t>What question can you ask from this model ?</a:t>
            </a:r>
          </a:p>
          <a:p>
            <a:pPr marL="0" indent="0">
              <a:buNone/>
            </a:pPr>
            <a:r>
              <a:rPr lang="en-US" sz="5400" dirty="0"/>
              <a:t>Can you collect data from this model?</a:t>
            </a:r>
          </a:p>
          <a:p>
            <a:pPr marL="0" indent="0">
              <a:buNone/>
            </a:pPr>
            <a:r>
              <a:rPr lang="en-US" sz="5400" dirty="0"/>
              <a:t>Can you answer your question with this model?</a:t>
            </a:r>
          </a:p>
          <a:p>
            <a:pPr marL="0" indent="0">
              <a:buNone/>
            </a:pPr>
            <a:endParaRPr lang="en-US" sz="5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110BD-4519-4701-9CFE-C18F9394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582132"/>
          </a:xfrm>
        </p:spPr>
        <p:txBody>
          <a:bodyPr/>
          <a:lstStyle/>
          <a:p>
            <a:r>
              <a:rPr lang="en-US" dirty="0"/>
              <a:t>What things can we add so that we can collect some “good” data from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7D6AB-9096-4B4D-BB51-44448FA61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912EA5-3441-4B1E-8A55-FD3F6A2937A7}"/>
              </a:ext>
            </a:extLst>
          </p:cNvPr>
          <p:cNvSpPr/>
          <p:nvPr/>
        </p:nvSpPr>
        <p:spPr>
          <a:xfrm>
            <a:off x="9615488" y="6043613"/>
            <a:ext cx="857250" cy="4714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 min</a:t>
            </a:r>
          </a:p>
        </p:txBody>
      </p:sp>
    </p:spTree>
    <p:extLst>
      <p:ext uri="{BB962C8B-B14F-4D97-AF65-F5344CB8AC3E}">
        <p14:creationId xmlns:p14="http://schemas.microsoft.com/office/powerpoint/2010/main" val="173375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9FA9-DA05-4FCF-A7F6-F82024D0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manipulate the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CBA4-4979-4EAD-B4E7-178612629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550" y="1878012"/>
            <a:ext cx="9905999" cy="35417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sz="3200" dirty="0"/>
              <a:t>If we have some variables to change, then we can ask a question and then use our model to generate data in which to answer our question.  </a:t>
            </a:r>
          </a:p>
          <a:p>
            <a:r>
              <a:rPr lang="en-US" sz="3200" dirty="0"/>
              <a:t>What did we add to our model to be able to change variables? </a:t>
            </a:r>
          </a:p>
          <a:p>
            <a:pPr marL="0" indent="0">
              <a:buNone/>
            </a:pPr>
            <a:r>
              <a:rPr lang="en-US" sz="5400" dirty="0"/>
              <a:t>                    SLIDERS!!!</a:t>
            </a:r>
          </a:p>
        </p:txBody>
      </p:sp>
    </p:spTree>
    <p:extLst>
      <p:ext uri="{BB962C8B-B14F-4D97-AF65-F5344CB8AC3E}">
        <p14:creationId xmlns:p14="http://schemas.microsoft.com/office/powerpoint/2010/main" val="10286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D8107-CED2-4C00-B73C-DF69A122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Good projects Validate their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72889-D737-48BD-B62C-2F0713BCB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0213"/>
            <a:ext cx="9905999" cy="4090988"/>
          </a:xfrm>
        </p:spPr>
        <p:txBody>
          <a:bodyPr>
            <a:normAutofit/>
          </a:bodyPr>
          <a:lstStyle/>
          <a:p>
            <a:r>
              <a:rPr lang="en-US" sz="3200" dirty="0"/>
              <a:t>How do we know our model is like the real world?</a:t>
            </a:r>
          </a:p>
          <a:p>
            <a:r>
              <a:rPr lang="en-US" sz="3200" dirty="0"/>
              <a:t>How can we prove our model is a model that would work in the real world? This is called Validation.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We would use some real event data and see if our model predicts accurately what really happens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2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645</Words>
  <Application>Microsoft Office PowerPoint</Application>
  <PresentationFormat>Widescreen</PresentationFormat>
  <Paragraphs>106</Paragraphs>
  <Slides>21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Trebuchet MS</vt:lpstr>
      <vt:lpstr>Tw Cen MT</vt:lpstr>
      <vt:lpstr>Circuit</vt:lpstr>
      <vt:lpstr>Modeling,  Coding and good research</vt:lpstr>
      <vt:lpstr>Boids: Bird Flocking behaviors A Good Model</vt:lpstr>
      <vt:lpstr>What makes the Boids Model a good one?</vt:lpstr>
      <vt:lpstr>Abstraction – no need for intricate agent shapes</vt:lpstr>
      <vt:lpstr>Wolf and sheep model – What do you think it does?  </vt:lpstr>
      <vt:lpstr> So what do we See?</vt:lpstr>
      <vt:lpstr>What things can we add so that we can collect some “good” data from it?</vt:lpstr>
      <vt:lpstr>manipulate the variables</vt:lpstr>
      <vt:lpstr>Good projects Validate their data</vt:lpstr>
      <vt:lpstr>PowerPoint Presentation</vt:lpstr>
      <vt:lpstr>Graph Paper Programming</vt:lpstr>
      <vt:lpstr>Graph Paper computer code blocks</vt:lpstr>
      <vt:lpstr>Graph Paper Programming activity</vt:lpstr>
      <vt:lpstr>Solution</vt:lpstr>
      <vt:lpstr>Graph paper programming</vt:lpstr>
      <vt:lpstr>Solution</vt:lpstr>
      <vt:lpstr>Reverse Programming  What is the code doing?</vt:lpstr>
      <vt:lpstr>Solution to Reverse Programming</vt:lpstr>
      <vt:lpstr>Netlogo code   -   what does it do?</vt:lpstr>
      <vt:lpstr>PowerPoint Presentation</vt:lpstr>
      <vt:lpstr>Time to work on your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Modeling,  Coding and good research</dc:title>
  <dc:creator>Patty Meyer</dc:creator>
  <cp:lastModifiedBy>Patty Meyer</cp:lastModifiedBy>
  <cp:revision>39</cp:revision>
  <dcterms:created xsi:type="dcterms:W3CDTF">2018-09-26T21:01:31Z</dcterms:created>
  <dcterms:modified xsi:type="dcterms:W3CDTF">2018-10-03T22:35:12Z</dcterms:modified>
</cp:coreProperties>
</file>