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Lst>
  <p:sldSz cy="5143500" cx="9144000"/>
  <p:notesSz cx="6858000" cy="9144000"/>
  <p:embeddedFontLst>
    <p:embeddedFont>
      <p:font typeface="Sniglet"/>
      <p:regular r:id="rId101"/>
    </p:embeddedFont>
    <p:embeddedFont>
      <p:font typeface="Bangers"/>
      <p:regular r:id="rId102"/>
    </p:embeddedFont>
    <p:embeddedFont>
      <p:font typeface="Roboto"/>
      <p:regular r:id="rId103"/>
      <p:bold r:id="rId104"/>
      <p:italic r:id="rId105"/>
      <p:boldItalic r:id="rId106"/>
    </p:embeddedFont>
    <p:embeddedFont>
      <p:font typeface="Lora"/>
      <p:regular r:id="rId107"/>
      <p:bold r:id="rId108"/>
      <p:italic r:id="rId109"/>
      <p:boldItalic r:id="rId110"/>
    </p:embeddedFont>
    <p:embeddedFont>
      <p:font typeface="Century Gothic"/>
      <p:regular r:id="rId111"/>
      <p:bold r:id="rId112"/>
      <p:italic r:id="rId113"/>
      <p:boldItalic r:id="rId11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90BA9F2-A09C-4744-A9C1-3B59384F06BC}">
  <a:tblStyle styleId="{B90BA9F2-A09C-4744-A9C1-3B59384F06BC}"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966959F9-F2E0-4CB6-9D63-18FAD9F6E34F}"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Lora-regular.fntdata"/><Relationship Id="rId106" Type="http://schemas.openxmlformats.org/officeDocument/2006/relationships/font" Target="fonts/Roboto-boldItalic.fntdata"/><Relationship Id="rId105" Type="http://schemas.openxmlformats.org/officeDocument/2006/relationships/font" Target="fonts/Roboto-italic.fntdata"/><Relationship Id="rId104" Type="http://schemas.openxmlformats.org/officeDocument/2006/relationships/font" Target="fonts/Roboto-bold.fntdata"/><Relationship Id="rId109" Type="http://schemas.openxmlformats.org/officeDocument/2006/relationships/font" Target="fonts/Lora-italic.fntdata"/><Relationship Id="rId108" Type="http://schemas.openxmlformats.org/officeDocument/2006/relationships/font" Target="fonts/Lora-bold.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Roboto-regular.fntdata"/><Relationship Id="rId102" Type="http://schemas.openxmlformats.org/officeDocument/2006/relationships/font" Target="fonts/Bangers-regular.fntdata"/><Relationship Id="rId101" Type="http://schemas.openxmlformats.org/officeDocument/2006/relationships/font" Target="fonts/Sniglet-regular.fntdata"/><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5" Type="http://schemas.openxmlformats.org/officeDocument/2006/relationships/slide" Target="slides/slide8.xml"/><Relationship Id="rId110" Type="http://schemas.openxmlformats.org/officeDocument/2006/relationships/font" Target="fonts/Lora-boldItalic.fntdata"/><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font" Target="fonts/CenturyGothic-boldItalic.fntdata"/><Relationship Id="rId18" Type="http://schemas.openxmlformats.org/officeDocument/2006/relationships/slide" Target="slides/slide11.xml"/><Relationship Id="rId113" Type="http://schemas.openxmlformats.org/officeDocument/2006/relationships/font" Target="fonts/CenturyGothic-italic.fntdata"/><Relationship Id="rId112" Type="http://schemas.openxmlformats.org/officeDocument/2006/relationships/font" Target="fonts/CenturyGothic-bold.fntdata"/><Relationship Id="rId111" Type="http://schemas.openxmlformats.org/officeDocument/2006/relationships/font" Target="fonts/CenturyGothic-regular.fntdata"/><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rawings/d/14MishT_CR5fDTfQ5ZE77HXhf-75QRHh0besj59L6Aes/edit"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view.law.stanford.edu/wp-content/uploads/sites/3/2018/06/70-Stan.-L.-Rev.-1343.pdf" TargetMode="External"/><Relationship Id="rId3" Type="http://schemas.openxmlformats.org/officeDocument/2006/relationships/hyperlink" Target="https://review.law.stanford.edu/wp-content/uploads/sites/3/2018/06/70-Stan.-L.-Rev.-1343.pdf"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time_continue=2&amp;v=59bMh59JQDo"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search?q=Google+translate&amp;ie=utf-8&amp;oe=utf-8&amp;client=firefox-b-1" TargetMode="Externa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search?q=Google+translate&amp;ie=utf-8&amp;oe=utf-8&amp;client=firefox-b-1" TargetMode="Externa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limatekids.nasa.gov/greenhouse-effect/" TargetMode="External"/><Relationship Id="rId3" Type="http://schemas.openxmlformats.org/officeDocument/2006/relationships/hyperlink" Target="https://climate.nasa.gov/resources/global-warming-vs-climate-change/" TargetMode="Externa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c.europa.eu/clima/climate-change/causes-climate-change_en" TargetMode="Externa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echnologyreview.com/2019/06/06/239031/training-a-single-ai-model-can-emit-as-much-carbon-as-five-cars-in-their-lifetimes/" TargetMode="Externa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pa.gov/energy/greenhouse-gas-equivalencies-calculator"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ashingtonpost.com/graphics/national/power-plants/" TargetMode="Externa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85e2abd661_0_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85e2abd661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Okay, so this class is all about artificial intelligence.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85e2abd661_0_7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85e2abd661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A dataset is a collection of data that you put together. Data can include anything! We typically think of data as numbers, but it could also be a collection of text, video, or images.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85e2abd661_0_8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85e2abd661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So, a dataset gets fed into a learning algorithm in order to make a prediction.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85e2abd661_0_8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85e2abd661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Lora"/>
                <a:ea typeface="Lora"/>
                <a:cs typeface="Lora"/>
                <a:sym typeface="Lora"/>
              </a:rPr>
              <a:t>Does anyone know what an algorithm is?</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None/>
            </a:pPr>
            <a:r>
              <a:rPr lang="en" sz="1200">
                <a:solidFill>
                  <a:schemeClr val="dk1"/>
                </a:solidFill>
                <a:latin typeface="Lora"/>
                <a:ea typeface="Lora"/>
                <a:cs typeface="Lora"/>
                <a:sym typeface="Lora"/>
              </a:rPr>
              <a:t>An algorithm also includes three parts: input, steps to change the input, and then output. For example, adding a contact to your phone is kind of like an algorithm. You take a contacts name and phone number, you put it into your address book, and you get out a new contact.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85e2abd661_0_9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85e2abd661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The last part of AI is a prediction. This can be anything such as what YouTube video you might like or what a face is for a filtering app.</a:t>
            </a:r>
            <a:endParaRPr sz="1200">
              <a:solidFill>
                <a:schemeClr val="dk1"/>
              </a:solidFill>
              <a:latin typeface="Lora"/>
              <a:ea typeface="Lora"/>
              <a:cs typeface="Lora"/>
              <a:sym typeface="Lora"/>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85e2abd661_0_10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85e2abd661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Let’s put it all together with some examples!</a:t>
            </a:r>
            <a:endParaRPr sz="1200">
              <a:solidFill>
                <a:schemeClr val="dk1"/>
              </a:solidFill>
              <a:latin typeface="Lora"/>
              <a:ea typeface="Lora"/>
              <a:cs typeface="Lora"/>
              <a:sym typeface="Lora"/>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85e2abd661_0_10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85e2abd661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instagrams algorithm trying to predict? Think about what kinds of ads you get?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85e2abd661_0_11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385e2abd661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85e2abd661_0_11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85e2abd661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85e2abd661_0_12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85e2abd661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kind of dataset do you think this learning algorithm is learning from… do you notice patterns?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85e2abd661_0_13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85e2abd661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85e2abd661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85e2abd661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Teacher Reference (not student facing)</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85e2abd661_0_14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385e2abd661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85e2abd661_0_14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385e2abd661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85e2abd661_0_15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385e2abd661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85e2abd661_0_16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85e2abd661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385e2abd661_0_16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385e2abd661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85e2abd661_0_17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385e2abd661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85e2abd661_0_18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385e2abd661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85e2abd661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85e2abd661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85e2abd661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85e2abd661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85e2abd661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385e2abd661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85e2abd661_0_2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85e2abd661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Have you heard this word before? What do you think it means? What does it make you think of?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85e2abd661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385e2abd661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85e2abd661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85e2abd661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85e2abd661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385e2abd661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85e2abd661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85e2abd661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85e2abd661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85e2abd661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85e2abd661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85e2abd661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85e2abd661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85e2abd661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85e2abd661_0_23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385e2abd661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https://docs.google.com/drawings/d/14MishT_CR5fDTfQ5ZE77HXhf-75QRHh0besj59L6Aes/edit</a:t>
            </a:r>
            <a:r>
              <a:rPr lang="en"/>
              <a:t>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e833cf1987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4" name="Google Shape;384;ge833cf198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Welcome back!  </a:t>
            </a:r>
            <a:endParaRPr b="1" sz="1200">
              <a:solidFill>
                <a:schemeClr val="dk1"/>
              </a:solidFill>
              <a:latin typeface="Lora"/>
              <a:ea typeface="Lora"/>
              <a:cs typeface="Lora"/>
              <a:sym typeface="Lora"/>
            </a:endParaRPr>
          </a:p>
          <a:p>
            <a:pPr indent="0" lvl="0" marL="0" rtl="0" algn="l">
              <a:lnSpc>
                <a:spcPct val="100000"/>
              </a:lnSpc>
              <a:spcBef>
                <a:spcPts val="0"/>
              </a:spcBef>
              <a:spcAft>
                <a:spcPts val="0"/>
              </a:spcAft>
              <a:buSzPts val="1100"/>
              <a:buNone/>
            </a:pPr>
            <a:r>
              <a:t/>
            </a: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In this lesson</a:t>
            </a:r>
            <a:r>
              <a:rPr lang="en" sz="1200">
                <a:solidFill>
                  <a:schemeClr val="dk1"/>
                </a:solidFill>
                <a:latin typeface="Lora"/>
                <a:ea typeface="Lora"/>
                <a:cs typeface="Lora"/>
                <a:sym typeface="Lora"/>
              </a:rPr>
              <a:t>, we are going to discuss fairness and what it has to do with classification by humans and by machines.  Our goals are to learn about the potential for bias in AI and be able to use a fairness rubric to investigate bias in AI.</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11a4b8045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111a4b8045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85e2abd661_0_3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385e2abd661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So most people think of artificial intelligence as robots. Does anyone recognize these robots here? Which one is your favorite? Write them in chat, or say it out loud.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e833cf198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7" name="Google Shape;397;ge833cf1987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Next, we are going to discuss fairness and what it has to do with classification by humans and by machines.  Our goals are to learn about the potential for bias in AI and be able to use a fairness rubric to investigate bias in AI.</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e833cf1987_0_1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ge833cf1987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First, let’s talk about “fairness”  -  what does it mean to be “fair” to you?</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45720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[wait for student responses]</a:t>
            </a:r>
            <a:endParaRPr sz="1200">
              <a:solidFill>
                <a:schemeClr val="dk1"/>
              </a:solidFill>
              <a:latin typeface="Lora"/>
              <a:ea typeface="Lora"/>
              <a:cs typeface="Lora"/>
              <a:sym typeface="Lora"/>
            </a:endParaRPr>
          </a:p>
          <a:p>
            <a:pPr indent="45720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Note that “fairness” has not been conclusively defined in the AI community. </a:t>
            </a: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e833cf1987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ge833cf1987_0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Let’s look at how others might define “fair”.  One group called FAT/ML which stands for  “Fairness, Accountability, and Transparency in Machine Learning”, developed a road map for initial discussions of the fairness” of algorithmic decisions.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To them,  “Fair” means an algorithm </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Char char="●"/>
            </a:pPr>
            <a:r>
              <a:rPr lang="en" sz="1200">
                <a:solidFill>
                  <a:schemeClr val="dk1"/>
                </a:solidFill>
                <a:latin typeface="Lora"/>
                <a:ea typeface="Lora"/>
                <a:cs typeface="Lora"/>
                <a:sym typeface="Lora"/>
              </a:rPr>
              <a:t>does not create discriminatory or unjust impacts when comparing across different demographics (such as race, gender, age)</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Char char="●"/>
            </a:pPr>
            <a:r>
              <a:rPr lang="en" sz="1200">
                <a:solidFill>
                  <a:schemeClr val="dk1"/>
                </a:solidFill>
                <a:latin typeface="Lora"/>
                <a:ea typeface="Lora"/>
                <a:cs typeface="Lora"/>
                <a:sym typeface="Lora"/>
              </a:rPr>
              <a:t>does not favor one group over another.</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Char char="●"/>
            </a:pPr>
            <a:r>
              <a:rPr lang="en" sz="1200">
                <a:solidFill>
                  <a:schemeClr val="dk1"/>
                </a:solidFill>
                <a:latin typeface="Lora"/>
                <a:ea typeface="Lora"/>
                <a:cs typeface="Lora"/>
                <a:sym typeface="Lora"/>
              </a:rPr>
              <a:t>has an absence or minimization of bias.</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SzPts val="1100"/>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SzPts val="1100"/>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SzPts val="1100"/>
              <a:buNone/>
            </a:pPr>
            <a:r>
              <a:rPr lang="en" sz="1200">
                <a:solidFill>
                  <a:schemeClr val="dk1"/>
                </a:solidFill>
                <a:latin typeface="Lora"/>
                <a:ea typeface="Lora"/>
                <a:cs typeface="Lora"/>
                <a:sym typeface="Lora"/>
              </a:rPr>
              <a:t>There’s a related word “bias”  ….  What does bias mean to you?</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SzPts val="1100"/>
              <a:buNone/>
            </a:pPr>
            <a:r>
              <a:t/>
            </a:r>
            <a:endParaRPr sz="1200">
              <a:solidFill>
                <a:schemeClr val="dk1"/>
              </a:solidFill>
              <a:latin typeface="Lora"/>
              <a:ea typeface="Lora"/>
              <a:cs typeface="Lora"/>
              <a:sym typeface="Lora"/>
            </a:endParaRPr>
          </a:p>
          <a:p>
            <a:pPr indent="45720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[wait for student responses]</a:t>
            </a:r>
            <a:endParaRPr sz="1200">
              <a:solidFill>
                <a:schemeClr val="dk1"/>
              </a:solidFill>
              <a:latin typeface="Lora"/>
              <a:ea typeface="Lora"/>
              <a:cs typeface="Lora"/>
              <a:sym typeface="Lora"/>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e833cf1987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ge833cf1987_0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When we talk about bias, we mean</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Char char="●"/>
            </a:pPr>
            <a:r>
              <a:rPr lang="en" sz="1200">
                <a:solidFill>
                  <a:schemeClr val="dk1"/>
                </a:solidFill>
                <a:latin typeface="Lora"/>
                <a:ea typeface="Lora"/>
                <a:cs typeface="Lora"/>
                <a:sym typeface="Lora"/>
              </a:rPr>
              <a:t>giving advantage (or disadvantage) to one group over others.</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Char char="●"/>
            </a:pPr>
            <a:r>
              <a:rPr lang="en" sz="1200">
                <a:solidFill>
                  <a:schemeClr val="dk1"/>
                </a:solidFill>
                <a:latin typeface="Lora"/>
                <a:ea typeface="Lora"/>
                <a:cs typeface="Lora"/>
                <a:sym typeface="Lora"/>
              </a:rPr>
              <a:t>Having a prejudice in favor of or against one thing, person, or group compared with another, usually in a way considered to be unfair.</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So they are kind of opposites </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Char char="●"/>
            </a:pPr>
            <a:r>
              <a:rPr lang="en" sz="1200">
                <a:solidFill>
                  <a:schemeClr val="dk1"/>
                </a:solidFill>
                <a:latin typeface="Lora"/>
                <a:ea typeface="Lora"/>
                <a:cs typeface="Lora"/>
                <a:sym typeface="Lora"/>
              </a:rPr>
              <a:t>One way to be unfair is to be biased.</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Char char="●"/>
            </a:pPr>
            <a:r>
              <a:rPr lang="en" sz="1200">
                <a:solidFill>
                  <a:schemeClr val="dk1"/>
                </a:solidFill>
                <a:latin typeface="Lora"/>
                <a:ea typeface="Lora"/>
                <a:cs typeface="Lora"/>
                <a:sym typeface="Lora"/>
              </a:rPr>
              <a:t>When something is Biased, it is considered unfair.</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(optional) Are there other ways to be unfair?  Is it more than being unbiased?</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45720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[wait for student responses]</a:t>
            </a:r>
            <a:endParaRPr sz="1200">
              <a:solidFill>
                <a:schemeClr val="dk1"/>
              </a:solidFill>
              <a:latin typeface="Lora"/>
              <a:ea typeface="Lora"/>
              <a:cs typeface="Lora"/>
              <a:sym typeface="Lora"/>
            </a:endParaRPr>
          </a:p>
          <a:p>
            <a:pPr indent="45720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0" lvl="0" marL="45720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There are some conditions when giving everyone the same amount (being unbiased) is not considered fair.  What if someone hasn’t had enough to eat for months while others ate yesterday?  Would giving everyone the same amount of food be fair?  Why or why not?</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45720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[wait for student responses]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e833cf1987_0_17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5" name="Google Shape;425;ge833cf1987_0_1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Lora"/>
                <a:ea typeface="Lora"/>
                <a:cs typeface="Lora"/>
                <a:sym typeface="Lora"/>
              </a:rPr>
              <a:t>Why should we care about bias in AI?</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None/>
            </a:pPr>
            <a:r>
              <a:t/>
            </a:r>
            <a:endParaRPr sz="1200">
              <a:solidFill>
                <a:schemeClr val="dk1"/>
              </a:solidFill>
              <a:latin typeface="Lora"/>
              <a:ea typeface="Lora"/>
              <a:cs typeface="Lora"/>
              <a:sym typeface="Lora"/>
            </a:endParaRPr>
          </a:p>
          <a:p>
            <a:pPr indent="457200" lvl="0" marL="0" rtl="0" algn="l">
              <a:lnSpc>
                <a:spcPct val="115000"/>
              </a:lnSpc>
              <a:spcBef>
                <a:spcPts val="0"/>
              </a:spcBef>
              <a:spcAft>
                <a:spcPts val="0"/>
              </a:spcAft>
              <a:buNone/>
            </a:pPr>
            <a:r>
              <a:rPr lang="en" sz="1200">
                <a:solidFill>
                  <a:schemeClr val="dk1"/>
                </a:solidFill>
                <a:latin typeface="Lora"/>
                <a:ea typeface="Lora"/>
                <a:cs typeface="Lora"/>
                <a:sym typeface="Lora"/>
              </a:rPr>
              <a:t>[wait for student responses]</a:t>
            </a:r>
            <a:endParaRPr sz="1200">
              <a:solidFill>
                <a:schemeClr val="dk1"/>
              </a:solidFill>
              <a:latin typeface="Lora"/>
              <a:ea typeface="Lora"/>
              <a:cs typeface="Lora"/>
              <a:sym typeface="Lora"/>
            </a:endParaRPr>
          </a:p>
          <a:p>
            <a:pPr indent="457200" lvl="0" marL="0" rtl="0" algn="l">
              <a:lnSpc>
                <a:spcPct val="115000"/>
              </a:lnSpc>
              <a:spcBef>
                <a:spcPts val="0"/>
              </a:spcBef>
              <a:spcAft>
                <a:spcPts val="0"/>
              </a:spcAft>
              <a:buNone/>
            </a:pPr>
            <a:r>
              <a:t/>
            </a:r>
            <a:endParaRPr sz="1200">
              <a:solidFill>
                <a:schemeClr val="dk1"/>
              </a:solidFill>
              <a:latin typeface="Lora"/>
              <a:ea typeface="Lora"/>
              <a:cs typeface="Lora"/>
              <a:sym typeface="Lora"/>
            </a:endParaRPr>
          </a:p>
          <a:p>
            <a:pPr indent="457200" lvl="0" marL="0" rtl="0" algn="l">
              <a:lnSpc>
                <a:spcPct val="115000"/>
              </a:lnSpc>
              <a:spcBef>
                <a:spcPts val="0"/>
              </a:spcBef>
              <a:spcAft>
                <a:spcPts val="0"/>
              </a:spcAft>
              <a:buNone/>
            </a:pPr>
            <a:r>
              <a:rPr lang="en" sz="1200">
                <a:solidFill>
                  <a:schemeClr val="dk1"/>
                </a:solidFill>
                <a:latin typeface="Lora"/>
                <a:ea typeface="Lora"/>
                <a:cs typeface="Lora"/>
                <a:sym typeface="Lora"/>
              </a:rPr>
              <a:t>Right!  Bias (in AI)  impacts all kinds of things in everyday life. Things like</a:t>
            </a:r>
            <a:endParaRPr sz="1200">
              <a:solidFill>
                <a:schemeClr val="dk1"/>
              </a:solidFill>
              <a:latin typeface="Lora"/>
              <a:ea typeface="Lora"/>
              <a:cs typeface="Lora"/>
              <a:sym typeface="Lora"/>
            </a:endParaRPr>
          </a:p>
          <a:p>
            <a:pPr indent="-304800" lvl="0" marL="857250" rtl="0" algn="l">
              <a:lnSpc>
                <a:spcPct val="115000"/>
              </a:lnSpc>
              <a:spcBef>
                <a:spcPts val="0"/>
              </a:spcBef>
              <a:spcAft>
                <a:spcPts val="0"/>
              </a:spcAft>
              <a:buClr>
                <a:schemeClr val="dk1"/>
              </a:buClr>
              <a:buSzPts val="1200"/>
              <a:buFont typeface="Lora"/>
              <a:buChar char="●"/>
            </a:pPr>
            <a:r>
              <a:rPr lang="en" sz="1200">
                <a:solidFill>
                  <a:schemeClr val="dk1"/>
                </a:solidFill>
                <a:latin typeface="Lora"/>
                <a:ea typeface="Lora"/>
                <a:cs typeface="Lora"/>
                <a:sym typeface="Lora"/>
              </a:rPr>
              <a:t>Who gets seen / recognized by machines?</a:t>
            </a:r>
            <a:endParaRPr sz="1200">
              <a:solidFill>
                <a:schemeClr val="dk1"/>
              </a:solidFill>
              <a:latin typeface="Lora"/>
              <a:ea typeface="Lora"/>
              <a:cs typeface="Lora"/>
              <a:sym typeface="Lora"/>
            </a:endParaRPr>
          </a:p>
          <a:p>
            <a:pPr indent="-304800" lvl="0" marL="857250" rtl="0" algn="l">
              <a:lnSpc>
                <a:spcPct val="115000"/>
              </a:lnSpc>
              <a:spcBef>
                <a:spcPts val="0"/>
              </a:spcBef>
              <a:spcAft>
                <a:spcPts val="0"/>
              </a:spcAft>
              <a:buClr>
                <a:schemeClr val="dk1"/>
              </a:buClr>
              <a:buSzPts val="1200"/>
              <a:buFont typeface="Lora"/>
              <a:buChar char="●"/>
            </a:pPr>
            <a:r>
              <a:rPr lang="en" sz="1200">
                <a:solidFill>
                  <a:schemeClr val="dk1"/>
                </a:solidFill>
                <a:latin typeface="Lora"/>
                <a:ea typeface="Lora"/>
                <a:cs typeface="Lora"/>
                <a:sym typeface="Lora"/>
              </a:rPr>
              <a:t>Who gets paroled or held?</a:t>
            </a:r>
            <a:endParaRPr sz="1200">
              <a:solidFill>
                <a:schemeClr val="dk1"/>
              </a:solidFill>
              <a:latin typeface="Lora"/>
              <a:ea typeface="Lora"/>
              <a:cs typeface="Lora"/>
              <a:sym typeface="Lora"/>
            </a:endParaRPr>
          </a:p>
          <a:p>
            <a:pPr indent="-304800" lvl="0" marL="857250" rtl="0" algn="l">
              <a:lnSpc>
                <a:spcPct val="115000"/>
              </a:lnSpc>
              <a:spcBef>
                <a:spcPts val="0"/>
              </a:spcBef>
              <a:spcAft>
                <a:spcPts val="0"/>
              </a:spcAft>
              <a:buClr>
                <a:schemeClr val="dk1"/>
              </a:buClr>
              <a:buSzPts val="1200"/>
              <a:buFont typeface="Lora"/>
              <a:buChar char="●"/>
            </a:pPr>
            <a:r>
              <a:rPr lang="en" sz="1200">
                <a:solidFill>
                  <a:schemeClr val="dk1"/>
                </a:solidFill>
                <a:latin typeface="Lora"/>
                <a:ea typeface="Lora"/>
                <a:cs typeface="Lora"/>
                <a:sym typeface="Lora"/>
              </a:rPr>
              <a:t>Who gets shown information or not?</a:t>
            </a:r>
            <a:endParaRPr sz="1200">
              <a:solidFill>
                <a:schemeClr val="dk1"/>
              </a:solidFill>
              <a:latin typeface="Lora"/>
              <a:ea typeface="Lora"/>
              <a:cs typeface="Lora"/>
              <a:sym typeface="Lora"/>
            </a:endParaRPr>
          </a:p>
          <a:p>
            <a:pPr indent="-304800" lvl="0" marL="857250" rtl="0" algn="l">
              <a:lnSpc>
                <a:spcPct val="115000"/>
              </a:lnSpc>
              <a:spcBef>
                <a:spcPts val="0"/>
              </a:spcBef>
              <a:spcAft>
                <a:spcPts val="0"/>
              </a:spcAft>
              <a:buClr>
                <a:schemeClr val="dk1"/>
              </a:buClr>
              <a:buSzPts val="1200"/>
              <a:buFont typeface="Lora"/>
              <a:buChar char="●"/>
            </a:pPr>
            <a:r>
              <a:rPr lang="en" sz="1200">
                <a:solidFill>
                  <a:schemeClr val="dk1"/>
                </a:solidFill>
                <a:latin typeface="Lora"/>
                <a:ea typeface="Lora"/>
                <a:cs typeface="Lora"/>
                <a:sym typeface="Lora"/>
              </a:rPr>
              <a:t>Who gets loans or is denied?</a:t>
            </a:r>
            <a:endParaRPr sz="1200">
              <a:solidFill>
                <a:schemeClr val="dk1"/>
              </a:solidFill>
              <a:latin typeface="Lora"/>
              <a:ea typeface="Lora"/>
              <a:cs typeface="Lora"/>
              <a:sym typeface="Lora"/>
            </a:endParaRPr>
          </a:p>
          <a:p>
            <a:pPr indent="-304800" lvl="0" marL="857250" rtl="0" algn="l">
              <a:lnSpc>
                <a:spcPct val="115000"/>
              </a:lnSpc>
              <a:spcBef>
                <a:spcPts val="0"/>
              </a:spcBef>
              <a:spcAft>
                <a:spcPts val="0"/>
              </a:spcAft>
              <a:buClr>
                <a:schemeClr val="dk1"/>
              </a:buClr>
              <a:buSzPts val="1200"/>
              <a:buFont typeface="Lora"/>
              <a:buChar char="●"/>
            </a:pPr>
            <a:r>
              <a:rPr lang="en" sz="1200">
                <a:solidFill>
                  <a:schemeClr val="dk1"/>
                </a:solidFill>
                <a:latin typeface="Lora"/>
                <a:ea typeface="Lora"/>
                <a:cs typeface="Lora"/>
                <a:sym typeface="Lora"/>
              </a:rPr>
              <a:t>Who gets interviewed for a job or passed over?</a:t>
            </a:r>
            <a:endParaRPr sz="1200">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e833cf1987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2" name="Google Shape;432;ge833cf1987_0_1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Let’s look at some examples…</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Here’s an example:</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This person is applying for a job and is asked to submit a photo.</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He submits a photo but gets the following message…. “The photo you want to upload does not meet our criteria because: Subject eyes are closed”</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https://www.reuters.com/article/us-newzealand-passport-error-idUSKBN13W0RL</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e833cf1987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 name="Google Shape;440;ge833cf1987_0_1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Here’s another example. A program was used to assess risk for re-offending, and thus whether or not a person was granted parole. There are many problems here - even though race was not used as a factor in deciding whether or not someone was paroled, things like zipcode were. But one’s zipcode in this case was a stand-in for race and the person who lives in a zipcode associated with a Black population was labeled as high-risk of reoffending.</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Read more on ProPublica.org and </a:t>
            </a:r>
            <a:endParaRPr/>
          </a:p>
          <a:p>
            <a:pPr indent="0" lvl="0" marL="0" rtl="0" algn="l">
              <a:lnSpc>
                <a:spcPct val="100000"/>
              </a:lnSpc>
              <a:spcBef>
                <a:spcPts val="0"/>
              </a:spcBef>
              <a:spcAft>
                <a:spcPts val="0"/>
              </a:spcAft>
              <a:buSzPts val="1100"/>
              <a:buNone/>
            </a:pPr>
            <a:r>
              <a:rPr lang="en"/>
              <a:t>see the article: https://www.propublica.org/article/machine-bias-risk-assessments-in-criminal-sentencing</a:t>
            </a:r>
            <a:endParaRPr/>
          </a:p>
          <a:p>
            <a:pPr indent="0" lvl="0" marL="0" rtl="0" algn="l">
              <a:lnSpc>
                <a:spcPct val="100000"/>
              </a:lnSpc>
              <a:spcBef>
                <a:spcPts val="0"/>
              </a:spcBef>
              <a:spcAft>
                <a:spcPts val="0"/>
              </a:spcAft>
              <a:buClr>
                <a:schemeClr val="dk1"/>
              </a:buClr>
              <a:buSzPts val="1100"/>
              <a:buFont typeface="Arial"/>
              <a:buNone/>
            </a:pPr>
            <a:r>
              <a:rPr lang="en" sz="1100" u="sng">
                <a:solidFill>
                  <a:schemeClr val="hlink"/>
                </a:solidFill>
                <a:latin typeface="Arial"/>
                <a:ea typeface="Arial"/>
                <a:cs typeface="Arial"/>
                <a:sym typeface="Arial"/>
                <a:hlinkClick r:id="rId2"/>
              </a:rPr>
              <a:t>https://review.law.stanford.edu/wp-content/uploads/sites/3/2018/06/70-Stan.-L.-Rev.-1343.pdf</a:t>
            </a:r>
            <a:endParaRPr sz="1100" u="sng">
              <a:solidFill>
                <a:schemeClr val="hlink"/>
              </a:solidFill>
              <a:latin typeface="Arial"/>
              <a:ea typeface="Arial"/>
              <a:cs typeface="Arial"/>
              <a:sym typeface="Arial"/>
              <a:hlinkClick r:id="rId3"/>
            </a:endParaRPr>
          </a:p>
          <a:p>
            <a:pPr indent="0" lvl="0" marL="0" rtl="0" algn="l">
              <a:lnSpc>
                <a:spcPct val="100000"/>
              </a:lnSpc>
              <a:spcBef>
                <a:spcPts val="0"/>
              </a:spcBef>
              <a:spcAft>
                <a:spcPts val="0"/>
              </a:spcAft>
              <a:buClr>
                <a:schemeClr val="dk1"/>
              </a:buClr>
              <a:buSzPts val="1100"/>
              <a:buFont typeface="Arial"/>
              <a:buNone/>
            </a:pPr>
            <a:r>
              <a:rPr lang="en" sz="1100">
                <a:latin typeface="Arial"/>
                <a:ea typeface="Arial"/>
                <a:cs typeface="Arial"/>
                <a:sym typeface="Arial"/>
              </a:rPr>
              <a:t>Life, Liberty, and Trade Secrets: Intellectual Property in the Criminal Justice System</a:t>
            </a:r>
            <a:endParaRPr sz="1100">
              <a:latin typeface="Arial"/>
              <a:ea typeface="Arial"/>
              <a:cs typeface="Arial"/>
              <a:sym typeface="Aria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e833cf1987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1" name="Google Shape;451;ge833cf1987_0_1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In this example, an AI model called “Word2vec” was trained on a bunch of text data (such as articles and papers) to develop clusterings of words based on how words are used and where they appear in text.  It arranges words in space based on these similarities.  In this diagram we see the words cat, dog, and mouse clustered together which makes sense, they are all animals. Similarly, airplane and boat are close together because they are both vehicles.</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e833cf1987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4" name="Google Shape;474;ge833cf1987_0_2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One interesting discovery is that you can draw analogies using word2vec.  For example, if you know the vector from man to king, you can apply it to woman and find that “queen” is an analogous term for a female ruler.</a:t>
            </a:r>
            <a:r>
              <a:rPr lang="en"/>
              <a:t>.</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https://www.tensorflow.org/images/linear-relationships.png</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e833cf1987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7" name="Google Shape;497;ge833cf1987_0_2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But, as you can see here, this can be biased. Try “man is to computer programmer as woman is to ___” and you get homemaker! A lot of people were surprised to see sexist or racist results.  But they are based of language in articles and texts.</a:t>
            </a:r>
            <a:endParaRPr/>
          </a:p>
          <a:p>
            <a:pPr indent="0" lvl="0" marL="0" rtl="0" algn="l">
              <a:lnSpc>
                <a:spcPct val="115000"/>
              </a:lnSpc>
              <a:spcBef>
                <a:spcPts val="0"/>
              </a:spcBef>
              <a:spcAft>
                <a:spcPts val="0"/>
              </a:spcAft>
              <a:buSzPts val="1100"/>
              <a:buNone/>
            </a:pPr>
            <a:r>
              <a:t/>
            </a:r>
            <a:endParaRPr b="1"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ONE takeaway</a:t>
            </a:r>
            <a:r>
              <a:rPr lang="en" sz="1200">
                <a:solidFill>
                  <a:schemeClr val="dk1"/>
                </a:solidFill>
                <a:latin typeface="Lora"/>
                <a:ea typeface="Lora"/>
                <a:cs typeface="Lora"/>
                <a:sym typeface="Lora"/>
              </a:rPr>
              <a:t> is that we expect AI algorithms to be better and more correct than humans, but they are trained on the same data that humans see to learn about the world and make decisions.  And historically, these have been biased and this system reproduces that bias.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85e2abd661_0_4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85e2abd661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Robots are my favorite type of AI, but they aren’t the only type. AI is actually present in many technologies that we use every day. For example, it is found in YouTube, in text messaging, our instagram and tiktok feeds, and in camera filters. AI can be categorized as something that uses data to make a prediction about something. Let’s explore that more.</a:t>
            </a:r>
            <a:endParaRPr/>
          </a:p>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e833cf1987_0_27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 name="Google Shape;535;ge833cf1987_0_2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Instructor [Slide 35]: </a:t>
            </a:r>
            <a:r>
              <a:rPr lang="en" sz="1200">
                <a:solidFill>
                  <a:schemeClr val="dk1"/>
                </a:solidFill>
                <a:latin typeface="Lora"/>
                <a:ea typeface="Lora"/>
                <a:cs typeface="Lora"/>
                <a:sym typeface="Lora"/>
              </a:rPr>
              <a:t> Are you surprised by this?  Do you have any questions or comments?</a:t>
            </a:r>
            <a:endParaRPr sz="1200">
              <a:solidFill>
                <a:schemeClr val="dk1"/>
              </a:solidFill>
              <a:latin typeface="Lora"/>
              <a:ea typeface="Lora"/>
              <a:cs typeface="Lora"/>
              <a:sym typeface="Lora"/>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0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8c2ba6bba0_0_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8c2ba6bba0_0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Instructor</a:t>
            </a:r>
            <a:r>
              <a:rPr lang="en" sz="1200">
                <a:solidFill>
                  <a:schemeClr val="dk1"/>
                </a:solidFill>
                <a:latin typeface="Lora"/>
                <a:ea typeface="Lora"/>
                <a:cs typeface="Lora"/>
                <a:sym typeface="Lora"/>
              </a:rPr>
              <a:t>:  However, it’s not a hopeless situation. </a:t>
            </a:r>
            <a:endParaRPr sz="12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For one, big tech companies are realizing the impact of bias on certain populations, and are making changes and taking a stand against those biases. </a:t>
            </a:r>
            <a:endParaRPr sz="12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For instance, Microsoft and Amazon, among other tech companies, announced they will get out of the facial recognition business or not sell the technology to the police. </a:t>
            </a:r>
            <a:endParaRPr sz="12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Second, we can also increase diversity so the teams that make these technologies look like the population the technology will serve. For example, if Black and Asian people were on the teams creating and testing facial recognition or predictive policing software, then we think some of the biases with these technologies could have been avoided. </a:t>
            </a:r>
            <a:endParaRPr sz="12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Finally, The MIT Media Labs and STEAM Ahead are investing time into teaching and exposing students to STEM (including AI) with the hope that they will go into the STEM field and create change. </a:t>
            </a:r>
            <a:endParaRPr sz="1200">
              <a:solidFill>
                <a:schemeClr val="dk1"/>
              </a:solidFill>
              <a:latin typeface="Lora"/>
              <a:ea typeface="Lora"/>
              <a:cs typeface="Lora"/>
              <a:sym typeface="Lora"/>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e833cf1987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9" name="Google Shape;549;ge833cf1987_0_3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Let’s review… both humans and machines interpret the world and build knowledge structures. And classification is key to building these structures.   Recall in PastaLand we built a decision tree that captured our classification of pasta. The features we chose might be good at representing one set of pasta but not another set….  AI does the same - it builds a representation based on data it was given.</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e833cf1987_0_37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6" name="Google Shape;556;ge833cf1987_0_3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Does classification equal stereotyping?</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45720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[wait for student responses]</a:t>
            </a:r>
            <a:endParaRPr b="1" sz="1200">
              <a:solidFill>
                <a:schemeClr val="dk1"/>
              </a:solidFill>
              <a:latin typeface="Lora"/>
              <a:ea typeface="Lora"/>
              <a:cs typeface="Lora"/>
              <a:sym typeface="Lora"/>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e833cf1987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3" name="Google Shape;563;ge833cf1987_0_3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As we saw before, something is considered “fair” when it does not create discriminatory or unjust impacts.</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Here are two key questions to ask when you are creating with AI.  </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Char char="●"/>
            </a:pPr>
            <a:r>
              <a:rPr lang="en" sz="1200">
                <a:solidFill>
                  <a:schemeClr val="dk1"/>
                </a:solidFill>
                <a:latin typeface="Lora"/>
                <a:ea typeface="Lora"/>
                <a:cs typeface="Lora"/>
                <a:sym typeface="Lora"/>
              </a:rPr>
              <a:t>“Are there particular groups which may be advantaged or disadvantaged by the algorithm or system you are building?”</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Char char="●"/>
            </a:pPr>
            <a:r>
              <a:rPr lang="en" sz="1200">
                <a:solidFill>
                  <a:schemeClr val="dk1"/>
                </a:solidFill>
                <a:latin typeface="Lora"/>
                <a:ea typeface="Lora"/>
                <a:cs typeface="Lora"/>
                <a:sym typeface="Lora"/>
              </a:rPr>
              <a:t>“What is the potential damaging effect of uncertainty and/or errors to different groups?”</a:t>
            </a:r>
            <a:endParaRPr>
              <a:solidFill>
                <a:schemeClr val="dk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e833cf1987_0_3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ge833cf1987_0_3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t>… </a:t>
            </a:r>
            <a:r>
              <a:rPr lang="en" sz="1200">
                <a:solidFill>
                  <a:schemeClr val="dk1"/>
                </a:solidFill>
                <a:latin typeface="Lora"/>
                <a:ea typeface="Lora"/>
                <a:cs typeface="Lora"/>
                <a:sym typeface="Lora"/>
              </a:rPr>
              <a:t>and here’s a set of investigation questions we can use to determine if the AI system we are using is “fair” to us.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We will use this to determine whether some AI systems that we use are “fair”.</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(Lingering question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How to adjust the words and questions here to make the rubric more accessible, appropriate and can be related to students?)</a:t>
            </a:r>
            <a:endParaRPr sz="1200">
              <a:solidFill>
                <a:schemeClr val="dk1"/>
              </a:solidFill>
              <a:latin typeface="Lora"/>
              <a:ea typeface="Lora"/>
              <a:cs typeface="Lora"/>
              <a:sym typeface="Lora"/>
            </a:endParaRPr>
          </a:p>
        </p:txBody>
      </p:sp>
      <p:sp>
        <p:nvSpPr>
          <p:cNvPr id="571" name="Google Shape;571;ge833cf1987_0_3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385e80ef94f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385e80ef94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e833cf1987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5" name="Google Shape;585;ge833cf1987_0_4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[Slides 41-44]: </a:t>
            </a:r>
            <a:r>
              <a:rPr lang="en" sz="1200">
                <a:solidFill>
                  <a:schemeClr val="dk1"/>
                </a:solidFill>
                <a:latin typeface="Lora"/>
                <a:ea typeface="Lora"/>
                <a:cs typeface="Lora"/>
                <a:sym typeface="Lora"/>
              </a:rPr>
              <a:t>Now you will have a chance to use this fairness rubric to investigate 4 AI tools.  Here’s the first one… </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AutoNum type="alphaUcPeriod"/>
            </a:pPr>
            <a:r>
              <a:rPr lang="en" sz="1200">
                <a:solidFill>
                  <a:schemeClr val="dk1"/>
                </a:solidFill>
                <a:latin typeface="Lora"/>
                <a:ea typeface="Lora"/>
                <a:cs typeface="Lora"/>
                <a:sym typeface="Lora"/>
              </a:rPr>
              <a:t>Do a Google image search for “physicist”</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AutoNum type="alphaUcPeriod"/>
            </a:pPr>
            <a:r>
              <a:rPr lang="en" sz="1200">
                <a:solidFill>
                  <a:schemeClr val="dk1"/>
                </a:solidFill>
                <a:latin typeface="Lora"/>
                <a:ea typeface="Lora"/>
                <a:cs typeface="Lora"/>
                <a:sym typeface="Lora"/>
              </a:rPr>
              <a:t>Use Google translate to translate ”She is a doctor. He is a nurse” from English to Hungarian then from Hungarian and back to English.</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AutoNum type="alphaUcPeriod"/>
            </a:pPr>
            <a:r>
              <a:rPr lang="en" sz="1200">
                <a:solidFill>
                  <a:schemeClr val="dk1"/>
                </a:solidFill>
                <a:latin typeface="Lora"/>
                <a:ea typeface="Lora"/>
                <a:cs typeface="Lora"/>
                <a:sym typeface="Lora"/>
              </a:rPr>
              <a:t>Explore the faces dataset from QuickDraw.    </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AutoNum type="alphaUcPeriod"/>
            </a:pPr>
            <a:r>
              <a:rPr lang="en" sz="1200">
                <a:solidFill>
                  <a:schemeClr val="dk1"/>
                </a:solidFill>
                <a:latin typeface="Lora"/>
                <a:ea typeface="Lora"/>
                <a:cs typeface="Lora"/>
                <a:sym typeface="Lora"/>
              </a:rPr>
              <a:t>Do a Google search for images of “outdoor recreation.”</a:t>
            </a:r>
            <a:endParaRPr/>
          </a:p>
          <a:p>
            <a:pPr indent="0" lvl="0" marL="0" rtl="0" algn="l">
              <a:lnSpc>
                <a:spcPct val="100000"/>
              </a:lnSpc>
              <a:spcBef>
                <a:spcPts val="0"/>
              </a:spcBef>
              <a:spcAft>
                <a:spcPts val="0"/>
              </a:spcAft>
              <a:buSzPts val="1100"/>
              <a:buNone/>
            </a:pPr>
            <a:r>
              <a:t/>
            </a:r>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SzPts val="1100"/>
              <a:buNone/>
            </a:pPr>
            <a:r>
              <a:rPr lang="en" sz="1200">
                <a:solidFill>
                  <a:schemeClr val="dk1"/>
                </a:solidFill>
                <a:latin typeface="Lora"/>
                <a:ea typeface="Lora"/>
                <a:cs typeface="Lora"/>
                <a:sym typeface="Lora"/>
              </a:rPr>
              <a:t>Okay - pick one and use the rubric in Google classroom to take notes on your investigation, then use the rubric to discuss your findings.    (10 minutes)</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e833cf1987_0_4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3" name="Google Shape;593;ge833cf1987_0_4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[Slides 41-44]: </a:t>
            </a:r>
            <a:r>
              <a:rPr lang="en" sz="1200">
                <a:solidFill>
                  <a:schemeClr val="dk1"/>
                </a:solidFill>
                <a:latin typeface="Lora"/>
                <a:ea typeface="Lora"/>
                <a:cs typeface="Lora"/>
                <a:sym typeface="Lora"/>
              </a:rPr>
              <a:t>Now you will have a chance to use this fairness rubric to investigate 4 AI tools.  Here’s the first one… </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AutoNum type="alphaUcPeriod"/>
            </a:pPr>
            <a:r>
              <a:rPr lang="en" sz="1200">
                <a:solidFill>
                  <a:schemeClr val="dk1"/>
                </a:solidFill>
                <a:latin typeface="Lora"/>
                <a:ea typeface="Lora"/>
                <a:cs typeface="Lora"/>
                <a:sym typeface="Lora"/>
              </a:rPr>
              <a:t>Do a Google image search for “physicist”</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AutoNum type="alphaUcPeriod"/>
            </a:pPr>
            <a:r>
              <a:rPr lang="en" sz="1200">
                <a:solidFill>
                  <a:schemeClr val="dk1"/>
                </a:solidFill>
                <a:latin typeface="Lora"/>
                <a:ea typeface="Lora"/>
                <a:cs typeface="Lora"/>
                <a:sym typeface="Lora"/>
              </a:rPr>
              <a:t>Use Google translate to translate ”She is a doctor. He is a nurse” from English to Hungarian then from Hungarian and back to English.</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AutoNum type="alphaUcPeriod"/>
            </a:pPr>
            <a:r>
              <a:rPr lang="en" sz="1200">
                <a:solidFill>
                  <a:schemeClr val="dk1"/>
                </a:solidFill>
                <a:latin typeface="Lora"/>
                <a:ea typeface="Lora"/>
                <a:cs typeface="Lora"/>
                <a:sym typeface="Lora"/>
              </a:rPr>
              <a:t>Explore the faces dataset from QuickDraw.    </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AutoNum type="alphaUcPeriod"/>
            </a:pPr>
            <a:r>
              <a:rPr lang="en" sz="1200">
                <a:solidFill>
                  <a:schemeClr val="dk1"/>
                </a:solidFill>
                <a:latin typeface="Lora"/>
                <a:ea typeface="Lora"/>
                <a:cs typeface="Lora"/>
                <a:sym typeface="Lora"/>
              </a:rPr>
              <a:t>Do a Google search for images of “outdoor recreation.”</a:t>
            </a:r>
            <a:endParaRPr/>
          </a:p>
          <a:p>
            <a:pPr indent="0" lvl="0" marL="0" rtl="0" algn="l">
              <a:lnSpc>
                <a:spcPct val="115000"/>
              </a:lnSpc>
              <a:spcBef>
                <a:spcPts val="0"/>
              </a:spcBef>
              <a:spcAft>
                <a:spcPts val="0"/>
              </a:spcAft>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None/>
            </a:pPr>
            <a:r>
              <a:rPr lang="en" sz="1200">
                <a:solidFill>
                  <a:schemeClr val="dk1"/>
                </a:solidFill>
                <a:latin typeface="Lora"/>
                <a:ea typeface="Lora"/>
                <a:cs typeface="Lora"/>
                <a:sym typeface="Lora"/>
              </a:rPr>
              <a:t>Okay - pick one and use the rubric in Google classroom to take notes on your investigation, then use the rubric to discuss your findings.    (10 minutes)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e833cf1987_0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1" name="Google Shape;601;ge833cf1987_0_4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[Slides 41-44]: </a:t>
            </a:r>
            <a:r>
              <a:rPr lang="en" sz="1200">
                <a:solidFill>
                  <a:schemeClr val="dk1"/>
                </a:solidFill>
                <a:latin typeface="Lora"/>
                <a:ea typeface="Lora"/>
                <a:cs typeface="Lora"/>
                <a:sym typeface="Lora"/>
              </a:rPr>
              <a:t>Now you will have a chance to use this fairness rubric to investigate 4 AI tools.  Here’s the first one… </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AutoNum type="alphaUcPeriod"/>
            </a:pPr>
            <a:r>
              <a:rPr lang="en" sz="1200">
                <a:solidFill>
                  <a:schemeClr val="dk1"/>
                </a:solidFill>
                <a:latin typeface="Lora"/>
                <a:ea typeface="Lora"/>
                <a:cs typeface="Lora"/>
                <a:sym typeface="Lora"/>
              </a:rPr>
              <a:t>Do a Google image search for “physicist”</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AutoNum type="alphaUcPeriod"/>
            </a:pPr>
            <a:r>
              <a:rPr lang="en" sz="1200">
                <a:solidFill>
                  <a:schemeClr val="dk1"/>
                </a:solidFill>
                <a:latin typeface="Lora"/>
                <a:ea typeface="Lora"/>
                <a:cs typeface="Lora"/>
                <a:sym typeface="Lora"/>
              </a:rPr>
              <a:t>Use Google translate to translate ”She is a doctor. He is a nurse” from English to Hungarian then from Hungarian and back to English.</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AutoNum type="alphaUcPeriod"/>
            </a:pPr>
            <a:r>
              <a:rPr lang="en" sz="1200">
                <a:solidFill>
                  <a:schemeClr val="dk1"/>
                </a:solidFill>
                <a:latin typeface="Lora"/>
                <a:ea typeface="Lora"/>
                <a:cs typeface="Lora"/>
                <a:sym typeface="Lora"/>
              </a:rPr>
              <a:t>Explore the faces dataset from QuickDraw.    </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AutoNum type="alphaUcPeriod"/>
            </a:pPr>
            <a:r>
              <a:rPr lang="en" sz="1200">
                <a:solidFill>
                  <a:schemeClr val="dk1"/>
                </a:solidFill>
                <a:latin typeface="Lora"/>
                <a:ea typeface="Lora"/>
                <a:cs typeface="Lora"/>
                <a:sym typeface="Lora"/>
              </a:rPr>
              <a:t>Do a Google search for images of “outdoor recreation.”</a:t>
            </a:r>
            <a:endParaRPr/>
          </a:p>
          <a:p>
            <a:pPr indent="0" lvl="0" marL="0" rtl="0" algn="l">
              <a:lnSpc>
                <a:spcPct val="100000"/>
              </a:lnSpc>
              <a:spcBef>
                <a:spcPts val="0"/>
              </a:spcBef>
              <a:spcAft>
                <a:spcPts val="0"/>
              </a:spcAft>
              <a:buSzPts val="1100"/>
              <a:buNone/>
            </a:pPr>
            <a:r>
              <a:t/>
            </a:r>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SzPts val="1100"/>
              <a:buNone/>
            </a:pPr>
            <a:r>
              <a:rPr lang="en" sz="1200">
                <a:solidFill>
                  <a:schemeClr val="dk1"/>
                </a:solidFill>
                <a:latin typeface="Lora"/>
                <a:ea typeface="Lora"/>
                <a:cs typeface="Lora"/>
                <a:sym typeface="Lora"/>
              </a:rPr>
              <a:t>Okay - pick one and use the rubric in Google classroom to take notes on your investigation, then use the rubric to discuss your findings.    (10 minutes)</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0" lvl="0" marL="0" rtl="0" algn="l">
              <a:lnSpc>
                <a:spcPct val="100000"/>
              </a:lnSpc>
              <a:spcBef>
                <a:spcPts val="0"/>
              </a:spcBef>
              <a:spcAft>
                <a:spcPts val="0"/>
              </a:spcAft>
              <a:buSzPts val="1100"/>
              <a:buNone/>
            </a:pPr>
            <a:r>
              <a:rPr lang="en" sz="1400" u="sng">
                <a:solidFill>
                  <a:schemeClr val="hlink"/>
                </a:solidFill>
                <a:hlinkClick r:id="rId2"/>
              </a:rPr>
              <a:t>https://www.youtube.com/watch?time_continue=2&amp;v=59bMh59JQDo</a:t>
            </a:r>
            <a:endParaRPr sz="1400"/>
          </a:p>
          <a:p>
            <a:pPr indent="0" lvl="0" marL="0" rtl="0" algn="l">
              <a:lnSpc>
                <a:spcPct val="100000"/>
              </a:lnSpc>
              <a:spcBef>
                <a:spcPts val="0"/>
              </a:spcBef>
              <a:spcAft>
                <a:spcPts val="0"/>
              </a:spcAft>
              <a:buSzPts val="1100"/>
              <a:buNone/>
            </a:pPr>
            <a:r>
              <a:rPr lang="en" sz="1400"/>
              <a:t>https://qz.com/1064035/google-goog-explains-how-artificial-intelligence-becomes-biased-against-women-and-minorities/</a:t>
            </a:r>
            <a:endParaRPr sz="1000">
              <a:solidFill>
                <a:schemeClr val="accent6"/>
              </a:solidFill>
              <a:latin typeface="Century Gothic"/>
              <a:ea typeface="Century Gothic"/>
              <a:cs typeface="Century Gothic"/>
              <a:sym typeface="Century Gothic"/>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85e2abd661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85e2abd661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AI is defined as "Making computers perform “intelligent” tasks such as recognizing things, understanding them, and making decisions about them."</a:t>
            </a:r>
            <a:endParaRPr sz="1200">
              <a:solidFill>
                <a:schemeClr val="dk1"/>
              </a:solidFill>
              <a:latin typeface="Lora"/>
              <a:ea typeface="Lora"/>
              <a:cs typeface="Lora"/>
              <a:sym typeface="Lora"/>
            </a:endParaRPr>
          </a:p>
          <a:p>
            <a:pPr indent="0" lvl="0" marL="0" rtl="0" algn="l">
              <a:spcBef>
                <a:spcPts val="0"/>
              </a:spcBef>
              <a:spcAft>
                <a:spcPts val="0"/>
              </a:spcAft>
              <a:buNone/>
            </a:pPr>
            <a:r>
              <a:rPr lang="en"/>
              <a:t> </a:t>
            </a:r>
            <a:r>
              <a:rPr lang="en" sz="1200">
                <a:solidFill>
                  <a:schemeClr val="dk1"/>
                </a:solidFill>
                <a:latin typeface="Lora"/>
                <a:ea typeface="Lora"/>
                <a:cs typeface="Lora"/>
                <a:sym typeface="Lora"/>
              </a:rPr>
              <a:t>AI can be categorized as something that uses data to make a prediction about something. Let’s explore that more.</a:t>
            </a:r>
            <a:endParaRPr sz="1200">
              <a:solidFill>
                <a:schemeClr val="dk1"/>
              </a:solidFill>
              <a:latin typeface="Lora"/>
              <a:ea typeface="Lora"/>
              <a:cs typeface="Lora"/>
              <a:sym typeface="Lora"/>
            </a:endParaRPr>
          </a:p>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e833cf1987_0_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9" name="Google Shape;609;ge833cf1987_0_4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[Slides 41-44]: </a:t>
            </a:r>
            <a:r>
              <a:rPr lang="en" sz="1200">
                <a:solidFill>
                  <a:schemeClr val="dk1"/>
                </a:solidFill>
                <a:latin typeface="Lora"/>
                <a:ea typeface="Lora"/>
                <a:cs typeface="Lora"/>
                <a:sym typeface="Lora"/>
              </a:rPr>
              <a:t>Now you will have a chance to use this fairness rubric to investigate 4 AI tools.  Here’s the first one… </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AutoNum type="alphaUcPeriod"/>
            </a:pPr>
            <a:r>
              <a:rPr lang="en" sz="1200">
                <a:solidFill>
                  <a:schemeClr val="dk1"/>
                </a:solidFill>
                <a:latin typeface="Lora"/>
                <a:ea typeface="Lora"/>
                <a:cs typeface="Lora"/>
                <a:sym typeface="Lora"/>
              </a:rPr>
              <a:t>Do a Google image search for “physicist”</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AutoNum type="alphaUcPeriod"/>
            </a:pPr>
            <a:r>
              <a:rPr lang="en" sz="1200">
                <a:solidFill>
                  <a:schemeClr val="dk1"/>
                </a:solidFill>
                <a:latin typeface="Lora"/>
                <a:ea typeface="Lora"/>
                <a:cs typeface="Lora"/>
                <a:sym typeface="Lora"/>
              </a:rPr>
              <a:t>Use Google translate to translate ”She is a doctor. He is a nurse” from English to Hungarian then from Hungarian and back to English.</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AutoNum type="alphaUcPeriod"/>
            </a:pPr>
            <a:r>
              <a:rPr lang="en" sz="1200">
                <a:solidFill>
                  <a:schemeClr val="dk1"/>
                </a:solidFill>
                <a:latin typeface="Lora"/>
                <a:ea typeface="Lora"/>
                <a:cs typeface="Lora"/>
                <a:sym typeface="Lora"/>
              </a:rPr>
              <a:t>Explore the faces dataset from QuickDraw.    </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AutoNum type="alphaUcPeriod"/>
            </a:pPr>
            <a:r>
              <a:rPr lang="en" sz="1200">
                <a:solidFill>
                  <a:schemeClr val="dk1"/>
                </a:solidFill>
                <a:latin typeface="Lora"/>
                <a:ea typeface="Lora"/>
                <a:cs typeface="Lora"/>
                <a:sym typeface="Lora"/>
              </a:rPr>
              <a:t>Do a Google search for images of “outdoor recreation.”</a:t>
            </a:r>
            <a:endParaRPr/>
          </a:p>
          <a:p>
            <a:pPr indent="0" lvl="0" marL="0" rtl="0" algn="l">
              <a:lnSpc>
                <a:spcPct val="115000"/>
              </a:lnSpc>
              <a:spcBef>
                <a:spcPts val="0"/>
              </a:spcBef>
              <a:spcAft>
                <a:spcPts val="0"/>
              </a:spcAft>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None/>
            </a:pPr>
            <a:r>
              <a:rPr lang="en" sz="1200">
                <a:solidFill>
                  <a:schemeClr val="dk1"/>
                </a:solidFill>
                <a:latin typeface="Lora"/>
                <a:ea typeface="Lora"/>
                <a:cs typeface="Lora"/>
                <a:sym typeface="Lora"/>
              </a:rPr>
              <a:t>Okay - pick one and use the rubric in Google classroom to take notes on your investigation, then use the rubric to discuss your findings.    (10 minutes)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eaaf8aeaf4_0_7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7" name="Google Shape;617;geaaf8aeaf4_0_7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[Slides 41-44]: </a:t>
            </a:r>
            <a:r>
              <a:rPr lang="en" sz="1200">
                <a:solidFill>
                  <a:schemeClr val="dk1"/>
                </a:solidFill>
                <a:latin typeface="Lora"/>
                <a:ea typeface="Lora"/>
                <a:cs typeface="Lora"/>
                <a:sym typeface="Lora"/>
              </a:rPr>
              <a:t>Now you will have a chance to use this fairness rubric to investigate 4 AI tools.  Here’s the first one… </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AutoNum type="alphaUcPeriod"/>
            </a:pPr>
            <a:r>
              <a:rPr lang="en" sz="1200">
                <a:solidFill>
                  <a:schemeClr val="dk1"/>
                </a:solidFill>
                <a:latin typeface="Lora"/>
                <a:ea typeface="Lora"/>
                <a:cs typeface="Lora"/>
                <a:sym typeface="Lora"/>
              </a:rPr>
              <a:t>Do a Google image search for “physicist”</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AutoNum type="alphaUcPeriod"/>
            </a:pPr>
            <a:r>
              <a:rPr lang="en" sz="1200">
                <a:solidFill>
                  <a:schemeClr val="dk1"/>
                </a:solidFill>
                <a:latin typeface="Lora"/>
                <a:ea typeface="Lora"/>
                <a:cs typeface="Lora"/>
                <a:sym typeface="Lora"/>
              </a:rPr>
              <a:t>Use Google translate to translate ”She is a doctor. He is a nurse” from English to Hungarian then from Hungarian and back to English.</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AutoNum type="alphaUcPeriod"/>
            </a:pPr>
            <a:r>
              <a:rPr lang="en" sz="1200">
                <a:solidFill>
                  <a:schemeClr val="dk1"/>
                </a:solidFill>
                <a:latin typeface="Lora"/>
                <a:ea typeface="Lora"/>
                <a:cs typeface="Lora"/>
                <a:sym typeface="Lora"/>
              </a:rPr>
              <a:t>Explore the faces dataset from QuickDraw.    </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AutoNum type="alphaUcPeriod"/>
            </a:pPr>
            <a:r>
              <a:rPr lang="en" sz="1200">
                <a:solidFill>
                  <a:schemeClr val="dk1"/>
                </a:solidFill>
                <a:latin typeface="Lora"/>
                <a:ea typeface="Lora"/>
                <a:cs typeface="Lora"/>
                <a:sym typeface="Lora"/>
              </a:rPr>
              <a:t>Do a Google search for images of “outdoor recreation.”</a:t>
            </a:r>
            <a:endParaRPr/>
          </a:p>
          <a:p>
            <a:pPr indent="0" lvl="0" marL="0" rtl="0" algn="l">
              <a:lnSpc>
                <a:spcPct val="115000"/>
              </a:lnSpc>
              <a:spcBef>
                <a:spcPts val="0"/>
              </a:spcBef>
              <a:spcAft>
                <a:spcPts val="0"/>
              </a:spcAft>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None/>
            </a:pPr>
            <a:r>
              <a:rPr lang="en" sz="1200">
                <a:solidFill>
                  <a:schemeClr val="dk1"/>
                </a:solidFill>
                <a:latin typeface="Lora"/>
                <a:ea typeface="Lora"/>
                <a:cs typeface="Lora"/>
                <a:sym typeface="Lora"/>
              </a:rPr>
              <a:t>Okay - pick one and use the rubric in Google classroom to take notes on your investigation, then use the rubric to discuss your findings.    (10 minutes)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e833cf1987_0_4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5" name="Google Shape;625;ge833cf1987_0_4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[Slides 45-51]: </a:t>
            </a:r>
            <a:r>
              <a:rPr lang="en" sz="1200">
                <a:solidFill>
                  <a:schemeClr val="dk1"/>
                </a:solidFill>
                <a:latin typeface="Lora"/>
                <a:ea typeface="Lora"/>
                <a:cs typeface="Lora"/>
                <a:sym typeface="Lora"/>
              </a:rPr>
              <a:t>Let’s discuss what you found out.</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Go through each example and have students discuss what they found out and how they assessed the AI tool in terms of fairness.  (10 minutes)</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Historical/Cultural bias is bias that reflects our history or culture.</a:t>
            </a:r>
            <a:endParaRPr/>
          </a:p>
          <a:p>
            <a:pPr indent="0" lvl="0" marL="0" marR="0" rtl="0" algn="l">
              <a:lnSpc>
                <a:spcPct val="100000"/>
              </a:lnSpc>
              <a:spcBef>
                <a:spcPts val="0"/>
              </a:spcBef>
              <a:spcAft>
                <a:spcPts val="0"/>
              </a:spcAft>
              <a:buSzPts val="1100"/>
              <a:buNone/>
            </a:pPr>
            <a:r>
              <a:rPr b="1" lang="en" sz="1100">
                <a:latin typeface="Arial"/>
                <a:ea typeface="Arial"/>
                <a:cs typeface="Arial"/>
                <a:sym typeface="Arial"/>
              </a:rPr>
              <a:t>In this type of bias</a:t>
            </a:r>
            <a:r>
              <a:rPr lang="en" sz="1100">
                <a:latin typeface="Arial"/>
                <a:ea typeface="Arial"/>
                <a:cs typeface="Arial"/>
                <a:sym typeface="Arial"/>
              </a:rPr>
              <a:t> the algorithm incorrectly correlates ideas with gender, race, sexuality, income, etc. </a:t>
            </a:r>
            <a:endParaRPr sz="1100">
              <a:latin typeface="Arial"/>
              <a:ea typeface="Arial"/>
              <a:cs typeface="Arial"/>
              <a:sym typeface="Arial"/>
            </a:endParaRPr>
          </a:p>
          <a:p>
            <a:pPr indent="0" lvl="0" marL="0" marR="0" rtl="0" algn="l">
              <a:lnSpc>
                <a:spcPct val="100000"/>
              </a:lnSpc>
              <a:spcBef>
                <a:spcPts val="0"/>
              </a:spcBef>
              <a:spcAft>
                <a:spcPts val="0"/>
              </a:spcAft>
              <a:buSzPts val="1100"/>
              <a:buNone/>
            </a:pPr>
            <a:r>
              <a:t/>
            </a:r>
            <a:endParaRPr sz="1100">
              <a:latin typeface="Arial"/>
              <a:ea typeface="Arial"/>
              <a:cs typeface="Arial"/>
              <a:sym typeface="Arial"/>
            </a:endParaRPr>
          </a:p>
          <a:p>
            <a:pPr indent="0" lvl="0" marL="0" marR="0" rtl="0" algn="l">
              <a:lnSpc>
                <a:spcPct val="100000"/>
              </a:lnSpc>
              <a:spcBef>
                <a:spcPts val="0"/>
              </a:spcBef>
              <a:spcAft>
                <a:spcPts val="0"/>
              </a:spcAft>
              <a:buSzPts val="1100"/>
              <a:buNone/>
            </a:pPr>
            <a:r>
              <a:rPr lang="en" sz="1100">
                <a:latin typeface="Arial"/>
                <a:ea typeface="Arial"/>
                <a:cs typeface="Arial"/>
                <a:sym typeface="Arial"/>
              </a:rPr>
              <a:t>This is an example of what comes up when you do a google image search for “physicist” </a:t>
            </a:r>
            <a:endParaRPr sz="1100">
              <a:latin typeface="Arial"/>
              <a:ea typeface="Arial"/>
              <a:cs typeface="Arial"/>
              <a:sym typeface="Arial"/>
            </a:endParaRPr>
          </a:p>
          <a:p>
            <a:pPr indent="0" lvl="0" marL="0" marR="0" rtl="0" algn="l">
              <a:lnSpc>
                <a:spcPct val="100000"/>
              </a:lnSpc>
              <a:spcBef>
                <a:spcPts val="0"/>
              </a:spcBef>
              <a:spcAft>
                <a:spcPts val="0"/>
              </a:spcAft>
              <a:buSzPts val="1100"/>
              <a:buNone/>
            </a:pPr>
            <a:r>
              <a:rPr lang="en" sz="1100">
                <a:latin typeface="Arial"/>
                <a:ea typeface="Arial"/>
                <a:cs typeface="Arial"/>
                <a:sym typeface="Arial"/>
              </a:rPr>
              <a:t>What’s the problem?</a:t>
            </a:r>
            <a:endParaRPr sz="1100">
              <a:latin typeface="Arial"/>
              <a:ea typeface="Arial"/>
              <a:cs typeface="Arial"/>
              <a:sym typeface="Arial"/>
            </a:endParaRPr>
          </a:p>
          <a:p>
            <a:pPr indent="0" lvl="0" marL="0" marR="0" rtl="0" algn="l">
              <a:lnSpc>
                <a:spcPct val="100000"/>
              </a:lnSpc>
              <a:spcBef>
                <a:spcPts val="0"/>
              </a:spcBef>
              <a:spcAft>
                <a:spcPts val="0"/>
              </a:spcAft>
              <a:buSzPts val="1100"/>
              <a:buNone/>
            </a:pPr>
            <a:r>
              <a:rPr lang="en" sz="1100">
                <a:latin typeface="Arial"/>
                <a:ea typeface="Arial"/>
                <a:cs typeface="Arial"/>
                <a:sym typeface="Arial"/>
              </a:rPr>
              <a:t>Why did this happen?</a:t>
            </a:r>
            <a:endParaRPr sz="1100">
              <a:latin typeface="Arial"/>
              <a:ea typeface="Arial"/>
              <a:cs typeface="Arial"/>
              <a:sym typeface="Arial"/>
            </a:endParaRPr>
          </a:p>
          <a:p>
            <a:pPr indent="0" lvl="0" marL="0" marR="0" rtl="0" algn="l">
              <a:lnSpc>
                <a:spcPct val="100000"/>
              </a:lnSpc>
              <a:spcBef>
                <a:spcPts val="0"/>
              </a:spcBef>
              <a:spcAft>
                <a:spcPts val="0"/>
              </a:spcAft>
              <a:buSzPts val="1100"/>
              <a:buNone/>
            </a:pPr>
            <a:r>
              <a:rPr lang="en" sz="1100">
                <a:latin typeface="Arial"/>
                <a:ea typeface="Arial"/>
                <a:cs typeface="Arial"/>
                <a:sym typeface="Arial"/>
              </a:rPr>
              <a:t>What’s a possible solution?  Discuss.</a:t>
            </a:r>
            <a:endParaRPr sz="1100">
              <a:latin typeface="Arial"/>
              <a:ea typeface="Arial"/>
              <a:cs typeface="Arial"/>
              <a:sym typeface="Arial"/>
            </a:endParaRPr>
          </a:p>
        </p:txBody>
      </p:sp>
      <p:sp>
        <p:nvSpPr>
          <p:cNvPr id="626" name="Google Shape;626;ge833cf1987_0_4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e833cf1987_0_4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5" name="Google Shape;635;ge833cf1987_0_4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[Slides 45-51]: </a:t>
            </a:r>
            <a:r>
              <a:rPr lang="en" sz="1200">
                <a:solidFill>
                  <a:schemeClr val="dk1"/>
                </a:solidFill>
                <a:latin typeface="Lora"/>
                <a:ea typeface="Lora"/>
                <a:cs typeface="Lora"/>
                <a:sym typeface="Lora"/>
              </a:rPr>
              <a:t>Let’s discuss what you found out.</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Go through each example and have students discuss what they found out and how they assessed the AI tool in terms of fairness.  (10 minutes)</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(Language) Gender bias: Translation (English -&gt; Hungarian; Hungarian to English)</a:t>
            </a:r>
            <a:endParaRPr/>
          </a:p>
          <a:p>
            <a:pPr indent="0" lvl="0" marL="0" marR="0" rtl="0" algn="l">
              <a:lnSpc>
                <a:spcPct val="100000"/>
              </a:lnSpc>
              <a:spcBef>
                <a:spcPts val="0"/>
              </a:spcBef>
              <a:spcAft>
                <a:spcPts val="0"/>
              </a:spcAft>
              <a:buSzPts val="1100"/>
              <a:buNone/>
            </a:pPr>
            <a:r>
              <a:rPr lang="en"/>
              <a:t>Hungarian Demo:  </a:t>
            </a:r>
            <a:r>
              <a:rPr lang="en" u="sng">
                <a:solidFill>
                  <a:schemeClr val="hlink"/>
                </a:solidFill>
                <a:hlinkClick r:id="rId2"/>
              </a:rPr>
              <a:t>https://www.google.com/search?q=Google+translate&amp;ie=utf-8&amp;oe=utf-8&amp;client=firefox-b-1</a:t>
            </a:r>
            <a:endParaRPr/>
          </a:p>
          <a:p>
            <a:pPr indent="0" lvl="0" marL="0" marR="0" rtl="0" algn="l">
              <a:lnSpc>
                <a:spcPct val="100000"/>
              </a:lnSpc>
              <a:spcBef>
                <a:spcPts val="0"/>
              </a:spcBef>
              <a:spcAft>
                <a:spcPts val="0"/>
              </a:spcAft>
              <a:buSzPts val="1100"/>
              <a:buNone/>
            </a:pPr>
            <a:r>
              <a:rPr lang="en"/>
              <a:t>Google translate could be using a semantic network similar to “Word2Vec” that we saw earlier. </a:t>
            </a:r>
            <a:endParaRPr/>
          </a:p>
          <a:p>
            <a:pPr indent="0" lvl="0" marL="0" marR="0" rtl="0" algn="l">
              <a:lnSpc>
                <a:spcPct val="100000"/>
              </a:lnSpc>
              <a:spcBef>
                <a:spcPts val="0"/>
              </a:spcBef>
              <a:spcAft>
                <a:spcPts val="0"/>
              </a:spcAft>
              <a:buSzPts val="1100"/>
              <a:buNone/>
            </a:pPr>
            <a:r>
              <a:rPr lang="en"/>
              <a:t>In the texts it ingested, it was more likely that men were doctors and women nurses.</a:t>
            </a:r>
            <a:endParaRPr/>
          </a:p>
        </p:txBody>
      </p:sp>
      <p:sp>
        <p:nvSpPr>
          <p:cNvPr id="636" name="Google Shape;636;ge833cf1987_0_4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e833cf1987_0_4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5" name="Google Shape;645;ge833cf1987_0_4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[Slides 45-51]: </a:t>
            </a:r>
            <a:r>
              <a:rPr lang="en" sz="1200">
                <a:solidFill>
                  <a:schemeClr val="dk1"/>
                </a:solidFill>
                <a:latin typeface="Lora"/>
                <a:ea typeface="Lora"/>
                <a:cs typeface="Lora"/>
                <a:sym typeface="Lora"/>
              </a:rPr>
              <a:t>Let’s discuss what you found out.</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Go through each example and have students discuss what they found out and how they assessed the AI tool in terms of fairness.  (10 minutes)</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(Language) Gender bias: Translation (English -&gt; Hungarian; Hungarian to English)</a:t>
            </a:r>
            <a:endParaRPr/>
          </a:p>
          <a:p>
            <a:pPr indent="0" lvl="0" marL="0" marR="0" rtl="0" algn="l">
              <a:lnSpc>
                <a:spcPct val="100000"/>
              </a:lnSpc>
              <a:spcBef>
                <a:spcPts val="0"/>
              </a:spcBef>
              <a:spcAft>
                <a:spcPts val="0"/>
              </a:spcAft>
              <a:buSzPts val="1100"/>
              <a:buNone/>
            </a:pPr>
            <a:r>
              <a:rPr lang="en"/>
              <a:t>Hungarian Demo:  </a:t>
            </a:r>
            <a:r>
              <a:rPr lang="en" u="sng">
                <a:solidFill>
                  <a:schemeClr val="hlink"/>
                </a:solidFill>
                <a:hlinkClick r:id="rId2"/>
              </a:rPr>
              <a:t>https://www.google.com/search?q=Google+translate&amp;ie=utf-8&amp;oe=utf-8&amp;client=firefox-b-1</a:t>
            </a:r>
            <a:endParaRPr/>
          </a:p>
          <a:p>
            <a:pPr indent="0" lvl="0" marL="0" marR="0" rtl="0" algn="l">
              <a:lnSpc>
                <a:spcPct val="100000"/>
              </a:lnSpc>
              <a:spcBef>
                <a:spcPts val="0"/>
              </a:spcBef>
              <a:spcAft>
                <a:spcPts val="0"/>
              </a:spcAft>
              <a:buSzPts val="1100"/>
              <a:buNone/>
            </a:pPr>
            <a:r>
              <a:rPr lang="en"/>
              <a:t>Google translate could be using a semantic network similar to “Word2Vec” that we saw earlier. </a:t>
            </a:r>
            <a:endParaRPr/>
          </a:p>
          <a:p>
            <a:pPr indent="0" lvl="0" marL="0" marR="0" rtl="0" algn="l">
              <a:lnSpc>
                <a:spcPct val="100000"/>
              </a:lnSpc>
              <a:spcBef>
                <a:spcPts val="0"/>
              </a:spcBef>
              <a:spcAft>
                <a:spcPts val="0"/>
              </a:spcAft>
              <a:buSzPts val="1100"/>
              <a:buNone/>
            </a:pPr>
            <a:r>
              <a:rPr lang="en"/>
              <a:t>In the texts it ingested, it was more likely that men were doctors and women nurses.</a:t>
            </a:r>
            <a:endParaRPr/>
          </a:p>
        </p:txBody>
      </p:sp>
      <p:sp>
        <p:nvSpPr>
          <p:cNvPr id="646" name="Google Shape;646;ge833cf1987_0_4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e833cf1987_0_4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ge833cf1987_0_4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[Slides 45-51]: </a:t>
            </a:r>
            <a:r>
              <a:rPr lang="en" sz="1200">
                <a:solidFill>
                  <a:schemeClr val="dk1"/>
                </a:solidFill>
                <a:latin typeface="Lora"/>
                <a:ea typeface="Lora"/>
                <a:cs typeface="Lora"/>
                <a:sym typeface="Lora"/>
              </a:rPr>
              <a:t>Let’s discuss what you found out.</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Go through each example and have students discuss what they found out and how they assessed the AI tool in terms of fairness.  (10 minutes)</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 sz="1100">
                <a:latin typeface="Arial"/>
                <a:ea typeface="Arial"/>
                <a:cs typeface="Arial"/>
                <a:sym typeface="Arial"/>
              </a:rPr>
              <a:t>Interaction bias</a:t>
            </a:r>
            <a:r>
              <a:rPr lang="en" sz="1100">
                <a:latin typeface="Arial"/>
                <a:ea typeface="Arial"/>
                <a:cs typeface="Arial"/>
                <a:sym typeface="Arial"/>
              </a:rPr>
              <a:t>: The user biases an algorithm by the way we interact with it. As an example, Google asked users to draw a shoe. Users drew a man’s shoe, so the system didn’t know that high heels were also shoes.</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Quick draw app and data set.</a:t>
            </a:r>
            <a:endParaRPr/>
          </a:p>
          <a:p>
            <a:pPr indent="0" lvl="0" marL="0" rtl="0" algn="l">
              <a:lnSpc>
                <a:spcPct val="115000"/>
              </a:lnSpc>
              <a:spcBef>
                <a:spcPts val="0"/>
              </a:spcBef>
              <a:spcAft>
                <a:spcPts val="0"/>
              </a:spcAft>
              <a:buClr>
                <a:schemeClr val="dk1"/>
              </a:buClr>
              <a:buSzPts val="1100"/>
              <a:buFont typeface="Arial"/>
              <a:buNone/>
            </a:pPr>
            <a:r>
              <a:rPr lang="en"/>
              <a:t>(Interaction)  shoe data base  (bring it into facets)</a:t>
            </a:r>
            <a:endParaRPr/>
          </a:p>
          <a:p>
            <a:pPr indent="0" lvl="0" marL="0" marR="0" rtl="0" algn="l">
              <a:lnSpc>
                <a:spcPct val="100000"/>
              </a:lnSpc>
              <a:spcBef>
                <a:spcPts val="0"/>
              </a:spcBef>
              <a:spcAft>
                <a:spcPts val="0"/>
              </a:spcAft>
              <a:buSzPts val="1100"/>
              <a:buNone/>
            </a:pPr>
            <a:r>
              <a:t/>
            </a:r>
            <a:endParaRPr/>
          </a:p>
        </p:txBody>
      </p:sp>
      <p:sp>
        <p:nvSpPr>
          <p:cNvPr id="658" name="Google Shape;658;ge833cf1987_0_4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e833cf1987_0_4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8" name="Google Shape;668;ge833cf1987_0_4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
              <a:t>(Interaction)  shoe data base  (bring it into facets)</a:t>
            </a:r>
            <a:endParaRPr/>
          </a:p>
          <a:p>
            <a:pPr indent="0" lvl="0" marL="0" marR="0" rtl="0" algn="l">
              <a:lnSpc>
                <a:spcPct val="100000"/>
              </a:lnSpc>
              <a:spcBef>
                <a:spcPts val="0"/>
              </a:spcBef>
              <a:spcAft>
                <a:spcPts val="0"/>
              </a:spcAft>
              <a:buSzPts val="1100"/>
              <a:buNone/>
            </a:pPr>
            <a:r>
              <a:t/>
            </a:r>
            <a:endParaRPr/>
          </a:p>
        </p:txBody>
      </p:sp>
      <p:sp>
        <p:nvSpPr>
          <p:cNvPr id="669" name="Google Shape;669;ge833cf1987_0_4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e833cf1987_0_4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ge833cf1987_0_4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
              <a:t>(Interaction)  shoe data base  (bring it into facets)</a:t>
            </a:r>
            <a:endParaRPr/>
          </a:p>
          <a:p>
            <a:pPr indent="0" lvl="0" marL="0" marR="0" rtl="0" algn="l">
              <a:lnSpc>
                <a:spcPct val="100000"/>
              </a:lnSpc>
              <a:spcBef>
                <a:spcPts val="0"/>
              </a:spcBef>
              <a:spcAft>
                <a:spcPts val="0"/>
              </a:spcAft>
              <a:buSzPts val="1100"/>
              <a:buNone/>
            </a:pPr>
            <a:r>
              <a:t/>
            </a:r>
            <a:endParaRPr/>
          </a:p>
        </p:txBody>
      </p:sp>
      <p:sp>
        <p:nvSpPr>
          <p:cNvPr id="680" name="Google Shape;680;ge833cf1987_0_4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e833cf1987_0_4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ge833cf1987_0_4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[Slides 45-51]: </a:t>
            </a:r>
            <a:r>
              <a:rPr lang="en" sz="1200">
                <a:solidFill>
                  <a:schemeClr val="dk1"/>
                </a:solidFill>
                <a:latin typeface="Lora"/>
                <a:ea typeface="Lora"/>
                <a:cs typeface="Lora"/>
                <a:sym typeface="Lora"/>
              </a:rPr>
              <a:t>Let’s discuss what you found out.</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SzPts val="1100"/>
              <a:buNone/>
            </a:pPr>
            <a:r>
              <a:rPr lang="en" sz="1200">
                <a:solidFill>
                  <a:schemeClr val="dk1"/>
                </a:solidFill>
                <a:latin typeface="Lora"/>
                <a:ea typeface="Lora"/>
                <a:cs typeface="Lora"/>
                <a:sym typeface="Lora"/>
              </a:rPr>
              <a:t>Go through each example and have students discuss what they found out and how they assessed the AI tool in terms of fairness.  (10 minutes)</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
              <a:t>Google image search for “recreation”  </a:t>
            </a:r>
            <a:endParaRPr/>
          </a:p>
          <a:p>
            <a:pPr indent="0" lvl="0" marL="0" rtl="0" algn="l">
              <a:lnSpc>
                <a:spcPct val="115000"/>
              </a:lnSpc>
              <a:spcBef>
                <a:spcPts val="0"/>
              </a:spcBef>
              <a:spcAft>
                <a:spcPts val="0"/>
              </a:spcAft>
              <a:buSzPts val="1100"/>
              <a:buNone/>
            </a:pPr>
            <a:r>
              <a:rPr lang="en"/>
              <a:t>Who is it showing participating in outdoor recreation?</a:t>
            </a:r>
            <a:endParaRPr/>
          </a:p>
          <a:p>
            <a:pPr indent="0" lvl="0" marL="0" rtl="0" algn="l">
              <a:lnSpc>
                <a:spcPct val="115000"/>
              </a:lnSpc>
              <a:spcBef>
                <a:spcPts val="0"/>
              </a:spcBef>
              <a:spcAft>
                <a:spcPts val="0"/>
              </a:spcAft>
              <a:buSzPts val="1100"/>
              <a:buNone/>
            </a:pPr>
            <a:r>
              <a:t/>
            </a:r>
            <a:endParaRPr/>
          </a:p>
        </p:txBody>
      </p:sp>
      <p:sp>
        <p:nvSpPr>
          <p:cNvPr id="693" name="Google Shape;693;ge833cf1987_0_48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e833cf1987_0_4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1" name="Google Shape;701;ge833cf1987_0_4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Joy Buolamwini, a MIT researcher, uncovered bias in commonly used facial recognition systems.  She found that the data used to train the facial recognition algorithm over-represents one population, making it operate better for them at the expense of others.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For example, if an image recognition is trained only on white people, will it recognize other people?</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45720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[wait for student responses]</a:t>
            </a:r>
            <a:endParaRPr b="1"/>
          </a:p>
          <a:p>
            <a:pPr indent="0" lvl="0" marL="0" rtl="0" algn="l">
              <a:lnSpc>
                <a:spcPct val="115000"/>
              </a:lnSpc>
              <a:spcBef>
                <a:spcPts val="0"/>
              </a:spcBef>
              <a:spcAft>
                <a:spcPts val="0"/>
              </a:spcAft>
              <a:buClr>
                <a:schemeClr val="dk1"/>
              </a:buClr>
              <a:buSzPts val="1100"/>
              <a:buFont typeface="Arial"/>
              <a:buNone/>
            </a:pPr>
            <a:r>
              <a:t/>
            </a:r>
            <a:endParaRPr/>
          </a:p>
          <a:p>
            <a:pPr indent="0" lvl="0" marL="0" marR="0" rtl="0" algn="l">
              <a:lnSpc>
                <a:spcPct val="100000"/>
              </a:lnSpc>
              <a:spcBef>
                <a:spcPts val="0"/>
              </a:spcBef>
              <a:spcAft>
                <a:spcPts val="0"/>
              </a:spcAft>
              <a:buSzPts val="1100"/>
              <a:buNone/>
            </a:pPr>
            <a:r>
              <a:t/>
            </a:r>
            <a:endParaRPr/>
          </a:p>
        </p:txBody>
      </p:sp>
      <p:sp>
        <p:nvSpPr>
          <p:cNvPr id="702" name="Google Shape;702;ge833cf1987_0_4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85e2abd661_0_5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85e2abd661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Most types of AI can be broken down into 3 parts. A Dataset, a learning algorithm, and a prediction. We’ll go more into detail to each one of these. The goal of an algorithm is to make a prediction about something.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e833cf1987_0_5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1" name="Google Shape;711;ge833cf1987_0_5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Machine vision systems used in face detection applications (Adiance, IJB-A, PPB) are not trained w/ balanced data sets and therefore did not recognize dark skinned women.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SzPts val="1100"/>
              <a:buNone/>
            </a:pPr>
            <a:r>
              <a:rPr lang="en"/>
              <a:t>Here are three different facial analysis data sets.  We can see the Adience set contains fewer images of darker males and females.</a:t>
            </a:r>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Buolamwini and Gebru found that Machine vision systems used in face detection applications are not trained w/ balanced data sets and therefore did not recognize dark skinned women.  This is called “selection bias”</a:t>
            </a:r>
            <a:endParaRPr/>
          </a:p>
        </p:txBody>
      </p:sp>
      <p:sp>
        <p:nvSpPr>
          <p:cNvPr id="712" name="Google Shape;712;ge833cf1987_0_50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e833cf1987_0_5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2" name="Google Shape;722;ge833cf1987_0_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Here are three different classification algorithms (MSFT = Microsoft; Face++; and IBM) and how well they do on facial recognition (look at Error rate%). Note the performance (see error rate) is far worse on darker female subset of images.</a:t>
            </a:r>
            <a:endParaRPr/>
          </a:p>
        </p:txBody>
      </p:sp>
      <p:sp>
        <p:nvSpPr>
          <p:cNvPr id="723" name="Google Shape;723;ge833cf1987_0_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385e80ef94f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385e80ef94f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385e80ef94f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385e80ef94f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385e80ef94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385e80ef94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385e2abd66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385e2abd66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Created by intermediate students Saturday</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385e2abd66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385e2abd66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e833cf1987_0_5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4" name="Google Shape;764;ge833cf1987_0_5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Instructor [Slide 55]: </a:t>
            </a:r>
            <a:r>
              <a:rPr lang="en" sz="1200">
                <a:solidFill>
                  <a:schemeClr val="dk1"/>
                </a:solidFill>
                <a:latin typeface="Lora"/>
                <a:ea typeface="Lora"/>
                <a:cs typeface="Lora"/>
                <a:sym typeface="Lora"/>
              </a:rPr>
              <a:t>There are ways we can correct or minimize this type of bias. We can seek to find more relevant data sets (for example, ones that have representation of the population) and we can investigate and fix representation in datasets.</a:t>
            </a:r>
            <a:endParaRPr b="0" i="0" sz="1200" u="none" cap="none" strike="noStrike">
              <a:solidFill>
                <a:schemeClr val="dk1"/>
              </a:solidFill>
              <a:latin typeface="Calibri"/>
              <a:ea typeface="Calibri"/>
              <a:cs typeface="Calibri"/>
              <a:sym typeface="Calibri"/>
            </a:endParaRPr>
          </a:p>
        </p:txBody>
      </p:sp>
      <p:sp>
        <p:nvSpPr>
          <p:cNvPr id="765" name="Google Shape;765;ge833cf1987_0_5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e833cf1987_0_5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3" name="Google Shape;773;ge833cf1987_0_5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Instructor [Slide 56]: </a:t>
            </a:r>
            <a:r>
              <a:rPr lang="en" sz="1200">
                <a:solidFill>
                  <a:schemeClr val="dk1"/>
                </a:solidFill>
                <a:latin typeface="Lora"/>
                <a:ea typeface="Lora"/>
                <a:cs typeface="Lora"/>
                <a:sym typeface="Lora"/>
              </a:rPr>
              <a:t>Here are things researchers are doing to mitigate or decrease bias.</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Char char="●"/>
            </a:pPr>
            <a:r>
              <a:rPr lang="en" sz="1200">
                <a:solidFill>
                  <a:schemeClr val="dk1"/>
                </a:solidFill>
                <a:latin typeface="Lora"/>
                <a:ea typeface="Lora"/>
                <a:cs typeface="Lora"/>
                <a:sym typeface="Lora"/>
              </a:rPr>
              <a:t>Learn from feedback and errors (test your systems with many people)</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Char char="●"/>
            </a:pPr>
            <a:r>
              <a:rPr lang="en" sz="1200">
                <a:solidFill>
                  <a:schemeClr val="dk1"/>
                </a:solidFill>
                <a:latin typeface="Lora"/>
                <a:ea typeface="Lora"/>
                <a:cs typeface="Lora"/>
                <a:sym typeface="Lora"/>
              </a:rPr>
              <a:t>Balance training data used to construct AI</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Char char="●"/>
            </a:pPr>
            <a:r>
              <a:rPr lang="en" sz="1200">
                <a:solidFill>
                  <a:schemeClr val="dk1"/>
                </a:solidFill>
                <a:latin typeface="Lora"/>
                <a:ea typeface="Lora"/>
                <a:cs typeface="Lora"/>
                <a:sym typeface="Lora"/>
              </a:rPr>
              <a:t>Create new bias detection methods</a:t>
            </a:r>
            <a:endParaRPr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Char char="●"/>
            </a:pPr>
            <a:r>
              <a:rPr lang="en" sz="1200">
                <a:solidFill>
                  <a:schemeClr val="dk1"/>
                </a:solidFill>
                <a:latin typeface="Lora"/>
                <a:ea typeface="Lora"/>
                <a:cs typeface="Lora"/>
                <a:sym typeface="Lora"/>
              </a:rPr>
              <a:t>Build an open datasets and partnerships</a:t>
            </a:r>
            <a:endParaRPr sz="1200">
              <a:solidFill>
                <a:schemeClr val="dk1"/>
              </a:solidFill>
              <a:latin typeface="Calibri"/>
              <a:ea typeface="Calibri"/>
              <a:cs typeface="Calibri"/>
              <a:sym typeface="Calibri"/>
            </a:endParaRPr>
          </a:p>
        </p:txBody>
      </p:sp>
      <p:sp>
        <p:nvSpPr>
          <p:cNvPr id="774" name="Google Shape;774;ge833cf1987_0_5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385e2abd661_0_35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385e2abd661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Instructor</a:t>
            </a:r>
            <a:r>
              <a:rPr lang="en" sz="1200">
                <a:solidFill>
                  <a:schemeClr val="dk1"/>
                </a:solidFill>
                <a:latin typeface="Lora"/>
                <a:ea typeface="Lora"/>
                <a:cs typeface="Lora"/>
                <a:sym typeface="Lora"/>
              </a:rPr>
              <a:t>: Welcome everyone, today we are going to talk about the environmental impact of training AI. We’ll talk about the title of this lesson (300 tons) in a moment. First, I have a question for you…</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85e2abd661_0_6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85e2abd661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Lora"/>
                <a:ea typeface="Lora"/>
                <a:cs typeface="Lora"/>
                <a:sym typeface="Lora"/>
              </a:rPr>
              <a:t>Has anyone heard of a dataset before? What does it make you think of?</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385e2abd661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9" name="Google Shape;789;g385e2abd661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Teacher Reference (not student facing)</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385e2abd661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385e2abd661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n" sz="1200">
                <a:solidFill>
                  <a:schemeClr val="dk1"/>
                </a:solidFill>
                <a:latin typeface="Lora"/>
                <a:ea typeface="Lora"/>
                <a:cs typeface="Lora"/>
                <a:sym typeface="Lora"/>
              </a:rPr>
              <a:t>Image credit: Credit: NASA/JPL-Caltech</a:t>
            </a:r>
            <a:endParaRPr b="1" i="1" sz="1200">
              <a:solidFill>
                <a:schemeClr val="dk1"/>
              </a:solidFill>
              <a:latin typeface="Lora"/>
              <a:ea typeface="Lora"/>
              <a:cs typeface="Lora"/>
              <a:sym typeface="Lora"/>
            </a:endParaRPr>
          </a:p>
          <a:p>
            <a:pPr indent="0" lvl="0" marL="0" rtl="0" algn="l">
              <a:lnSpc>
                <a:spcPct val="115000"/>
              </a:lnSpc>
              <a:spcBef>
                <a:spcPts val="0"/>
              </a:spcBef>
              <a:spcAft>
                <a:spcPts val="0"/>
              </a:spcAft>
              <a:buNone/>
            </a:pPr>
            <a:r>
              <a:t/>
            </a:r>
            <a:endParaRPr b="1"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Instructor</a:t>
            </a:r>
            <a:r>
              <a:rPr lang="en" sz="1200">
                <a:solidFill>
                  <a:schemeClr val="dk1"/>
                </a:solidFill>
                <a:latin typeface="Lora"/>
                <a:ea typeface="Lora"/>
                <a:cs typeface="Lora"/>
                <a:sym typeface="Lora"/>
              </a:rPr>
              <a:t>: Has anyone heard about the term greenhouse effect the news, your science classes, or somewhere else? Can you tell me what they mean?</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None/>
            </a:pPr>
            <a:r>
              <a:rPr b="1" lang="en" sz="1200">
                <a:solidFill>
                  <a:schemeClr val="dk1"/>
                </a:solidFill>
                <a:latin typeface="Lora"/>
                <a:ea typeface="Lora"/>
                <a:cs typeface="Lora"/>
                <a:sym typeface="Lora"/>
              </a:rPr>
              <a:t>[Students may be more familiar with the phrase “global warming”. You may choose to modify this slide to ask “What is global warming?”</a:t>
            </a:r>
            <a:endParaRPr b="1" sz="1200">
              <a:solidFill>
                <a:schemeClr val="dk1"/>
              </a:solidFill>
              <a:latin typeface="Lora"/>
              <a:ea typeface="Lora"/>
              <a:cs typeface="Lora"/>
              <a:sym typeface="Lora"/>
            </a:endParaRPr>
          </a:p>
          <a:p>
            <a:pPr indent="0" lvl="0" marL="0" rtl="0" algn="l">
              <a:lnSpc>
                <a:spcPct val="115000"/>
              </a:lnSpc>
              <a:spcBef>
                <a:spcPts val="0"/>
              </a:spcBef>
              <a:spcAft>
                <a:spcPts val="0"/>
              </a:spcAft>
              <a:buNone/>
            </a:pPr>
            <a:r>
              <a:t/>
            </a:r>
            <a:endParaRPr b="1"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Answers in following slide]</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385e2abd661_0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385e2abd661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Instructor: </a:t>
            </a:r>
            <a:r>
              <a:rPr lang="en" sz="1200">
                <a:solidFill>
                  <a:schemeClr val="dk1"/>
                </a:solidFill>
                <a:latin typeface="Lora"/>
                <a:ea typeface="Lora"/>
                <a:cs typeface="Lora"/>
                <a:sym typeface="Lora"/>
              </a:rPr>
              <a:t>The greenhouse effect is the process by which the Sun’s heat is trapped by Earth’s atmosphere to warm up the temperature. </a:t>
            </a:r>
            <a:r>
              <a:rPr b="1" lang="en" sz="1200">
                <a:solidFill>
                  <a:schemeClr val="dk1"/>
                </a:solidFill>
                <a:latin typeface="Lora"/>
                <a:ea typeface="Lora"/>
                <a:cs typeface="Lora"/>
                <a:sym typeface="Lora"/>
              </a:rPr>
              <a:t> (Sources: </a:t>
            </a:r>
            <a:r>
              <a:rPr b="1" lang="en" sz="1200" u="sng">
                <a:solidFill>
                  <a:schemeClr val="hlink"/>
                </a:solidFill>
                <a:latin typeface="Lora"/>
                <a:ea typeface="Lora"/>
                <a:cs typeface="Lora"/>
                <a:sym typeface="Lora"/>
                <a:hlinkClick r:id="rId2"/>
              </a:rPr>
              <a:t>What is the Greenhouse Effect?</a:t>
            </a:r>
            <a:r>
              <a:rPr b="1" lang="en" sz="1200">
                <a:solidFill>
                  <a:schemeClr val="dk1"/>
                </a:solidFill>
                <a:latin typeface="Lora"/>
                <a:ea typeface="Lora"/>
                <a:cs typeface="Lora"/>
                <a:sym typeface="Lora"/>
              </a:rPr>
              <a:t>, </a:t>
            </a:r>
            <a:r>
              <a:rPr b="1" lang="en" sz="1200" u="sng">
                <a:solidFill>
                  <a:schemeClr val="hlink"/>
                </a:solidFill>
                <a:latin typeface="Lora"/>
                <a:ea typeface="Lora"/>
                <a:cs typeface="Lora"/>
                <a:sym typeface="Lora"/>
                <a:hlinkClick r:id="rId3"/>
              </a:rPr>
              <a:t>NASA: Weather, Global Warming and Climate Change</a:t>
            </a:r>
            <a:r>
              <a:rPr b="1" lang="en" sz="1200">
                <a:solidFill>
                  <a:schemeClr val="dk1"/>
                </a:solidFill>
                <a:latin typeface="Lora"/>
                <a:ea typeface="Lora"/>
                <a:cs typeface="Lora"/>
                <a:sym typeface="Lora"/>
              </a:rPr>
              <a:t>)</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It makes Earth a comfortable place to live.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However, when too much heat is trapped for a long time, the greenhouse effect causes the average temperature of the planet to increase, also known as global warming.</a:t>
            </a:r>
            <a:endParaRPr b="1" sz="1200">
              <a:solidFill>
                <a:schemeClr val="dk1"/>
              </a:solidFill>
              <a:latin typeface="Lora"/>
              <a:ea typeface="Lora"/>
              <a:cs typeface="Lora"/>
              <a:sym typeface="Lora"/>
            </a:endParaRPr>
          </a:p>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385e2abd661_0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385e2abd661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Instructor: </a:t>
            </a:r>
            <a:r>
              <a:rPr lang="en" sz="1200">
                <a:solidFill>
                  <a:schemeClr val="dk1"/>
                </a:solidFill>
                <a:latin typeface="Lora"/>
                <a:ea typeface="Lora"/>
                <a:cs typeface="Lora"/>
                <a:sym typeface="Lora"/>
              </a:rPr>
              <a:t>Have you (or anyone in your family) had any personal experience with the consequences of global warming?</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Answers might include:</a:t>
            </a:r>
            <a:endParaRPr b="1"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Char char="●"/>
            </a:pPr>
            <a:r>
              <a:rPr b="1" lang="en" sz="1200">
                <a:solidFill>
                  <a:schemeClr val="dk1"/>
                </a:solidFill>
                <a:latin typeface="Lora"/>
                <a:ea typeface="Lora"/>
                <a:cs typeface="Lora"/>
                <a:sym typeface="Lora"/>
              </a:rPr>
              <a:t>Elevated/lower temperatures</a:t>
            </a:r>
            <a:endParaRPr b="1"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Char char="●"/>
            </a:pPr>
            <a:r>
              <a:rPr b="1" lang="en" sz="1200">
                <a:solidFill>
                  <a:schemeClr val="dk1"/>
                </a:solidFill>
                <a:latin typeface="Lora"/>
                <a:ea typeface="Lora"/>
                <a:cs typeface="Lora"/>
                <a:sym typeface="Lora"/>
              </a:rPr>
              <a:t>More natural disasters (fires, flooding, hurricanes, hirer tides)</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Thank you for sharing. Do you think global warming is a good or a bad thing for the environment? Why or why not?</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Answers might include:</a:t>
            </a:r>
            <a:endParaRPr b="1"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Char char="●"/>
            </a:pPr>
            <a:r>
              <a:rPr b="1" lang="en" sz="1200">
                <a:solidFill>
                  <a:schemeClr val="dk1"/>
                </a:solidFill>
                <a:latin typeface="Lora"/>
                <a:ea typeface="Lora"/>
                <a:cs typeface="Lora"/>
                <a:sym typeface="Lora"/>
              </a:rPr>
              <a:t>Good make Earth warmer than space and habitable</a:t>
            </a:r>
            <a:endParaRPr b="1"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Char char="●"/>
            </a:pPr>
            <a:r>
              <a:rPr b="1" lang="en" sz="1200">
                <a:solidFill>
                  <a:schemeClr val="dk1"/>
                </a:solidFill>
                <a:latin typeface="Lora"/>
                <a:ea typeface="Lora"/>
                <a:cs typeface="Lora"/>
                <a:sym typeface="Lora"/>
              </a:rPr>
              <a:t>Sea level to rise threatens cities and countries near the ocean.</a:t>
            </a:r>
            <a:endParaRPr b="1"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Char char="●"/>
            </a:pPr>
            <a:r>
              <a:rPr b="1" lang="en" sz="1200">
                <a:solidFill>
                  <a:schemeClr val="dk1"/>
                </a:solidFill>
                <a:latin typeface="Lora"/>
                <a:ea typeface="Lora"/>
                <a:cs typeface="Lora"/>
                <a:sym typeface="Lora"/>
              </a:rPr>
              <a:t>Extreme drought and floods due to disruption of the water cycle threatens food distribution and human health.</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385e2abd661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385e2abd661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Instructor</a:t>
            </a:r>
            <a:r>
              <a:rPr lang="en" sz="1200">
                <a:solidFill>
                  <a:schemeClr val="dk1"/>
                </a:solidFill>
                <a:latin typeface="Lora"/>
                <a:ea typeface="Lora"/>
                <a:cs typeface="Lora"/>
                <a:sym typeface="Lora"/>
              </a:rPr>
              <a:t>:  Great points. To sum up, the greenhouse effect is necessary to some extent to keep Earth warm enough for animals and plants to live. However, human activities can release extra carbon dioxide that leads to global warming that can harm our planet in many ways. (One example is changes in the water cycle, which cause the sea level to rise and extreme weather to occur more frequently).</a:t>
            </a:r>
            <a:endParaRPr i="1" sz="1200">
              <a:solidFill>
                <a:schemeClr val="dk1"/>
              </a:solidFill>
              <a:latin typeface="Lora"/>
              <a:ea typeface="Lora"/>
              <a:cs typeface="Lora"/>
              <a:sym typeface="Lora"/>
            </a:endParaRPr>
          </a:p>
          <a:p>
            <a:pPr indent="0" lvl="0" marL="0" rtl="0" algn="l">
              <a:spcBef>
                <a:spcPts val="0"/>
              </a:spcBef>
              <a:spcAft>
                <a:spcPts val="0"/>
              </a:spcAft>
              <a:buNone/>
            </a:pPr>
            <a:r>
              <a:t/>
            </a:r>
            <a:endParaRPr b="1"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What human activities do you think can make global warming worse or more intense?</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[Answers might include:</a:t>
            </a:r>
            <a:endParaRPr b="1" sz="1200">
              <a:solidFill>
                <a:schemeClr val="dk1"/>
              </a:solidFill>
              <a:latin typeface="Lora"/>
              <a:ea typeface="Lora"/>
              <a:cs typeface="Lora"/>
              <a:sym typeface="Lora"/>
            </a:endParaRPr>
          </a:p>
          <a:p>
            <a:pPr indent="-304800" lvl="0" marL="342900" rtl="0" algn="l">
              <a:lnSpc>
                <a:spcPct val="115000"/>
              </a:lnSpc>
              <a:spcBef>
                <a:spcPts val="0"/>
              </a:spcBef>
              <a:spcAft>
                <a:spcPts val="0"/>
              </a:spcAft>
              <a:buClr>
                <a:schemeClr val="dk1"/>
              </a:buClr>
              <a:buSzPts val="1200"/>
              <a:buFont typeface="Lora"/>
              <a:buChar char="●"/>
            </a:pPr>
            <a:r>
              <a:rPr b="1" lang="en" sz="1200">
                <a:solidFill>
                  <a:schemeClr val="dk1"/>
                </a:solidFill>
                <a:latin typeface="Lora"/>
                <a:ea typeface="Lora"/>
                <a:cs typeface="Lora"/>
                <a:sym typeface="Lora"/>
              </a:rPr>
              <a:t>Burning fossil fuels like coal and natural gas</a:t>
            </a:r>
            <a:endParaRPr b="1" sz="1200">
              <a:solidFill>
                <a:schemeClr val="dk1"/>
              </a:solidFill>
              <a:latin typeface="Lora"/>
              <a:ea typeface="Lora"/>
              <a:cs typeface="Lora"/>
              <a:sym typeface="Lora"/>
            </a:endParaRPr>
          </a:p>
          <a:p>
            <a:pPr indent="-304800" lvl="0" marL="342900" rtl="0" algn="l">
              <a:lnSpc>
                <a:spcPct val="115000"/>
              </a:lnSpc>
              <a:spcBef>
                <a:spcPts val="0"/>
              </a:spcBef>
              <a:spcAft>
                <a:spcPts val="0"/>
              </a:spcAft>
              <a:buClr>
                <a:schemeClr val="dk1"/>
              </a:buClr>
              <a:buSzPts val="1200"/>
              <a:buFont typeface="Lora"/>
              <a:buChar char="●"/>
            </a:pPr>
            <a:r>
              <a:rPr b="1" lang="en" sz="1200">
                <a:solidFill>
                  <a:schemeClr val="dk1"/>
                </a:solidFill>
                <a:latin typeface="Lora"/>
                <a:ea typeface="Lora"/>
                <a:cs typeface="Lora"/>
                <a:sym typeface="Lora"/>
              </a:rPr>
              <a:t>Deforestation through burning trees</a:t>
            </a:r>
            <a:endParaRPr b="1" sz="1200">
              <a:solidFill>
                <a:schemeClr val="dk1"/>
              </a:solidFill>
              <a:latin typeface="Lora"/>
              <a:ea typeface="Lora"/>
              <a:cs typeface="Lora"/>
              <a:sym typeface="Lora"/>
            </a:endParaRPr>
          </a:p>
          <a:p>
            <a:pPr indent="-304800" lvl="0" marL="342900" rtl="0" algn="l">
              <a:lnSpc>
                <a:spcPct val="115000"/>
              </a:lnSpc>
              <a:spcBef>
                <a:spcPts val="0"/>
              </a:spcBef>
              <a:spcAft>
                <a:spcPts val="0"/>
              </a:spcAft>
              <a:buClr>
                <a:schemeClr val="dk1"/>
              </a:buClr>
              <a:buSzPts val="1200"/>
              <a:buFont typeface="Lora"/>
              <a:buChar char="●"/>
            </a:pPr>
            <a:r>
              <a:rPr b="1" lang="en" sz="1200">
                <a:solidFill>
                  <a:schemeClr val="dk1"/>
                </a:solidFill>
                <a:latin typeface="Lora"/>
                <a:ea typeface="Lora"/>
                <a:cs typeface="Lora"/>
                <a:sym typeface="Lora"/>
              </a:rPr>
              <a:t>Livestock farming</a:t>
            </a:r>
            <a:endParaRPr b="1" sz="1200">
              <a:solidFill>
                <a:schemeClr val="dk1"/>
              </a:solidFill>
              <a:latin typeface="Lora"/>
              <a:ea typeface="Lora"/>
              <a:cs typeface="Lora"/>
              <a:sym typeface="Lora"/>
            </a:endParaRPr>
          </a:p>
          <a:p>
            <a:pPr indent="-304800" lvl="0" marL="342900" rtl="0" algn="l">
              <a:lnSpc>
                <a:spcPct val="115000"/>
              </a:lnSpc>
              <a:spcBef>
                <a:spcPts val="0"/>
              </a:spcBef>
              <a:spcAft>
                <a:spcPts val="0"/>
              </a:spcAft>
              <a:buClr>
                <a:schemeClr val="dk1"/>
              </a:buClr>
              <a:buSzPts val="1200"/>
              <a:buFont typeface="Lora"/>
              <a:buChar char="●"/>
            </a:pPr>
            <a:r>
              <a:rPr b="1" lang="en" sz="1200">
                <a:solidFill>
                  <a:schemeClr val="dk1"/>
                </a:solidFill>
                <a:latin typeface="Lora"/>
                <a:ea typeface="Lora"/>
                <a:cs typeface="Lora"/>
                <a:sym typeface="Lora"/>
              </a:rPr>
              <a:t>Fertilizers</a:t>
            </a:r>
            <a:endParaRPr b="1" sz="1200">
              <a:solidFill>
                <a:schemeClr val="dk1"/>
              </a:solidFill>
              <a:latin typeface="Lora"/>
              <a:ea typeface="Lora"/>
              <a:cs typeface="Lora"/>
              <a:sym typeface="Lora"/>
            </a:endParaRPr>
          </a:p>
          <a:p>
            <a:pPr indent="0" lvl="0" marL="457200" rtl="0" algn="l">
              <a:lnSpc>
                <a:spcPct val="115000"/>
              </a:lnSpc>
              <a:spcBef>
                <a:spcPts val="0"/>
              </a:spcBef>
              <a:spcAft>
                <a:spcPts val="0"/>
              </a:spcAft>
              <a:buClr>
                <a:schemeClr val="dk1"/>
              </a:buClr>
              <a:buSzPts val="1100"/>
              <a:buFont typeface="Arial"/>
              <a:buNone/>
            </a:pPr>
            <a:r>
              <a:t/>
            </a:r>
            <a:endParaRPr b="1" sz="1200">
              <a:solidFill>
                <a:schemeClr val="dk1"/>
              </a:solidFill>
              <a:latin typeface="Lora"/>
              <a:ea typeface="Lora"/>
              <a:cs typeface="Lora"/>
              <a:sym typeface="Lora"/>
            </a:endParaRPr>
          </a:p>
          <a:p>
            <a:pPr indent="0" lvl="0" marL="457200" rtl="0" algn="l">
              <a:lnSpc>
                <a:spcPct val="115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 all of these are correct, but burning fossil fuels is the greatest contributor to global warming.</a:t>
            </a:r>
            <a:endParaRPr b="1" sz="1200">
              <a:solidFill>
                <a:schemeClr val="dk1"/>
              </a:solidFill>
              <a:latin typeface="Lora"/>
              <a:ea typeface="Lora"/>
              <a:cs typeface="Lora"/>
              <a:sym typeface="Lora"/>
            </a:endParaRPr>
          </a:p>
          <a:p>
            <a:pPr indent="0" lvl="0" marL="457200" rtl="0" algn="l">
              <a:lnSpc>
                <a:spcPct val="115000"/>
              </a:lnSpc>
              <a:spcBef>
                <a:spcPts val="0"/>
              </a:spcBef>
              <a:spcAft>
                <a:spcPts val="0"/>
              </a:spcAft>
              <a:buClr>
                <a:schemeClr val="dk1"/>
              </a:buClr>
              <a:buSzPts val="1100"/>
              <a:buFont typeface="Arial"/>
              <a:buNone/>
            </a:pPr>
            <a:r>
              <a:t/>
            </a:r>
            <a:endParaRPr b="1" sz="1200">
              <a:solidFill>
                <a:schemeClr val="dk1"/>
              </a:solidFill>
              <a:latin typeface="Lora"/>
              <a:ea typeface="Lora"/>
              <a:cs typeface="Lora"/>
              <a:sym typeface="Lora"/>
            </a:endParaRPr>
          </a:p>
          <a:p>
            <a:pPr indent="0" lvl="0" marL="457200" rtl="0" algn="l">
              <a:lnSpc>
                <a:spcPct val="115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More info: </a:t>
            </a:r>
            <a:endParaRPr b="1" sz="1200">
              <a:solidFill>
                <a:schemeClr val="dk1"/>
              </a:solidFill>
              <a:latin typeface="Lora"/>
              <a:ea typeface="Lora"/>
              <a:cs typeface="Lora"/>
              <a:sym typeface="Lora"/>
            </a:endParaRPr>
          </a:p>
          <a:p>
            <a:pPr indent="0" lvl="0" marL="457200" rtl="0" algn="l">
              <a:lnSpc>
                <a:spcPct val="115000"/>
              </a:lnSpc>
              <a:spcBef>
                <a:spcPts val="0"/>
              </a:spcBef>
              <a:spcAft>
                <a:spcPts val="0"/>
              </a:spcAft>
              <a:buClr>
                <a:schemeClr val="dk1"/>
              </a:buClr>
              <a:buSzPts val="1100"/>
              <a:buFont typeface="Arial"/>
              <a:buNone/>
            </a:pPr>
            <a:r>
              <a:rPr b="1" lang="en" sz="1200" u="sng">
                <a:solidFill>
                  <a:srgbClr val="1155CC"/>
                </a:solidFill>
                <a:latin typeface="Lora"/>
                <a:ea typeface="Lora"/>
                <a:cs typeface="Lora"/>
                <a:sym typeface="Lora"/>
                <a:hlinkClick r:id="rId2">
                  <a:extLst>
                    <a:ext uri="{A12FA001-AC4F-418D-AE19-62706E023703}">
                      <ahyp:hlinkClr val="tx"/>
                    </a:ext>
                  </a:extLst>
                </a:hlinkClick>
              </a:rPr>
              <a:t>https://ec.europa.eu/clima/climate-change/causes-climate-change_en</a:t>
            </a:r>
            <a:endParaRPr>
              <a:solidFill>
                <a:schemeClr val="dk1"/>
              </a:solidFill>
            </a:endParaRPr>
          </a:p>
          <a:p>
            <a:pPr indent="0" lvl="0" marL="0" rtl="0" algn="l">
              <a:spcBef>
                <a:spcPts val="0"/>
              </a:spcBef>
              <a:spcAft>
                <a:spcPts val="0"/>
              </a:spcAft>
              <a:buNone/>
            </a:pPr>
            <a:r>
              <a:t/>
            </a:r>
            <a:endParaRPr b="1" sz="1200">
              <a:solidFill>
                <a:schemeClr val="dk1"/>
              </a:solidFill>
              <a:latin typeface="Lora"/>
              <a:ea typeface="Lora"/>
              <a:cs typeface="Lora"/>
              <a:sym typeface="Lora"/>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385e2abd661_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385e2abd661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latin typeface="Lora"/>
                <a:ea typeface="Lora"/>
                <a:cs typeface="Lora"/>
                <a:sym typeface="Lora"/>
              </a:rPr>
              <a:t>Instructor</a:t>
            </a:r>
            <a:r>
              <a:rPr lang="en" sz="1200">
                <a:solidFill>
                  <a:schemeClr val="dk1"/>
                </a:solidFill>
                <a:latin typeface="Lora"/>
                <a:ea typeface="Lora"/>
                <a:cs typeface="Lora"/>
                <a:sym typeface="Lora"/>
              </a:rPr>
              <a:t>:  One activity increases global warming is Training AI models. Why?</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385e2abd661_0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385e2abd661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latin typeface="Lora"/>
                <a:ea typeface="Lora"/>
                <a:cs typeface="Lora"/>
                <a:sym typeface="Lora"/>
              </a:rPr>
              <a:t>Instructor</a:t>
            </a:r>
            <a:r>
              <a:rPr lang="en" sz="1200">
                <a:solidFill>
                  <a:schemeClr val="dk1"/>
                </a:solidFill>
                <a:latin typeface="Lora"/>
                <a:ea typeface="Lora"/>
                <a:cs typeface="Lora"/>
                <a:sym typeface="Lora"/>
              </a:rPr>
              <a:t>:  Does anyone remember the Google translation activity we did in the Investigating Bias lesson? Remember the “She is a doctor, he is a nurse” example? </a:t>
            </a:r>
            <a:endParaRPr sz="1200" u="sng">
              <a:solidFill>
                <a:schemeClr val="dk1"/>
              </a:solidFill>
              <a:latin typeface="Lora"/>
              <a:ea typeface="Lora"/>
              <a:cs typeface="Lora"/>
              <a:sym typeface="Lora"/>
            </a:endParaRPr>
          </a:p>
          <a:p>
            <a:pPr indent="0" lvl="0" marL="0" rtl="0" algn="l">
              <a:lnSpc>
                <a:spcPct val="115000"/>
              </a:lnSpc>
              <a:spcBef>
                <a:spcPts val="0"/>
              </a:spcBef>
              <a:spcAft>
                <a:spcPts val="0"/>
              </a:spcAft>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None/>
            </a:pPr>
            <a:r>
              <a:rPr lang="en" sz="1200">
                <a:solidFill>
                  <a:schemeClr val="dk1"/>
                </a:solidFill>
                <a:latin typeface="Lora"/>
                <a:ea typeface="Lora"/>
                <a:cs typeface="Lora"/>
                <a:sym typeface="Lora"/>
              </a:rPr>
              <a:t>Yes, as we discovered, Google translate turned out to be biased about which roles can be played by which genders. As imperfect as Google translate is, it still takes a LOT of data to train its AI.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None/>
            </a:pPr>
            <a:r>
              <a:rPr lang="en" sz="1200">
                <a:solidFill>
                  <a:schemeClr val="dk1"/>
                </a:solidFill>
                <a:latin typeface="Lora"/>
                <a:ea typeface="Lora"/>
                <a:cs typeface="Lora"/>
                <a:sym typeface="Lora"/>
              </a:rPr>
              <a:t>Using a lot of data takes a lot of time and energy to process (and crunch those numbers!).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None/>
            </a:pPr>
            <a:r>
              <a:rPr lang="en" sz="1200">
                <a:solidFill>
                  <a:schemeClr val="dk1"/>
                </a:solidFill>
                <a:latin typeface="Lora"/>
                <a:ea typeface="Lora"/>
                <a:cs typeface="Lora"/>
                <a:sym typeface="Lora"/>
              </a:rPr>
              <a:t>It costs 300 tons of carbon dioxide (313.078 tons to be exact) to train AI models like the one Google uses to make Google Translate automatically translate text into almost any language (</a:t>
            </a:r>
            <a:r>
              <a:rPr lang="en" sz="1200" u="sng">
                <a:solidFill>
                  <a:srgbClr val="1155CC"/>
                </a:solidFill>
                <a:latin typeface="Lora"/>
                <a:ea typeface="Lora"/>
                <a:cs typeface="Lora"/>
                <a:sym typeface="Lora"/>
                <a:hlinkClick r:id="rId2">
                  <a:extLst>
                    <a:ext uri="{A12FA001-AC4F-418D-AE19-62706E023703}">
                      <ahyp:hlinkClr val="tx"/>
                    </a:ext>
                  </a:extLst>
                </a:hlinkClick>
              </a:rPr>
              <a:t>link to source</a:t>
            </a:r>
            <a:r>
              <a:rPr lang="en" sz="1200">
                <a:solidFill>
                  <a:schemeClr val="dk1"/>
                </a:solidFill>
                <a:latin typeface="Lora"/>
                <a:ea typeface="Lora"/>
                <a:cs typeface="Lora"/>
                <a:sym typeface="Lora"/>
              </a:rPr>
              <a:t>, see information on “the Transformer''). </a:t>
            </a:r>
            <a:endParaRPr b="1" sz="1200">
              <a:solidFill>
                <a:schemeClr val="dk1"/>
              </a:solidFill>
              <a:latin typeface="Lora"/>
              <a:ea typeface="Lora"/>
              <a:cs typeface="Lora"/>
              <a:sym typeface="Lora"/>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385e2abd661_0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385e2abd661_0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latin typeface="Lora"/>
                <a:ea typeface="Lora"/>
                <a:cs typeface="Lora"/>
                <a:sym typeface="Lora"/>
              </a:rPr>
              <a:t>Instructor</a:t>
            </a:r>
            <a:r>
              <a:rPr lang="en" sz="1200">
                <a:solidFill>
                  <a:schemeClr val="dk1"/>
                </a:solidFill>
                <a:latin typeface="Lora"/>
                <a:ea typeface="Lora"/>
                <a:cs typeface="Lora"/>
                <a:sym typeface="Lora"/>
              </a:rPr>
              <a:t>:  To try to put that in perspective - think about the electricity a cell phone needs to charge. It would take about 36 million charging cell phones to produce that much carbon emissions. That’s a lot. Does anyone know of a city that size?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None/>
            </a:pPr>
            <a:r>
              <a:rPr b="1" lang="en" sz="1200">
                <a:solidFill>
                  <a:schemeClr val="dk1"/>
                </a:solidFill>
                <a:latin typeface="Lora"/>
                <a:ea typeface="Lora"/>
                <a:cs typeface="Lora"/>
                <a:sym typeface="Lora"/>
              </a:rPr>
              <a:t>[Give students time to think and answer. Maybe even let them use the computers or cell phones to look up cities with a population of 36 million.]</a:t>
            </a:r>
            <a:endParaRPr b="1" sz="1200">
              <a:solidFill>
                <a:schemeClr val="dk1"/>
              </a:solidFill>
              <a:latin typeface="Lora"/>
              <a:ea typeface="Lora"/>
              <a:cs typeface="Lora"/>
              <a:sym typeface="Lora"/>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385e2abd661_0_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6" name="Google Shape;836;g385e2abd661_0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latin typeface="Lora"/>
                <a:ea typeface="Lora"/>
                <a:cs typeface="Lora"/>
                <a:sym typeface="Lora"/>
              </a:rPr>
              <a:t>Instructor</a:t>
            </a:r>
            <a:r>
              <a:rPr lang="en" sz="1200">
                <a:solidFill>
                  <a:schemeClr val="dk1"/>
                </a:solidFill>
                <a:latin typeface="Lora"/>
                <a:ea typeface="Lora"/>
                <a:cs typeface="Lora"/>
                <a:sym typeface="Lora"/>
              </a:rPr>
              <a:t>:  Yes! That’s like everyone in the metropolitan area of the largest city in the world Tokyo, Japan plugging in their cell phones for a full change at exactly the same time!</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 or imagine it was just you charging your cell phone 36 million times. How long would that take?</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[Give students time to think and answer.</a:t>
            </a:r>
            <a:endParaRPr b="1"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b="1"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Follow-up question:</a:t>
            </a:r>
            <a:endParaRPr b="1"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Char char="-"/>
            </a:pPr>
            <a:r>
              <a:rPr b="1" lang="en" sz="1200">
                <a:solidFill>
                  <a:schemeClr val="dk1"/>
                </a:solidFill>
                <a:latin typeface="Lora"/>
                <a:ea typeface="Lora"/>
                <a:cs typeface="Lora"/>
                <a:sym typeface="Lora"/>
              </a:rPr>
              <a:t>How long does it take you to charge your phone? Multiply that times 36 million… </a:t>
            </a:r>
            <a:endParaRPr b="1"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b="1" sz="1200">
              <a:solidFill>
                <a:schemeClr val="dk1"/>
              </a:solidFill>
              <a:latin typeface="Lora"/>
              <a:ea typeface="Lora"/>
              <a:cs typeface="Lora"/>
              <a:sym typeface="Lora"/>
            </a:endParaRPr>
          </a:p>
          <a:p>
            <a:pPr indent="0" lvl="0" marL="0" rtl="0" algn="l">
              <a:spcBef>
                <a:spcPts val="0"/>
              </a:spcBef>
              <a:spcAft>
                <a:spcPts val="0"/>
              </a:spcAft>
              <a:buNone/>
            </a:pPr>
            <a:r>
              <a:t/>
            </a:r>
            <a:endParaRPr b="1" sz="1200">
              <a:solidFill>
                <a:schemeClr val="dk1"/>
              </a:solidFill>
              <a:latin typeface="Lora"/>
              <a:ea typeface="Lora"/>
              <a:cs typeface="Lora"/>
              <a:sym typeface="Lora"/>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385e2abd661_0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3" name="Google Shape;843;g385e2abd661_0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latin typeface="Lora"/>
                <a:ea typeface="Lora"/>
                <a:cs typeface="Lora"/>
                <a:sym typeface="Lora"/>
              </a:rPr>
              <a:t>Answers might be roughly around… </a:t>
            </a:r>
            <a:endParaRPr b="1"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Char char="-"/>
            </a:pPr>
            <a:r>
              <a:rPr b="1" lang="en" sz="1200">
                <a:solidFill>
                  <a:schemeClr val="dk1"/>
                </a:solidFill>
                <a:latin typeface="Lora"/>
                <a:ea typeface="Lora"/>
                <a:cs typeface="Lora"/>
                <a:sym typeface="Lora"/>
              </a:rPr>
              <a:t>1000 years</a:t>
            </a:r>
            <a:endParaRPr b="1" sz="12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Lora"/>
              <a:buChar char="-"/>
            </a:pPr>
            <a:r>
              <a:rPr b="1" lang="en" sz="1200">
                <a:solidFill>
                  <a:schemeClr val="dk1"/>
                </a:solidFill>
                <a:latin typeface="Lora"/>
                <a:ea typeface="Lora"/>
                <a:cs typeface="Lora"/>
                <a:sym typeface="Lora"/>
              </a:rPr>
              <a:t>If you live till you’re 90, then it will take you about 10 or 11 lifetimes</a:t>
            </a:r>
            <a:endParaRPr b="1"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b="1"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[See other numbers that might make 300 tons of carbon more meaningful to your students with this calculator: </a:t>
            </a:r>
            <a:r>
              <a:rPr b="1" lang="en" sz="1200" u="sng">
                <a:solidFill>
                  <a:srgbClr val="1155CC"/>
                </a:solidFill>
                <a:latin typeface="Lora"/>
                <a:ea typeface="Lora"/>
                <a:cs typeface="Lora"/>
                <a:sym typeface="Lora"/>
                <a:hlinkClick r:id="rId2">
                  <a:extLst>
                    <a:ext uri="{A12FA001-AC4F-418D-AE19-62706E023703}">
                      <ahyp:hlinkClr val="tx"/>
                    </a:ext>
                  </a:extLst>
                </a:hlinkClick>
              </a:rPr>
              <a:t>https://www.epa.gov/energy/greenhouse-gas-equivalencies-calculator</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b="1" lang="en" sz="1200" u="sng">
                <a:solidFill>
                  <a:srgbClr val="1155CC"/>
                </a:solidFill>
                <a:latin typeface="Lora"/>
                <a:ea typeface="Lora"/>
                <a:cs typeface="Lora"/>
                <a:sym typeface="Lora"/>
              </a:rPr>
              <a:t>]</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None/>
            </a:pPr>
            <a:r>
              <a:rPr lang="en" sz="1200">
                <a:solidFill>
                  <a:schemeClr val="dk1"/>
                </a:solidFill>
                <a:latin typeface="Lora"/>
                <a:ea typeface="Lora"/>
                <a:cs typeface="Lora"/>
                <a:sym typeface="Lora"/>
              </a:rPr>
              <a:t>These numbers are huge! Why do you think training AI releases a lot of carbon dioxide?</a:t>
            </a:r>
            <a:endParaRPr b="1" sz="1200">
              <a:solidFill>
                <a:schemeClr val="dk1"/>
              </a:solidFill>
              <a:latin typeface="Lora"/>
              <a:ea typeface="Lora"/>
              <a:cs typeface="Lora"/>
              <a:sym typeface="Lora"/>
            </a:endParaRPr>
          </a:p>
          <a:p>
            <a:pPr indent="0" lvl="0" marL="0" rtl="0" algn="l">
              <a:spcBef>
                <a:spcPts val="0"/>
              </a:spcBef>
              <a:spcAft>
                <a:spcPts val="0"/>
              </a:spcAft>
              <a:buNone/>
            </a:pPr>
            <a:r>
              <a:t/>
            </a:r>
            <a:endParaRPr b="1" sz="1200">
              <a:solidFill>
                <a:schemeClr val="dk1"/>
              </a:solidFill>
              <a:latin typeface="Lora"/>
              <a:ea typeface="Lora"/>
              <a:cs typeface="Lora"/>
              <a:sym typeface="Lor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85e2abd661_0_6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85e2abd661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385e2abd661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385e2abd661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latin typeface="Lora"/>
                <a:ea typeface="Lora"/>
                <a:cs typeface="Lora"/>
                <a:sym typeface="Lora"/>
              </a:rPr>
              <a:t>[Answer: Computers - whether they use energy from an internal battery or not - eventually need to be plugged into a wall outlet in order to continue functioning. The electricity that runs from these outlets into our computers comes from electric cables that carry electricity generated by power plants. </a:t>
            </a:r>
            <a:endParaRPr sz="1200">
              <a:solidFill>
                <a:schemeClr val="dk1"/>
              </a:solidFill>
              <a:latin typeface="Lora"/>
              <a:ea typeface="Lora"/>
              <a:cs typeface="Lora"/>
              <a:sym typeface="Lora"/>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385e2abd661_0_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7" name="Google Shape;857;g385e2abd661_0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In the U.S., about ⅓ of our electricity is generated by coal power plants. Another ⅓ by natural gas. The remaining ⅓ is a combination of nuclear and green energy. Source: </a:t>
            </a:r>
            <a:r>
              <a:rPr b="1" lang="en" sz="1200" u="sng">
                <a:solidFill>
                  <a:srgbClr val="1155CC"/>
                </a:solidFill>
                <a:latin typeface="Lora"/>
                <a:ea typeface="Lora"/>
                <a:cs typeface="Lora"/>
                <a:sym typeface="Lora"/>
                <a:hlinkClick r:id="rId2">
                  <a:extLst>
                    <a:ext uri="{A12FA001-AC4F-418D-AE19-62706E023703}">
                      <ahyp:hlinkClr val="tx"/>
                    </a:ext>
                  </a:extLst>
                </a:hlinkClick>
              </a:rPr>
              <a:t>https://www.washingtonpost.com/graphics/national/power-plants/</a:t>
            </a:r>
            <a:endParaRPr b="1"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None/>
            </a:pPr>
            <a:r>
              <a:rPr lang="en" sz="1200">
                <a:solidFill>
                  <a:schemeClr val="dk1"/>
                </a:solidFill>
                <a:latin typeface="Lora"/>
                <a:ea typeface="Lora"/>
                <a:cs typeface="Lora"/>
                <a:sym typeface="Lora"/>
              </a:rPr>
              <a:t>Coal and fossil fuels contain a lot of carbon that interact with oxygen to form carbon dioxide (CO2) when they burn.</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None/>
            </a:pPr>
            <a:r>
              <a:rPr lang="en" sz="1200">
                <a:solidFill>
                  <a:schemeClr val="dk1"/>
                </a:solidFill>
                <a:latin typeface="Lora"/>
                <a:ea typeface="Lora"/>
                <a:cs typeface="Lora"/>
                <a:sym typeface="Lora"/>
              </a:rPr>
              <a:t>So, if AI is trained in the U.S., and many AI are, it is likely that it is drawing energy from power plants that are contributing to global warming. </a:t>
            </a:r>
            <a:endParaRPr sz="1200">
              <a:solidFill>
                <a:schemeClr val="dk1"/>
              </a:solidFill>
              <a:latin typeface="Lora"/>
              <a:ea typeface="Lora"/>
              <a:cs typeface="Lora"/>
              <a:sym typeface="Lora"/>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385e2abd661_0_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3" name="Google Shape;863;g385e2abd661_0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Lora"/>
                <a:ea typeface="Lora"/>
                <a:cs typeface="Lora"/>
                <a:sym typeface="Lora"/>
              </a:rPr>
              <a:t>Instructor</a:t>
            </a:r>
            <a:r>
              <a:rPr lang="en" sz="1200">
                <a:solidFill>
                  <a:schemeClr val="dk1"/>
                </a:solidFill>
                <a:latin typeface="Lora"/>
                <a:ea typeface="Lora"/>
                <a:cs typeface="Lora"/>
                <a:sym typeface="Lora"/>
              </a:rPr>
              <a:t>: This can become a problem when AI systems get bigger and more complex.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None/>
            </a:pPr>
            <a:r>
              <a:rPr lang="en" sz="1200">
                <a:solidFill>
                  <a:schemeClr val="dk1"/>
                </a:solidFill>
                <a:latin typeface="Lora"/>
                <a:ea typeface="Lora"/>
                <a:cs typeface="Lora"/>
                <a:sym typeface="Lora"/>
              </a:rPr>
              <a:t>Complex algorithms demand bigger datasets demand more training time, and thus more electricity and power</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None/>
            </a:pPr>
            <a:r>
              <a:rPr lang="en" sz="1200">
                <a:solidFill>
                  <a:schemeClr val="dk1"/>
                </a:solidFill>
                <a:latin typeface="Lora"/>
                <a:ea typeface="Lora"/>
                <a:cs typeface="Lora"/>
                <a:sym typeface="Lora"/>
              </a:rPr>
              <a:t>… which puts an ever greater burden on our power plants.</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Lora"/>
                <a:ea typeface="Lora"/>
                <a:cs typeface="Lora"/>
                <a:sym typeface="Lora"/>
              </a:rPr>
              <a:t>It’s likely that Google's translator is one of these big AI systems with a 300 ton carbon footprint.</a:t>
            </a:r>
            <a:endParaRPr sz="1200">
              <a:solidFill>
                <a:schemeClr val="dk1"/>
              </a:solidFill>
              <a:latin typeface="Lora"/>
              <a:ea typeface="Lora"/>
              <a:cs typeface="Lora"/>
              <a:sym typeface="Lora"/>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385e2abd661_0_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2" name="Google Shape;872;g385e2abd661_0_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latin typeface="Lora"/>
                <a:ea typeface="Lora"/>
                <a:cs typeface="Lora"/>
                <a:sym typeface="Lora"/>
              </a:rPr>
              <a:t>Instructor: </a:t>
            </a:r>
            <a:r>
              <a:rPr lang="en" sz="1200">
                <a:solidFill>
                  <a:schemeClr val="dk1"/>
                </a:solidFill>
                <a:latin typeface="Lora"/>
                <a:ea typeface="Lora"/>
                <a:cs typeface="Lora"/>
                <a:sym typeface="Lora"/>
              </a:rPr>
              <a:t>That’s a lot! Thinking about these numbers can feel overwhelming. How can one person (with such a small impact on the environment relative to a company like Google) make a difference? Well, there are actually some ways that we can address the problem of the environmental impact of AI. Before I give some of the answers that I have, what do you think? How do you think we can change the environmental impact of training AI?</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None/>
            </a:pPr>
            <a:r>
              <a:t/>
            </a:r>
            <a:endParaRPr sz="1200">
              <a:solidFill>
                <a:schemeClr val="dk1"/>
              </a:solidFill>
              <a:latin typeface="Lora"/>
              <a:ea typeface="Lora"/>
              <a:cs typeface="Lora"/>
              <a:sym typeface="Lora"/>
            </a:endParaRPr>
          </a:p>
          <a:p>
            <a:pPr indent="0" lvl="0" marL="0" rtl="0" algn="l">
              <a:lnSpc>
                <a:spcPct val="115000"/>
              </a:lnSpc>
              <a:spcBef>
                <a:spcPts val="0"/>
              </a:spcBef>
              <a:spcAft>
                <a:spcPts val="0"/>
              </a:spcAft>
              <a:buNone/>
            </a:pPr>
            <a:r>
              <a:rPr b="1" lang="en" sz="1200">
                <a:solidFill>
                  <a:schemeClr val="dk1"/>
                </a:solidFill>
                <a:latin typeface="Lora"/>
                <a:ea typeface="Lora"/>
                <a:cs typeface="Lora"/>
                <a:sym typeface="Lora"/>
              </a:rPr>
              <a:t>[Give students time to think and answer. Consider having students quickly Turn and Talk to brainstorm some ideas. Other ideas for this moment in the discussion are described in the lesson plan.]</a:t>
            </a:r>
            <a:endParaRPr b="1" sz="1200">
              <a:solidFill>
                <a:schemeClr val="dk1"/>
              </a:solidFill>
              <a:latin typeface="Lora"/>
              <a:ea typeface="Lora"/>
              <a:cs typeface="Lora"/>
              <a:sym typeface="Lora"/>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54" name="Shape 54"/>
        <p:cNvGrpSpPr/>
        <p:nvPr/>
      </p:nvGrpSpPr>
      <p:grpSpPr>
        <a:xfrm>
          <a:off x="0" y="0"/>
          <a:ext cx="0" cy="0"/>
          <a:chOff x="0" y="0"/>
          <a:chExt cx="0" cy="0"/>
        </a:xfrm>
      </p:grpSpPr>
      <p:pic>
        <p:nvPicPr>
          <p:cNvPr descr="comic-04.png" id="55" name="Google Shape;55;p14"/>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56" name="Google Shape;56;p14"/>
          <p:cNvSpPr/>
          <p:nvPr/>
        </p:nvSpPr>
        <p:spPr>
          <a:xfrm>
            <a:off x="1315275" y="921225"/>
            <a:ext cx="6411650" cy="3910600"/>
          </a:xfrm>
          <a:custGeom>
            <a:rect b="b" l="l" r="r" t="t"/>
            <a:pathLst>
              <a:path extrusionOk="0" h="156424" w="256466">
                <a:moveTo>
                  <a:pt x="39612" y="0"/>
                </a:moveTo>
                <a:lnTo>
                  <a:pt x="39612" y="26023"/>
                </a:lnTo>
                <a:lnTo>
                  <a:pt x="0" y="23918"/>
                </a:lnTo>
                <a:lnTo>
                  <a:pt x="40190" y="61876"/>
                </a:lnTo>
                <a:lnTo>
                  <a:pt x="40190" y="156424"/>
                </a:lnTo>
                <a:lnTo>
                  <a:pt x="256466" y="139076"/>
                </a:lnTo>
                <a:lnTo>
                  <a:pt x="248659" y="19951"/>
                </a:lnTo>
                <a:close/>
              </a:path>
            </a:pathLst>
          </a:custGeom>
          <a:solidFill>
            <a:srgbClr val="001936">
              <a:alpha val="21920"/>
            </a:srgbClr>
          </a:solidFill>
          <a:ln>
            <a:noFill/>
          </a:ln>
        </p:spPr>
      </p:sp>
      <p:sp>
        <p:nvSpPr>
          <p:cNvPr id="57" name="Google Shape;57;p14"/>
          <p:cNvSpPr/>
          <p:nvPr/>
        </p:nvSpPr>
        <p:spPr>
          <a:xfrm>
            <a:off x="1010475" y="616425"/>
            <a:ext cx="6411650" cy="3910600"/>
          </a:xfrm>
          <a:custGeom>
            <a:rect b="b" l="l" r="r" t="t"/>
            <a:pathLst>
              <a:path extrusionOk="0" h="156424" w="256466">
                <a:moveTo>
                  <a:pt x="39612" y="0"/>
                </a:moveTo>
                <a:lnTo>
                  <a:pt x="39612" y="26023"/>
                </a:lnTo>
                <a:lnTo>
                  <a:pt x="0" y="23918"/>
                </a:lnTo>
                <a:lnTo>
                  <a:pt x="40190" y="61876"/>
                </a:lnTo>
                <a:lnTo>
                  <a:pt x="40190" y="156424"/>
                </a:lnTo>
                <a:lnTo>
                  <a:pt x="256466" y="139076"/>
                </a:lnTo>
                <a:lnTo>
                  <a:pt x="248659" y="19951"/>
                </a:lnTo>
                <a:close/>
              </a:path>
            </a:pathLst>
          </a:custGeom>
          <a:solidFill>
            <a:srgbClr val="FFFFFF"/>
          </a:solidFill>
          <a:ln cap="flat" cmpd="sng" w="76200">
            <a:solidFill>
              <a:srgbClr val="000000"/>
            </a:solidFill>
            <a:prstDash val="solid"/>
            <a:miter lim="8000"/>
            <a:headEnd len="med" w="med" type="none"/>
            <a:tailEnd len="med" w="med" type="none"/>
          </a:ln>
        </p:spPr>
      </p:sp>
      <p:sp>
        <p:nvSpPr>
          <p:cNvPr id="58" name="Google Shape;58;p14"/>
          <p:cNvSpPr txBox="1"/>
          <p:nvPr>
            <p:ph type="ctrTitle"/>
          </p:nvPr>
        </p:nvSpPr>
        <p:spPr>
          <a:xfrm>
            <a:off x="2572125" y="2068625"/>
            <a:ext cx="4271700" cy="1159800"/>
          </a:xfrm>
          <a:prstGeom prst="rect">
            <a:avLst/>
          </a:prstGeom>
        </p:spPr>
        <p:txBody>
          <a:bodyPr anchorCtr="0" anchor="ctr" bIns="91425" lIns="91425" spcFirstLastPara="1" rIns="91425" wrap="square" tIns="91425">
            <a:no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59" name="Shape 59"/>
        <p:cNvGrpSpPr/>
        <p:nvPr/>
      </p:nvGrpSpPr>
      <p:grpSpPr>
        <a:xfrm>
          <a:off x="0" y="0"/>
          <a:ext cx="0" cy="0"/>
          <a:chOff x="0" y="0"/>
          <a:chExt cx="0" cy="0"/>
        </a:xfrm>
      </p:grpSpPr>
      <p:pic>
        <p:nvPicPr>
          <p:cNvPr descr="comic-04.png" id="60" name="Google Shape;60;p15"/>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61" name="Google Shape;61;p15"/>
          <p:cNvSpPr/>
          <p:nvPr/>
        </p:nvSpPr>
        <p:spPr>
          <a:xfrm flipH="1" rot="169468">
            <a:off x="3608972" y="646196"/>
            <a:ext cx="5247975" cy="3809532"/>
          </a:xfrm>
          <a:prstGeom prst="wedgeEllipseCallout">
            <a:avLst>
              <a:gd fmla="val -42509" name="adj1"/>
              <a:gd fmla="val 62980" name="adj2"/>
            </a:avLst>
          </a:prstGeom>
          <a:solidFill>
            <a:srgbClr val="001936">
              <a:alpha val="21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5"/>
          <p:cNvSpPr/>
          <p:nvPr/>
        </p:nvSpPr>
        <p:spPr>
          <a:xfrm flipH="1" rot="169468">
            <a:off x="3380372" y="417596"/>
            <a:ext cx="5247975" cy="3809532"/>
          </a:xfrm>
          <a:prstGeom prst="wedgeEllipseCallout">
            <a:avLst>
              <a:gd fmla="val -42509" name="adj1"/>
              <a:gd fmla="val 62980" name="adj2"/>
            </a:avLst>
          </a:prstGeom>
          <a:solidFill>
            <a:srgbClr val="FFFFFF"/>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5"/>
          <p:cNvSpPr txBox="1"/>
          <p:nvPr>
            <p:ph type="ctrTitle"/>
          </p:nvPr>
        </p:nvSpPr>
        <p:spPr>
          <a:xfrm>
            <a:off x="4101125" y="1659550"/>
            <a:ext cx="37674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4" name="Google Shape;64;p15"/>
          <p:cNvSpPr txBox="1"/>
          <p:nvPr>
            <p:ph idx="1" type="subTitle"/>
          </p:nvPr>
        </p:nvSpPr>
        <p:spPr>
          <a:xfrm>
            <a:off x="4101125" y="2687651"/>
            <a:ext cx="37674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00000"/>
              </a:buClr>
              <a:buSzPts val="1800"/>
              <a:buNone/>
              <a:defRPr sz="1800">
                <a:solidFill>
                  <a:srgbClr val="000000"/>
                </a:solidFill>
              </a:defRPr>
            </a:lvl1pPr>
            <a:lvl2pPr lvl="1" rtl="0" algn="ctr">
              <a:spcBef>
                <a:spcPts val="0"/>
              </a:spcBef>
              <a:spcAft>
                <a:spcPts val="0"/>
              </a:spcAft>
              <a:buClr>
                <a:srgbClr val="000000"/>
              </a:buClr>
              <a:buSzPts val="1800"/>
              <a:buNone/>
              <a:defRPr sz="1800">
                <a:solidFill>
                  <a:srgbClr val="000000"/>
                </a:solidFill>
              </a:defRPr>
            </a:lvl2pPr>
            <a:lvl3pPr lvl="2" rtl="0" algn="ctr">
              <a:spcBef>
                <a:spcPts val="0"/>
              </a:spcBef>
              <a:spcAft>
                <a:spcPts val="0"/>
              </a:spcAft>
              <a:buClr>
                <a:srgbClr val="000000"/>
              </a:buClr>
              <a:buSzPts val="1800"/>
              <a:buNone/>
              <a:defRPr sz="1800">
                <a:solidFill>
                  <a:srgbClr val="000000"/>
                </a:solidFill>
              </a:defRPr>
            </a:lvl3pPr>
            <a:lvl4pPr lvl="3" rtl="0" algn="ctr">
              <a:spcBef>
                <a:spcPts val="0"/>
              </a:spcBef>
              <a:spcAft>
                <a:spcPts val="0"/>
              </a:spcAft>
              <a:buClr>
                <a:srgbClr val="000000"/>
              </a:buClr>
              <a:buSzPts val="1800"/>
              <a:buNone/>
              <a:defRPr>
                <a:solidFill>
                  <a:srgbClr val="000000"/>
                </a:solidFill>
              </a:defRPr>
            </a:lvl4pPr>
            <a:lvl5pPr lvl="4" rtl="0" algn="ctr">
              <a:spcBef>
                <a:spcPts val="0"/>
              </a:spcBef>
              <a:spcAft>
                <a:spcPts val="0"/>
              </a:spcAft>
              <a:buClr>
                <a:srgbClr val="000000"/>
              </a:buClr>
              <a:buSzPts val="1800"/>
              <a:buNone/>
              <a:defRPr>
                <a:solidFill>
                  <a:srgbClr val="000000"/>
                </a:solidFill>
              </a:defRPr>
            </a:lvl5pPr>
            <a:lvl6pPr lvl="5" rtl="0" algn="ctr">
              <a:spcBef>
                <a:spcPts val="0"/>
              </a:spcBef>
              <a:spcAft>
                <a:spcPts val="0"/>
              </a:spcAft>
              <a:buClr>
                <a:srgbClr val="000000"/>
              </a:buClr>
              <a:buSzPts val="1800"/>
              <a:buNone/>
              <a:defRPr>
                <a:solidFill>
                  <a:srgbClr val="000000"/>
                </a:solidFill>
              </a:defRPr>
            </a:lvl6pPr>
            <a:lvl7pPr lvl="6" rtl="0" algn="ctr">
              <a:spcBef>
                <a:spcPts val="0"/>
              </a:spcBef>
              <a:spcAft>
                <a:spcPts val="0"/>
              </a:spcAft>
              <a:buClr>
                <a:srgbClr val="000000"/>
              </a:buClr>
              <a:buSzPts val="1800"/>
              <a:buNone/>
              <a:defRPr>
                <a:solidFill>
                  <a:srgbClr val="000000"/>
                </a:solidFill>
              </a:defRPr>
            </a:lvl7pPr>
            <a:lvl8pPr lvl="7" rtl="0" algn="ctr">
              <a:spcBef>
                <a:spcPts val="0"/>
              </a:spcBef>
              <a:spcAft>
                <a:spcPts val="0"/>
              </a:spcAft>
              <a:buClr>
                <a:srgbClr val="000000"/>
              </a:buClr>
              <a:buSzPts val="1800"/>
              <a:buNone/>
              <a:defRPr>
                <a:solidFill>
                  <a:srgbClr val="000000"/>
                </a:solidFill>
              </a:defRPr>
            </a:lvl8pPr>
            <a:lvl9pPr lvl="8" rtl="0" algn="ctr">
              <a:spcBef>
                <a:spcPts val="0"/>
              </a:spcBef>
              <a:spcAft>
                <a:spcPts val="0"/>
              </a:spcAft>
              <a:buClr>
                <a:srgbClr val="000000"/>
              </a:buClr>
              <a:buSzPts val="1800"/>
              <a:buNone/>
              <a:defRPr>
                <a:solidFill>
                  <a:srgbClr val="000000"/>
                </a:solidFill>
              </a:defRPr>
            </a:lvl9pPr>
          </a:lstStyle>
          <a:p/>
        </p:txBody>
      </p:sp>
      <p:sp>
        <p:nvSpPr>
          <p:cNvPr id="65" name="Google Shape;65;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66" name="Shape 66"/>
        <p:cNvGrpSpPr/>
        <p:nvPr/>
      </p:nvGrpSpPr>
      <p:grpSpPr>
        <a:xfrm>
          <a:off x="0" y="0"/>
          <a:ext cx="0" cy="0"/>
          <a:chOff x="0" y="0"/>
          <a:chExt cx="0" cy="0"/>
        </a:xfrm>
      </p:grpSpPr>
      <p:pic>
        <p:nvPicPr>
          <p:cNvPr descr="comic-02.png" id="67" name="Google Shape;67;p16"/>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68" name="Google Shape;68;p16"/>
          <p:cNvSpPr/>
          <p:nvPr/>
        </p:nvSpPr>
        <p:spPr>
          <a:xfrm>
            <a:off x="1992350" y="37775"/>
            <a:ext cx="5616577" cy="5220440"/>
          </a:xfrm>
          <a:custGeom>
            <a:rect b="b" l="l" r="r" t="t"/>
            <a:pathLst>
              <a:path extrusionOk="0" h="106692" w="114788">
                <a:moveTo>
                  <a:pt x="40479" y="15324"/>
                </a:moveTo>
                <a:lnTo>
                  <a:pt x="41346" y="3758"/>
                </a:lnTo>
                <a:lnTo>
                  <a:pt x="52623" y="13878"/>
                </a:lnTo>
                <a:lnTo>
                  <a:pt x="56382" y="0"/>
                </a:lnTo>
                <a:lnTo>
                  <a:pt x="63610" y="14746"/>
                </a:lnTo>
                <a:lnTo>
                  <a:pt x="70549" y="2024"/>
                </a:lnTo>
                <a:lnTo>
                  <a:pt x="75754" y="17926"/>
                </a:lnTo>
                <a:lnTo>
                  <a:pt x="85006" y="6939"/>
                </a:lnTo>
                <a:lnTo>
                  <a:pt x="85006" y="23131"/>
                </a:lnTo>
                <a:lnTo>
                  <a:pt x="100620" y="13589"/>
                </a:lnTo>
                <a:lnTo>
                  <a:pt x="96861" y="31516"/>
                </a:lnTo>
                <a:lnTo>
                  <a:pt x="111896" y="26889"/>
                </a:lnTo>
                <a:lnTo>
                  <a:pt x="100909" y="41057"/>
                </a:lnTo>
                <a:lnTo>
                  <a:pt x="114209" y="42214"/>
                </a:lnTo>
                <a:lnTo>
                  <a:pt x="104379" y="53201"/>
                </a:lnTo>
                <a:lnTo>
                  <a:pt x="114788" y="59851"/>
                </a:lnTo>
                <a:lnTo>
                  <a:pt x="101198" y="64188"/>
                </a:lnTo>
                <a:lnTo>
                  <a:pt x="105246" y="74886"/>
                </a:lnTo>
                <a:lnTo>
                  <a:pt x="93102" y="73730"/>
                </a:lnTo>
                <a:lnTo>
                  <a:pt x="97150" y="85006"/>
                </a:lnTo>
                <a:lnTo>
                  <a:pt x="88187" y="81537"/>
                </a:lnTo>
                <a:lnTo>
                  <a:pt x="87319" y="95994"/>
                </a:lnTo>
                <a:lnTo>
                  <a:pt x="76043" y="91078"/>
                </a:lnTo>
                <a:lnTo>
                  <a:pt x="71417" y="101776"/>
                </a:lnTo>
                <a:lnTo>
                  <a:pt x="64478" y="93970"/>
                </a:lnTo>
                <a:lnTo>
                  <a:pt x="58984" y="106692"/>
                </a:lnTo>
                <a:lnTo>
                  <a:pt x="52334" y="88187"/>
                </a:lnTo>
                <a:lnTo>
                  <a:pt x="45105" y="100620"/>
                </a:lnTo>
                <a:lnTo>
                  <a:pt x="41636" y="86741"/>
                </a:lnTo>
                <a:lnTo>
                  <a:pt x="29492" y="102355"/>
                </a:lnTo>
                <a:lnTo>
                  <a:pt x="29781" y="83271"/>
                </a:lnTo>
                <a:lnTo>
                  <a:pt x="20239" y="87319"/>
                </a:lnTo>
                <a:lnTo>
                  <a:pt x="21107" y="76332"/>
                </a:lnTo>
                <a:lnTo>
                  <a:pt x="4915" y="79224"/>
                </a:lnTo>
                <a:lnTo>
                  <a:pt x="16191" y="66212"/>
                </a:lnTo>
                <a:lnTo>
                  <a:pt x="7806" y="62164"/>
                </a:lnTo>
                <a:lnTo>
                  <a:pt x="14167" y="56960"/>
                </a:lnTo>
                <a:lnTo>
                  <a:pt x="0" y="47997"/>
                </a:lnTo>
                <a:lnTo>
                  <a:pt x="18215" y="43081"/>
                </a:lnTo>
                <a:lnTo>
                  <a:pt x="9252" y="31516"/>
                </a:lnTo>
                <a:lnTo>
                  <a:pt x="26022" y="33540"/>
                </a:lnTo>
                <a:lnTo>
                  <a:pt x="16191" y="18504"/>
                </a:lnTo>
                <a:lnTo>
                  <a:pt x="31516" y="23420"/>
                </a:lnTo>
                <a:lnTo>
                  <a:pt x="32094" y="11854"/>
                </a:lnTo>
                <a:close/>
              </a:path>
            </a:pathLst>
          </a:custGeom>
          <a:solidFill>
            <a:srgbClr val="001936">
              <a:alpha val="21920"/>
            </a:srgbClr>
          </a:solidFill>
          <a:ln>
            <a:noFill/>
          </a:ln>
        </p:spPr>
      </p:sp>
      <p:sp>
        <p:nvSpPr>
          <p:cNvPr id="69" name="Google Shape;69;p16"/>
          <p:cNvSpPr/>
          <p:nvPr/>
        </p:nvSpPr>
        <p:spPr>
          <a:xfrm>
            <a:off x="1763750" y="-114625"/>
            <a:ext cx="5616577" cy="5220440"/>
          </a:xfrm>
          <a:custGeom>
            <a:rect b="b" l="l" r="r" t="t"/>
            <a:pathLst>
              <a:path extrusionOk="0" h="106692" w="114788">
                <a:moveTo>
                  <a:pt x="40479" y="15324"/>
                </a:moveTo>
                <a:lnTo>
                  <a:pt x="41346" y="3758"/>
                </a:lnTo>
                <a:lnTo>
                  <a:pt x="52623" y="13878"/>
                </a:lnTo>
                <a:lnTo>
                  <a:pt x="56382" y="0"/>
                </a:lnTo>
                <a:lnTo>
                  <a:pt x="63610" y="14746"/>
                </a:lnTo>
                <a:lnTo>
                  <a:pt x="70549" y="2024"/>
                </a:lnTo>
                <a:lnTo>
                  <a:pt x="75754" y="17926"/>
                </a:lnTo>
                <a:lnTo>
                  <a:pt x="85006" y="6939"/>
                </a:lnTo>
                <a:lnTo>
                  <a:pt x="85006" y="23131"/>
                </a:lnTo>
                <a:lnTo>
                  <a:pt x="100620" y="13589"/>
                </a:lnTo>
                <a:lnTo>
                  <a:pt x="96861" y="31516"/>
                </a:lnTo>
                <a:lnTo>
                  <a:pt x="111896" y="26889"/>
                </a:lnTo>
                <a:lnTo>
                  <a:pt x="100909" y="41057"/>
                </a:lnTo>
                <a:lnTo>
                  <a:pt x="114209" y="42214"/>
                </a:lnTo>
                <a:lnTo>
                  <a:pt x="104379" y="53201"/>
                </a:lnTo>
                <a:lnTo>
                  <a:pt x="114788" y="59851"/>
                </a:lnTo>
                <a:lnTo>
                  <a:pt x="101198" y="64188"/>
                </a:lnTo>
                <a:lnTo>
                  <a:pt x="105246" y="74886"/>
                </a:lnTo>
                <a:lnTo>
                  <a:pt x="93102" y="73730"/>
                </a:lnTo>
                <a:lnTo>
                  <a:pt x="97150" y="85006"/>
                </a:lnTo>
                <a:lnTo>
                  <a:pt x="88187" y="81537"/>
                </a:lnTo>
                <a:lnTo>
                  <a:pt x="87319" y="95994"/>
                </a:lnTo>
                <a:lnTo>
                  <a:pt x="76043" y="91078"/>
                </a:lnTo>
                <a:lnTo>
                  <a:pt x="71417" y="101776"/>
                </a:lnTo>
                <a:lnTo>
                  <a:pt x="64478" y="93970"/>
                </a:lnTo>
                <a:lnTo>
                  <a:pt x="58984" y="106692"/>
                </a:lnTo>
                <a:lnTo>
                  <a:pt x="52334" y="88187"/>
                </a:lnTo>
                <a:lnTo>
                  <a:pt x="45105" y="100620"/>
                </a:lnTo>
                <a:lnTo>
                  <a:pt x="41636" y="86741"/>
                </a:lnTo>
                <a:lnTo>
                  <a:pt x="29492" y="102355"/>
                </a:lnTo>
                <a:lnTo>
                  <a:pt x="29781" y="83271"/>
                </a:lnTo>
                <a:lnTo>
                  <a:pt x="20239" y="87319"/>
                </a:lnTo>
                <a:lnTo>
                  <a:pt x="21107" y="76332"/>
                </a:lnTo>
                <a:lnTo>
                  <a:pt x="4915" y="79224"/>
                </a:lnTo>
                <a:lnTo>
                  <a:pt x="16191" y="66212"/>
                </a:lnTo>
                <a:lnTo>
                  <a:pt x="7806" y="62164"/>
                </a:lnTo>
                <a:lnTo>
                  <a:pt x="14167" y="56960"/>
                </a:lnTo>
                <a:lnTo>
                  <a:pt x="0" y="47997"/>
                </a:lnTo>
                <a:lnTo>
                  <a:pt x="18215" y="43081"/>
                </a:lnTo>
                <a:lnTo>
                  <a:pt x="9252" y="31516"/>
                </a:lnTo>
                <a:lnTo>
                  <a:pt x="26022" y="33540"/>
                </a:lnTo>
                <a:lnTo>
                  <a:pt x="16191" y="18504"/>
                </a:lnTo>
                <a:lnTo>
                  <a:pt x="31516" y="23420"/>
                </a:lnTo>
                <a:lnTo>
                  <a:pt x="32094" y="11854"/>
                </a:lnTo>
                <a:close/>
              </a:path>
            </a:pathLst>
          </a:custGeom>
          <a:solidFill>
            <a:srgbClr val="FFFFFF"/>
          </a:solidFill>
          <a:ln cap="flat" cmpd="sng" w="76200">
            <a:solidFill>
              <a:srgbClr val="000000"/>
            </a:solidFill>
            <a:prstDash val="solid"/>
            <a:miter lim="8000"/>
            <a:headEnd len="med" w="med" type="none"/>
            <a:tailEnd len="med" w="med" type="none"/>
          </a:ln>
        </p:spPr>
      </p:sp>
      <p:sp>
        <p:nvSpPr>
          <p:cNvPr id="70" name="Google Shape;70;p16"/>
          <p:cNvSpPr txBox="1"/>
          <p:nvPr>
            <p:ph idx="1" type="body"/>
          </p:nvPr>
        </p:nvSpPr>
        <p:spPr>
          <a:xfrm>
            <a:off x="2905800" y="2161800"/>
            <a:ext cx="3332400" cy="819900"/>
          </a:xfrm>
          <a:prstGeom prst="rect">
            <a:avLst/>
          </a:prstGeom>
        </p:spPr>
        <p:txBody>
          <a:bodyPr anchorCtr="0" anchor="ctr" bIns="91425" lIns="91425" spcFirstLastPara="1" rIns="91425" wrap="square" tIns="91425">
            <a:noAutofit/>
          </a:bodyPr>
          <a:lstStyle>
            <a:lvl1pPr indent="-381000" lvl="0" marL="457200" rtl="0" algn="ctr">
              <a:spcBef>
                <a:spcPts val="600"/>
              </a:spcBef>
              <a:spcAft>
                <a:spcPts val="0"/>
              </a:spcAft>
              <a:buClr>
                <a:srgbClr val="000000"/>
              </a:buClr>
              <a:buSzPts val="2400"/>
              <a:buFont typeface="Bangers"/>
              <a:buChar char="×"/>
              <a:defRPr sz="2400">
                <a:solidFill>
                  <a:srgbClr val="000000"/>
                </a:solidFill>
                <a:latin typeface="Bangers"/>
                <a:ea typeface="Bangers"/>
                <a:cs typeface="Bangers"/>
                <a:sym typeface="Bangers"/>
              </a:defRPr>
            </a:lvl1pPr>
            <a:lvl2pPr indent="-381000" lvl="1" marL="914400" rtl="0" algn="ctr">
              <a:spcBef>
                <a:spcPts val="0"/>
              </a:spcBef>
              <a:spcAft>
                <a:spcPts val="0"/>
              </a:spcAft>
              <a:buClr>
                <a:srgbClr val="000000"/>
              </a:buClr>
              <a:buSzPts val="2400"/>
              <a:buFont typeface="Bangers"/>
              <a:buChar char="×"/>
              <a:defRPr>
                <a:solidFill>
                  <a:srgbClr val="000000"/>
                </a:solidFill>
                <a:latin typeface="Bangers"/>
                <a:ea typeface="Bangers"/>
                <a:cs typeface="Bangers"/>
                <a:sym typeface="Bangers"/>
              </a:defRPr>
            </a:lvl2pPr>
            <a:lvl3pPr indent="-381000" lvl="2" marL="1371600" rtl="0" algn="ctr">
              <a:spcBef>
                <a:spcPts val="0"/>
              </a:spcBef>
              <a:spcAft>
                <a:spcPts val="0"/>
              </a:spcAft>
              <a:buClr>
                <a:srgbClr val="000000"/>
              </a:buClr>
              <a:buSzPts val="2400"/>
              <a:buFont typeface="Bangers"/>
              <a:buChar char="×"/>
              <a:defRPr>
                <a:solidFill>
                  <a:srgbClr val="000000"/>
                </a:solidFill>
                <a:latin typeface="Bangers"/>
                <a:ea typeface="Bangers"/>
                <a:cs typeface="Bangers"/>
                <a:sym typeface="Bangers"/>
              </a:defRPr>
            </a:lvl3pPr>
            <a:lvl4pPr indent="-381000" lvl="3" marL="1828800" rtl="0" algn="ctr">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4pPr>
            <a:lvl5pPr indent="-381000" lvl="4" marL="2286000" rtl="0" algn="ctr">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5pPr>
            <a:lvl6pPr indent="-381000" lvl="5" marL="2743200" rtl="0" algn="ctr">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6pPr>
            <a:lvl7pPr indent="-381000" lvl="6" marL="3200400" rtl="0" algn="ctr">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7pPr>
            <a:lvl8pPr indent="-381000" lvl="7" marL="3657600" rtl="0" algn="ctr">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8pPr>
            <a:lvl9pPr indent="-381000" lvl="8" marL="4114800" rtl="0" algn="ctr">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9pPr>
          </a:lstStyle>
          <a:p/>
        </p:txBody>
      </p:sp>
      <p:sp>
        <p:nvSpPr>
          <p:cNvPr id="71" name="Google Shape;71;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atin typeface="Bangers"/>
                <a:ea typeface="Bangers"/>
                <a:cs typeface="Bangers"/>
                <a:sym typeface="Bangers"/>
              </a:defRPr>
            </a:lvl1pPr>
            <a:lvl2pPr lvl="1" rtl="0">
              <a:buNone/>
              <a:defRPr>
                <a:latin typeface="Bangers"/>
                <a:ea typeface="Bangers"/>
                <a:cs typeface="Bangers"/>
                <a:sym typeface="Bangers"/>
              </a:defRPr>
            </a:lvl2pPr>
            <a:lvl3pPr lvl="2" rtl="0">
              <a:buNone/>
              <a:defRPr>
                <a:latin typeface="Bangers"/>
                <a:ea typeface="Bangers"/>
                <a:cs typeface="Bangers"/>
                <a:sym typeface="Bangers"/>
              </a:defRPr>
            </a:lvl3pPr>
            <a:lvl4pPr lvl="3" rtl="0">
              <a:buNone/>
              <a:defRPr>
                <a:latin typeface="Bangers"/>
                <a:ea typeface="Bangers"/>
                <a:cs typeface="Bangers"/>
                <a:sym typeface="Bangers"/>
              </a:defRPr>
            </a:lvl4pPr>
            <a:lvl5pPr lvl="4" rtl="0">
              <a:buNone/>
              <a:defRPr>
                <a:latin typeface="Bangers"/>
                <a:ea typeface="Bangers"/>
                <a:cs typeface="Bangers"/>
                <a:sym typeface="Bangers"/>
              </a:defRPr>
            </a:lvl5pPr>
            <a:lvl6pPr lvl="5" rtl="0">
              <a:buNone/>
              <a:defRPr>
                <a:latin typeface="Bangers"/>
                <a:ea typeface="Bangers"/>
                <a:cs typeface="Bangers"/>
                <a:sym typeface="Bangers"/>
              </a:defRPr>
            </a:lvl6pPr>
            <a:lvl7pPr lvl="6" rtl="0">
              <a:buNone/>
              <a:defRPr>
                <a:latin typeface="Bangers"/>
                <a:ea typeface="Bangers"/>
                <a:cs typeface="Bangers"/>
                <a:sym typeface="Bangers"/>
              </a:defRPr>
            </a:lvl7pPr>
            <a:lvl8pPr lvl="7" rtl="0">
              <a:buNone/>
              <a:defRPr>
                <a:latin typeface="Bangers"/>
                <a:ea typeface="Bangers"/>
                <a:cs typeface="Bangers"/>
                <a:sym typeface="Bangers"/>
              </a:defRPr>
            </a:lvl8pPr>
            <a:lvl9pPr lvl="8" rtl="0">
              <a:buNone/>
              <a:defRPr>
                <a:latin typeface="Bangers"/>
                <a:ea typeface="Bangers"/>
                <a:cs typeface="Bangers"/>
                <a:sym typeface="Banger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72" name="Shape 72"/>
        <p:cNvGrpSpPr/>
        <p:nvPr/>
      </p:nvGrpSpPr>
      <p:grpSpPr>
        <a:xfrm>
          <a:off x="0" y="0"/>
          <a:ext cx="0" cy="0"/>
          <a:chOff x="0" y="0"/>
          <a:chExt cx="0" cy="0"/>
        </a:xfrm>
      </p:grpSpPr>
      <p:pic>
        <p:nvPicPr>
          <p:cNvPr descr="comic-01.png" id="73" name="Google Shape;73;p17"/>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74" name="Google Shape;74;p17"/>
          <p:cNvSpPr/>
          <p:nvPr/>
        </p:nvSpPr>
        <p:spPr>
          <a:xfrm>
            <a:off x="734600" y="763500"/>
            <a:ext cx="7879000" cy="4185275"/>
          </a:xfrm>
          <a:custGeom>
            <a:rect b="b" l="l" r="r" t="t"/>
            <a:pathLst>
              <a:path extrusionOk="0" h="167411" w="315160">
                <a:moveTo>
                  <a:pt x="0" y="0"/>
                </a:moveTo>
                <a:lnTo>
                  <a:pt x="315160" y="10409"/>
                </a:lnTo>
                <a:lnTo>
                  <a:pt x="310823" y="159315"/>
                </a:lnTo>
                <a:lnTo>
                  <a:pt x="9252" y="167411"/>
                </a:lnTo>
                <a:close/>
              </a:path>
            </a:pathLst>
          </a:custGeom>
          <a:solidFill>
            <a:srgbClr val="001936">
              <a:alpha val="21920"/>
            </a:srgbClr>
          </a:solidFill>
          <a:ln>
            <a:noFill/>
          </a:ln>
        </p:spPr>
      </p:sp>
      <p:sp>
        <p:nvSpPr>
          <p:cNvPr id="75" name="Google Shape;75;p17"/>
          <p:cNvSpPr/>
          <p:nvPr/>
        </p:nvSpPr>
        <p:spPr>
          <a:xfrm>
            <a:off x="506000" y="534900"/>
            <a:ext cx="7879000" cy="4185275"/>
          </a:xfrm>
          <a:custGeom>
            <a:rect b="b" l="l" r="r" t="t"/>
            <a:pathLst>
              <a:path extrusionOk="0" h="167411" w="315160">
                <a:moveTo>
                  <a:pt x="0" y="0"/>
                </a:moveTo>
                <a:lnTo>
                  <a:pt x="315160" y="10409"/>
                </a:lnTo>
                <a:lnTo>
                  <a:pt x="310823" y="159315"/>
                </a:lnTo>
                <a:lnTo>
                  <a:pt x="9252" y="167411"/>
                </a:lnTo>
                <a:close/>
              </a:path>
            </a:pathLst>
          </a:custGeom>
          <a:solidFill>
            <a:srgbClr val="FFFFFF"/>
          </a:solidFill>
          <a:ln cap="flat" cmpd="sng" w="76200">
            <a:solidFill>
              <a:srgbClr val="000000"/>
            </a:solidFill>
            <a:prstDash val="solid"/>
            <a:miter lim="8000"/>
            <a:headEnd len="med" w="med" type="none"/>
            <a:tailEnd len="med" w="med" type="none"/>
          </a:ln>
        </p:spPr>
      </p:sp>
      <p:sp>
        <p:nvSpPr>
          <p:cNvPr id="76" name="Google Shape;76;p17"/>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7" name="Google Shape;77;p17"/>
          <p:cNvSpPr txBox="1"/>
          <p:nvPr>
            <p:ph idx="1" type="body"/>
          </p:nvPr>
        </p:nvSpPr>
        <p:spPr>
          <a:xfrm>
            <a:off x="1052050" y="1545942"/>
            <a:ext cx="7710900" cy="33036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78" name="Google Shape;78;p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79" name="Shape 79"/>
        <p:cNvGrpSpPr/>
        <p:nvPr/>
      </p:nvGrpSpPr>
      <p:grpSpPr>
        <a:xfrm>
          <a:off x="0" y="0"/>
          <a:ext cx="0" cy="0"/>
          <a:chOff x="0" y="0"/>
          <a:chExt cx="0" cy="0"/>
        </a:xfrm>
      </p:grpSpPr>
      <p:pic>
        <p:nvPicPr>
          <p:cNvPr descr="comic-01.png" id="80" name="Google Shape;80;p18"/>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81" name="Google Shape;81;p18"/>
          <p:cNvSpPr/>
          <p:nvPr/>
        </p:nvSpPr>
        <p:spPr>
          <a:xfrm>
            <a:off x="734600" y="763500"/>
            <a:ext cx="7879000" cy="4185275"/>
          </a:xfrm>
          <a:custGeom>
            <a:rect b="b" l="l" r="r" t="t"/>
            <a:pathLst>
              <a:path extrusionOk="0" h="167411" w="315160">
                <a:moveTo>
                  <a:pt x="0" y="0"/>
                </a:moveTo>
                <a:lnTo>
                  <a:pt x="315160" y="10409"/>
                </a:lnTo>
                <a:lnTo>
                  <a:pt x="310823" y="159315"/>
                </a:lnTo>
                <a:lnTo>
                  <a:pt x="9252" y="167411"/>
                </a:lnTo>
                <a:close/>
              </a:path>
            </a:pathLst>
          </a:custGeom>
          <a:solidFill>
            <a:srgbClr val="001936">
              <a:alpha val="21920"/>
            </a:srgbClr>
          </a:solidFill>
          <a:ln>
            <a:noFill/>
          </a:ln>
        </p:spPr>
      </p:sp>
      <p:sp>
        <p:nvSpPr>
          <p:cNvPr id="82" name="Google Shape;82;p18"/>
          <p:cNvSpPr/>
          <p:nvPr/>
        </p:nvSpPr>
        <p:spPr>
          <a:xfrm>
            <a:off x="506000" y="534900"/>
            <a:ext cx="7879000" cy="4185275"/>
          </a:xfrm>
          <a:custGeom>
            <a:rect b="b" l="l" r="r" t="t"/>
            <a:pathLst>
              <a:path extrusionOk="0" h="167411" w="315160">
                <a:moveTo>
                  <a:pt x="0" y="0"/>
                </a:moveTo>
                <a:lnTo>
                  <a:pt x="315160" y="10409"/>
                </a:lnTo>
                <a:lnTo>
                  <a:pt x="310823" y="159315"/>
                </a:lnTo>
                <a:lnTo>
                  <a:pt x="9252" y="167411"/>
                </a:lnTo>
                <a:close/>
              </a:path>
            </a:pathLst>
          </a:custGeom>
          <a:solidFill>
            <a:srgbClr val="FFFFFF"/>
          </a:solidFill>
          <a:ln cap="flat" cmpd="sng" w="76200">
            <a:solidFill>
              <a:srgbClr val="000000"/>
            </a:solidFill>
            <a:prstDash val="solid"/>
            <a:miter lim="8000"/>
            <a:headEnd len="med" w="med" type="none"/>
            <a:tailEnd len="med" w="med" type="none"/>
          </a:ln>
        </p:spPr>
      </p:sp>
      <p:sp>
        <p:nvSpPr>
          <p:cNvPr id="83" name="Google Shape;83;p18"/>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4" name="Google Shape;84;p18"/>
          <p:cNvSpPr txBox="1"/>
          <p:nvPr>
            <p:ph idx="1" type="body"/>
          </p:nvPr>
        </p:nvSpPr>
        <p:spPr>
          <a:xfrm>
            <a:off x="1073625" y="1550125"/>
            <a:ext cx="3396300" cy="2666100"/>
          </a:xfrm>
          <a:prstGeom prst="rect">
            <a:avLst/>
          </a:prstGeom>
        </p:spPr>
        <p:txBody>
          <a:bodyPr anchorCtr="0" anchor="t" bIns="91425" lIns="91425" spcFirstLastPara="1" rIns="91425" wrap="square" tIns="91425">
            <a:noAutofit/>
          </a:bodyPr>
          <a:lstStyle>
            <a:lvl1pPr indent="-368300" lvl="0" marL="457200" rtl="0">
              <a:spcBef>
                <a:spcPts val="600"/>
              </a:spcBef>
              <a:spcAft>
                <a:spcPts val="0"/>
              </a:spcAft>
              <a:buSzPts val="2200"/>
              <a:buChar char="×"/>
              <a:defRPr sz="2200"/>
            </a:lvl1pPr>
            <a:lvl2pPr indent="-368300" lvl="1" marL="914400" rtl="0">
              <a:spcBef>
                <a:spcPts val="0"/>
              </a:spcBef>
              <a:spcAft>
                <a:spcPts val="0"/>
              </a:spcAft>
              <a:buSzPts val="2200"/>
              <a:buChar char="×"/>
              <a:defRPr sz="2200"/>
            </a:lvl2pPr>
            <a:lvl3pPr indent="-368300" lvl="2" marL="1371600" rtl="0">
              <a:spcBef>
                <a:spcPts val="0"/>
              </a:spcBef>
              <a:spcAft>
                <a:spcPts val="0"/>
              </a:spcAft>
              <a:buSzPts val="2200"/>
              <a:buChar char="×"/>
              <a:defRPr sz="2200"/>
            </a:lvl3pPr>
            <a:lvl4pPr indent="-368300" lvl="3" marL="1828800" rtl="0">
              <a:spcBef>
                <a:spcPts val="0"/>
              </a:spcBef>
              <a:spcAft>
                <a:spcPts val="0"/>
              </a:spcAft>
              <a:buSzPts val="2200"/>
              <a:buChar char="×"/>
              <a:defRPr sz="2200"/>
            </a:lvl4pPr>
            <a:lvl5pPr indent="-368300" lvl="4" marL="2286000" rtl="0">
              <a:spcBef>
                <a:spcPts val="0"/>
              </a:spcBef>
              <a:spcAft>
                <a:spcPts val="0"/>
              </a:spcAft>
              <a:buSzPts val="2200"/>
              <a:buChar char="×"/>
              <a:defRPr sz="2200"/>
            </a:lvl5pPr>
            <a:lvl6pPr indent="-368300" lvl="5" marL="2743200" rtl="0">
              <a:spcBef>
                <a:spcPts val="0"/>
              </a:spcBef>
              <a:spcAft>
                <a:spcPts val="0"/>
              </a:spcAft>
              <a:buSzPts val="2200"/>
              <a:buChar char="×"/>
              <a:defRPr sz="2200"/>
            </a:lvl6pPr>
            <a:lvl7pPr indent="-368300" lvl="6" marL="3200400" rtl="0">
              <a:spcBef>
                <a:spcPts val="0"/>
              </a:spcBef>
              <a:spcAft>
                <a:spcPts val="0"/>
              </a:spcAft>
              <a:buSzPts val="2200"/>
              <a:buChar char="×"/>
              <a:defRPr sz="2200"/>
            </a:lvl7pPr>
            <a:lvl8pPr indent="-368300" lvl="7" marL="3657600" rtl="0">
              <a:spcBef>
                <a:spcPts val="0"/>
              </a:spcBef>
              <a:spcAft>
                <a:spcPts val="0"/>
              </a:spcAft>
              <a:buSzPts val="2200"/>
              <a:buChar char="×"/>
              <a:defRPr sz="2200"/>
            </a:lvl8pPr>
            <a:lvl9pPr indent="-368300" lvl="8" marL="4114800" rtl="0">
              <a:spcBef>
                <a:spcPts val="0"/>
              </a:spcBef>
              <a:spcAft>
                <a:spcPts val="0"/>
              </a:spcAft>
              <a:buSzPts val="2200"/>
              <a:buChar char="×"/>
              <a:defRPr sz="2200"/>
            </a:lvl9pPr>
          </a:lstStyle>
          <a:p/>
        </p:txBody>
      </p:sp>
      <p:sp>
        <p:nvSpPr>
          <p:cNvPr id="85" name="Google Shape;85;p18"/>
          <p:cNvSpPr txBox="1"/>
          <p:nvPr>
            <p:ph idx="2" type="body"/>
          </p:nvPr>
        </p:nvSpPr>
        <p:spPr>
          <a:xfrm>
            <a:off x="4674251" y="1550125"/>
            <a:ext cx="3396300" cy="2666100"/>
          </a:xfrm>
          <a:prstGeom prst="rect">
            <a:avLst/>
          </a:prstGeom>
        </p:spPr>
        <p:txBody>
          <a:bodyPr anchorCtr="0" anchor="t" bIns="91425" lIns="91425" spcFirstLastPara="1" rIns="91425" wrap="square" tIns="91425">
            <a:noAutofit/>
          </a:bodyPr>
          <a:lstStyle>
            <a:lvl1pPr indent="-368300" lvl="0" marL="457200" rtl="0">
              <a:spcBef>
                <a:spcPts val="600"/>
              </a:spcBef>
              <a:spcAft>
                <a:spcPts val="0"/>
              </a:spcAft>
              <a:buSzPts val="2200"/>
              <a:buChar char="×"/>
              <a:defRPr sz="2200"/>
            </a:lvl1pPr>
            <a:lvl2pPr indent="-368300" lvl="1" marL="914400" rtl="0">
              <a:spcBef>
                <a:spcPts val="0"/>
              </a:spcBef>
              <a:spcAft>
                <a:spcPts val="0"/>
              </a:spcAft>
              <a:buSzPts val="2200"/>
              <a:buChar char="×"/>
              <a:defRPr sz="2200"/>
            </a:lvl2pPr>
            <a:lvl3pPr indent="-368300" lvl="2" marL="1371600" rtl="0">
              <a:spcBef>
                <a:spcPts val="0"/>
              </a:spcBef>
              <a:spcAft>
                <a:spcPts val="0"/>
              </a:spcAft>
              <a:buSzPts val="2200"/>
              <a:buChar char="×"/>
              <a:defRPr sz="2200"/>
            </a:lvl3pPr>
            <a:lvl4pPr indent="-368300" lvl="3" marL="1828800" rtl="0">
              <a:spcBef>
                <a:spcPts val="0"/>
              </a:spcBef>
              <a:spcAft>
                <a:spcPts val="0"/>
              </a:spcAft>
              <a:buSzPts val="2200"/>
              <a:buChar char="×"/>
              <a:defRPr sz="2200"/>
            </a:lvl4pPr>
            <a:lvl5pPr indent="-368300" lvl="4" marL="2286000" rtl="0">
              <a:spcBef>
                <a:spcPts val="0"/>
              </a:spcBef>
              <a:spcAft>
                <a:spcPts val="0"/>
              </a:spcAft>
              <a:buSzPts val="2200"/>
              <a:buChar char="×"/>
              <a:defRPr sz="2200"/>
            </a:lvl5pPr>
            <a:lvl6pPr indent="-368300" lvl="5" marL="2743200" rtl="0">
              <a:spcBef>
                <a:spcPts val="0"/>
              </a:spcBef>
              <a:spcAft>
                <a:spcPts val="0"/>
              </a:spcAft>
              <a:buSzPts val="2200"/>
              <a:buChar char="×"/>
              <a:defRPr sz="2200"/>
            </a:lvl6pPr>
            <a:lvl7pPr indent="-368300" lvl="6" marL="3200400" rtl="0">
              <a:spcBef>
                <a:spcPts val="0"/>
              </a:spcBef>
              <a:spcAft>
                <a:spcPts val="0"/>
              </a:spcAft>
              <a:buSzPts val="2200"/>
              <a:buChar char="×"/>
              <a:defRPr sz="2200"/>
            </a:lvl7pPr>
            <a:lvl8pPr indent="-368300" lvl="7" marL="3657600" rtl="0">
              <a:spcBef>
                <a:spcPts val="0"/>
              </a:spcBef>
              <a:spcAft>
                <a:spcPts val="0"/>
              </a:spcAft>
              <a:buSzPts val="2200"/>
              <a:buChar char="×"/>
              <a:defRPr sz="2200"/>
            </a:lvl8pPr>
            <a:lvl9pPr indent="-368300" lvl="8" marL="4114800" rtl="0">
              <a:spcBef>
                <a:spcPts val="0"/>
              </a:spcBef>
              <a:spcAft>
                <a:spcPts val="0"/>
              </a:spcAft>
              <a:buSzPts val="2200"/>
              <a:buChar char="×"/>
              <a:defRPr sz="2200"/>
            </a:lvl9pPr>
          </a:lstStyle>
          <a:p/>
        </p:txBody>
      </p:sp>
      <p:sp>
        <p:nvSpPr>
          <p:cNvPr id="86" name="Google Shape;86;p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87" name="Shape 87"/>
        <p:cNvGrpSpPr/>
        <p:nvPr/>
      </p:nvGrpSpPr>
      <p:grpSpPr>
        <a:xfrm>
          <a:off x="0" y="0"/>
          <a:ext cx="0" cy="0"/>
          <a:chOff x="0" y="0"/>
          <a:chExt cx="0" cy="0"/>
        </a:xfrm>
      </p:grpSpPr>
      <p:pic>
        <p:nvPicPr>
          <p:cNvPr descr="comic-01.png" id="88" name="Google Shape;88;p19"/>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89" name="Google Shape;89;p19"/>
          <p:cNvSpPr/>
          <p:nvPr/>
        </p:nvSpPr>
        <p:spPr>
          <a:xfrm>
            <a:off x="734600" y="763500"/>
            <a:ext cx="7879000" cy="4185275"/>
          </a:xfrm>
          <a:custGeom>
            <a:rect b="b" l="l" r="r" t="t"/>
            <a:pathLst>
              <a:path extrusionOk="0" h="167411" w="315160">
                <a:moveTo>
                  <a:pt x="0" y="0"/>
                </a:moveTo>
                <a:lnTo>
                  <a:pt x="315160" y="10409"/>
                </a:lnTo>
                <a:lnTo>
                  <a:pt x="310823" y="159315"/>
                </a:lnTo>
                <a:lnTo>
                  <a:pt x="9252" y="167411"/>
                </a:lnTo>
                <a:close/>
              </a:path>
            </a:pathLst>
          </a:custGeom>
          <a:solidFill>
            <a:srgbClr val="001936">
              <a:alpha val="21920"/>
            </a:srgbClr>
          </a:solidFill>
          <a:ln>
            <a:noFill/>
          </a:ln>
        </p:spPr>
      </p:sp>
      <p:sp>
        <p:nvSpPr>
          <p:cNvPr id="90" name="Google Shape;90;p19"/>
          <p:cNvSpPr/>
          <p:nvPr/>
        </p:nvSpPr>
        <p:spPr>
          <a:xfrm>
            <a:off x="506000" y="534900"/>
            <a:ext cx="7879000" cy="4185275"/>
          </a:xfrm>
          <a:custGeom>
            <a:rect b="b" l="l" r="r" t="t"/>
            <a:pathLst>
              <a:path extrusionOk="0" h="167411" w="315160">
                <a:moveTo>
                  <a:pt x="0" y="0"/>
                </a:moveTo>
                <a:lnTo>
                  <a:pt x="315160" y="10409"/>
                </a:lnTo>
                <a:lnTo>
                  <a:pt x="310823" y="159315"/>
                </a:lnTo>
                <a:lnTo>
                  <a:pt x="9252" y="167411"/>
                </a:lnTo>
                <a:close/>
              </a:path>
            </a:pathLst>
          </a:custGeom>
          <a:solidFill>
            <a:srgbClr val="FFFFFF"/>
          </a:solidFill>
          <a:ln cap="flat" cmpd="sng" w="76200">
            <a:solidFill>
              <a:srgbClr val="000000"/>
            </a:solidFill>
            <a:prstDash val="solid"/>
            <a:miter lim="8000"/>
            <a:headEnd len="med" w="med" type="none"/>
            <a:tailEnd len="med" w="med" type="none"/>
          </a:ln>
        </p:spPr>
      </p:sp>
      <p:sp>
        <p:nvSpPr>
          <p:cNvPr id="91" name="Google Shape;91;p19"/>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2" name="Google Shape;92;p19"/>
          <p:cNvSpPr txBox="1"/>
          <p:nvPr>
            <p:ph idx="1" type="body"/>
          </p:nvPr>
        </p:nvSpPr>
        <p:spPr>
          <a:xfrm>
            <a:off x="902950" y="1556175"/>
            <a:ext cx="2295300" cy="28227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93" name="Google Shape;93;p19"/>
          <p:cNvSpPr txBox="1"/>
          <p:nvPr>
            <p:ph idx="2" type="body"/>
          </p:nvPr>
        </p:nvSpPr>
        <p:spPr>
          <a:xfrm>
            <a:off x="3315993" y="1556175"/>
            <a:ext cx="2295300" cy="28227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94" name="Google Shape;94;p19"/>
          <p:cNvSpPr txBox="1"/>
          <p:nvPr>
            <p:ph idx="3" type="body"/>
          </p:nvPr>
        </p:nvSpPr>
        <p:spPr>
          <a:xfrm>
            <a:off x="5729035" y="1556175"/>
            <a:ext cx="2295300" cy="28227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95" name="Google Shape;95;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6" name="Shape 96"/>
        <p:cNvGrpSpPr/>
        <p:nvPr/>
      </p:nvGrpSpPr>
      <p:grpSpPr>
        <a:xfrm>
          <a:off x="0" y="0"/>
          <a:ext cx="0" cy="0"/>
          <a:chOff x="0" y="0"/>
          <a:chExt cx="0" cy="0"/>
        </a:xfrm>
      </p:grpSpPr>
      <p:pic>
        <p:nvPicPr>
          <p:cNvPr descr="comic-01.png" id="97" name="Google Shape;97;p20"/>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98" name="Google Shape;98;p20"/>
          <p:cNvSpPr/>
          <p:nvPr/>
        </p:nvSpPr>
        <p:spPr>
          <a:xfrm>
            <a:off x="734600" y="763500"/>
            <a:ext cx="7879000" cy="4185275"/>
          </a:xfrm>
          <a:custGeom>
            <a:rect b="b" l="l" r="r" t="t"/>
            <a:pathLst>
              <a:path extrusionOk="0" h="167411" w="315160">
                <a:moveTo>
                  <a:pt x="0" y="0"/>
                </a:moveTo>
                <a:lnTo>
                  <a:pt x="315160" y="10409"/>
                </a:lnTo>
                <a:lnTo>
                  <a:pt x="310823" y="159315"/>
                </a:lnTo>
                <a:lnTo>
                  <a:pt x="9252" y="167411"/>
                </a:lnTo>
                <a:close/>
              </a:path>
            </a:pathLst>
          </a:custGeom>
          <a:solidFill>
            <a:srgbClr val="001936">
              <a:alpha val="21920"/>
            </a:srgbClr>
          </a:solidFill>
          <a:ln>
            <a:noFill/>
          </a:ln>
        </p:spPr>
      </p:sp>
      <p:sp>
        <p:nvSpPr>
          <p:cNvPr id="99" name="Google Shape;99;p20"/>
          <p:cNvSpPr/>
          <p:nvPr/>
        </p:nvSpPr>
        <p:spPr>
          <a:xfrm>
            <a:off x="506000" y="534900"/>
            <a:ext cx="7879000" cy="4185275"/>
          </a:xfrm>
          <a:custGeom>
            <a:rect b="b" l="l" r="r" t="t"/>
            <a:pathLst>
              <a:path extrusionOk="0" h="167411" w="315160">
                <a:moveTo>
                  <a:pt x="0" y="0"/>
                </a:moveTo>
                <a:lnTo>
                  <a:pt x="315160" y="10409"/>
                </a:lnTo>
                <a:lnTo>
                  <a:pt x="310823" y="159315"/>
                </a:lnTo>
                <a:lnTo>
                  <a:pt x="9252" y="167411"/>
                </a:lnTo>
                <a:close/>
              </a:path>
            </a:pathLst>
          </a:custGeom>
          <a:solidFill>
            <a:srgbClr val="FFFFFF"/>
          </a:solidFill>
          <a:ln cap="flat" cmpd="sng" w="76200">
            <a:solidFill>
              <a:srgbClr val="000000"/>
            </a:solidFill>
            <a:prstDash val="solid"/>
            <a:miter lim="8000"/>
            <a:headEnd len="med" w="med" type="none"/>
            <a:tailEnd len="med" w="med" type="none"/>
          </a:ln>
        </p:spPr>
      </p:sp>
      <p:sp>
        <p:nvSpPr>
          <p:cNvPr id="100" name="Google Shape;100;p20"/>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1" name="Google Shape;101;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2" name="Shape 102"/>
        <p:cNvGrpSpPr/>
        <p:nvPr/>
      </p:nvGrpSpPr>
      <p:grpSpPr>
        <a:xfrm>
          <a:off x="0" y="0"/>
          <a:ext cx="0" cy="0"/>
          <a:chOff x="0" y="0"/>
          <a:chExt cx="0" cy="0"/>
        </a:xfrm>
      </p:grpSpPr>
      <p:pic>
        <p:nvPicPr>
          <p:cNvPr descr="comic-01.png" id="103" name="Google Shape;103;p21"/>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104" name="Google Shape;104;p21"/>
          <p:cNvSpPr/>
          <p:nvPr/>
        </p:nvSpPr>
        <p:spPr>
          <a:xfrm>
            <a:off x="734600" y="763500"/>
            <a:ext cx="7879000" cy="4185275"/>
          </a:xfrm>
          <a:custGeom>
            <a:rect b="b" l="l" r="r" t="t"/>
            <a:pathLst>
              <a:path extrusionOk="0" h="167411" w="315160">
                <a:moveTo>
                  <a:pt x="0" y="0"/>
                </a:moveTo>
                <a:lnTo>
                  <a:pt x="315160" y="10409"/>
                </a:lnTo>
                <a:lnTo>
                  <a:pt x="310823" y="159315"/>
                </a:lnTo>
                <a:lnTo>
                  <a:pt x="9252" y="167411"/>
                </a:lnTo>
                <a:close/>
              </a:path>
            </a:pathLst>
          </a:custGeom>
          <a:solidFill>
            <a:srgbClr val="001936">
              <a:alpha val="21920"/>
            </a:srgbClr>
          </a:solidFill>
          <a:ln>
            <a:noFill/>
          </a:ln>
        </p:spPr>
      </p:sp>
      <p:sp>
        <p:nvSpPr>
          <p:cNvPr id="105" name="Google Shape;105;p21"/>
          <p:cNvSpPr/>
          <p:nvPr/>
        </p:nvSpPr>
        <p:spPr>
          <a:xfrm>
            <a:off x="506000" y="534900"/>
            <a:ext cx="7879000" cy="4185275"/>
          </a:xfrm>
          <a:custGeom>
            <a:rect b="b" l="l" r="r" t="t"/>
            <a:pathLst>
              <a:path extrusionOk="0" h="167411" w="315160">
                <a:moveTo>
                  <a:pt x="0" y="0"/>
                </a:moveTo>
                <a:lnTo>
                  <a:pt x="315160" y="10409"/>
                </a:lnTo>
                <a:lnTo>
                  <a:pt x="310823" y="159315"/>
                </a:lnTo>
                <a:lnTo>
                  <a:pt x="9252" y="167411"/>
                </a:lnTo>
                <a:close/>
              </a:path>
            </a:pathLst>
          </a:custGeom>
          <a:solidFill>
            <a:srgbClr val="FFFFFF"/>
          </a:solidFill>
          <a:ln cap="flat" cmpd="sng" w="76200">
            <a:solidFill>
              <a:srgbClr val="000000"/>
            </a:solidFill>
            <a:prstDash val="solid"/>
            <a:miter lim="8000"/>
            <a:headEnd len="med" w="med" type="none"/>
            <a:tailEnd len="med" w="med" type="none"/>
          </a:ln>
        </p:spPr>
      </p:sp>
      <p:sp>
        <p:nvSpPr>
          <p:cNvPr id="106" name="Google Shape;106;p21"/>
          <p:cNvSpPr txBox="1"/>
          <p:nvPr>
            <p:ph idx="1" type="body"/>
          </p:nvPr>
        </p:nvSpPr>
        <p:spPr>
          <a:xfrm rot="-120953">
            <a:off x="457216" y="4025232"/>
            <a:ext cx="8229893" cy="519622"/>
          </a:xfrm>
          <a:prstGeom prst="rect">
            <a:avLst/>
          </a:prstGeom>
        </p:spPr>
        <p:txBody>
          <a:bodyPr anchorCtr="0" anchor="t" bIns="91425" lIns="91425" spcFirstLastPara="1" rIns="91425" wrap="square" tIns="91425">
            <a:noAutofit/>
          </a:bodyPr>
          <a:lstStyle>
            <a:lvl1pPr indent="-228600" lvl="0" marL="457200" rtl="0" algn="ctr">
              <a:spcBef>
                <a:spcPts val="360"/>
              </a:spcBef>
              <a:spcAft>
                <a:spcPts val="0"/>
              </a:spcAft>
              <a:buSzPts val="1400"/>
              <a:buNone/>
              <a:defRPr sz="1400"/>
            </a:lvl1pPr>
          </a:lstStyle>
          <a:p/>
        </p:txBody>
      </p:sp>
      <p:sp>
        <p:nvSpPr>
          <p:cNvPr id="107" name="Google Shape;107;p2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8" name="Shape 108"/>
        <p:cNvGrpSpPr/>
        <p:nvPr/>
      </p:nvGrpSpPr>
      <p:grpSpPr>
        <a:xfrm>
          <a:off x="0" y="0"/>
          <a:ext cx="0" cy="0"/>
          <a:chOff x="0" y="0"/>
          <a:chExt cx="0" cy="0"/>
        </a:xfrm>
      </p:grpSpPr>
      <p:pic>
        <p:nvPicPr>
          <p:cNvPr descr="comic-03.png" id="109" name="Google Shape;109;p22"/>
          <p:cNvPicPr preferRelativeResize="0"/>
          <p:nvPr/>
        </p:nvPicPr>
        <p:blipFill>
          <a:blip r:embed="rId2">
            <a:alphaModFix amt="10000"/>
          </a:blip>
          <a:stretch>
            <a:fillRect/>
          </a:stretch>
        </p:blipFill>
        <p:spPr>
          <a:xfrm>
            <a:off x="0" y="0"/>
            <a:ext cx="9144000" cy="5143500"/>
          </a:xfrm>
          <a:prstGeom prst="rect">
            <a:avLst/>
          </a:prstGeom>
          <a:noFill/>
          <a:ln>
            <a:noFill/>
          </a:ln>
        </p:spPr>
      </p:pic>
      <p:sp>
        <p:nvSpPr>
          <p:cNvPr id="110" name="Google Shape;110;p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11" name="Shape 111"/>
        <p:cNvGrpSpPr/>
        <p:nvPr/>
      </p:nvGrpSpPr>
      <p:grpSpPr>
        <a:xfrm>
          <a:off x="0" y="0"/>
          <a:ext cx="0" cy="0"/>
          <a:chOff x="0" y="0"/>
          <a:chExt cx="0" cy="0"/>
        </a:xfrm>
      </p:grpSpPr>
      <p:sp>
        <p:nvSpPr>
          <p:cNvPr id="112" name="Google Shape;112;p23"/>
          <p:cNvSpPr txBox="1"/>
          <p:nvPr>
            <p:ph type="title"/>
          </p:nvPr>
        </p:nvSpPr>
        <p:spPr>
          <a:xfrm>
            <a:off x="457200" y="205978"/>
            <a:ext cx="8229600" cy="7950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accent1"/>
              </a:buClr>
              <a:buSzPts val="3200"/>
              <a:buFont typeface="Century Gothic"/>
              <a:buNone/>
              <a:defRPr b="1" i="0" sz="3200" u="none" cap="none" strike="noStrike">
                <a:solidFill>
                  <a:schemeClr val="accent1"/>
                </a:solidFill>
                <a:latin typeface="Century Gothic"/>
                <a:ea typeface="Century Gothic"/>
                <a:cs typeface="Century Gothic"/>
                <a:sym typeface="Century Gothic"/>
              </a:defRPr>
            </a:lvl1pPr>
            <a:lvl2pPr lvl="1" rtl="0">
              <a:spcBef>
                <a:spcPts val="0"/>
              </a:spcBef>
              <a:spcAft>
                <a:spcPts val="0"/>
              </a:spcAft>
              <a:buSzPts val="3000"/>
              <a:buNone/>
              <a:defRPr sz="1800"/>
            </a:lvl2pPr>
            <a:lvl3pPr lvl="2" rtl="0">
              <a:spcBef>
                <a:spcPts val="0"/>
              </a:spcBef>
              <a:spcAft>
                <a:spcPts val="0"/>
              </a:spcAft>
              <a:buSzPts val="3000"/>
              <a:buNone/>
              <a:defRPr sz="1800"/>
            </a:lvl3pPr>
            <a:lvl4pPr lvl="3" rtl="0">
              <a:spcBef>
                <a:spcPts val="0"/>
              </a:spcBef>
              <a:spcAft>
                <a:spcPts val="0"/>
              </a:spcAft>
              <a:buSzPts val="3000"/>
              <a:buNone/>
              <a:defRPr sz="1800"/>
            </a:lvl4pPr>
            <a:lvl5pPr lvl="4" rtl="0">
              <a:spcBef>
                <a:spcPts val="0"/>
              </a:spcBef>
              <a:spcAft>
                <a:spcPts val="0"/>
              </a:spcAft>
              <a:buSzPts val="3000"/>
              <a:buNone/>
              <a:defRPr sz="1800"/>
            </a:lvl5pPr>
            <a:lvl6pPr lvl="5" rtl="0">
              <a:spcBef>
                <a:spcPts val="0"/>
              </a:spcBef>
              <a:spcAft>
                <a:spcPts val="0"/>
              </a:spcAft>
              <a:buSzPts val="3000"/>
              <a:buNone/>
              <a:defRPr sz="1800"/>
            </a:lvl6pPr>
            <a:lvl7pPr lvl="6" rtl="0">
              <a:spcBef>
                <a:spcPts val="0"/>
              </a:spcBef>
              <a:spcAft>
                <a:spcPts val="0"/>
              </a:spcAft>
              <a:buSzPts val="3000"/>
              <a:buNone/>
              <a:defRPr sz="1800"/>
            </a:lvl7pPr>
            <a:lvl8pPr lvl="7" rtl="0">
              <a:spcBef>
                <a:spcPts val="0"/>
              </a:spcBef>
              <a:spcAft>
                <a:spcPts val="0"/>
              </a:spcAft>
              <a:buSzPts val="3000"/>
              <a:buNone/>
              <a:defRPr sz="1800"/>
            </a:lvl8pPr>
            <a:lvl9pPr lvl="8" rtl="0">
              <a:spcBef>
                <a:spcPts val="0"/>
              </a:spcBef>
              <a:spcAft>
                <a:spcPts val="0"/>
              </a:spcAft>
              <a:buSzPts val="3000"/>
              <a:buNone/>
              <a:defRPr sz="1800"/>
            </a:lvl9pPr>
          </a:lstStyle>
          <a:p/>
        </p:txBody>
      </p:sp>
      <p:sp>
        <p:nvSpPr>
          <p:cNvPr id="113" name="Google Shape;113;p23"/>
          <p:cNvSpPr txBox="1"/>
          <p:nvPr>
            <p:ph idx="1" type="body"/>
          </p:nvPr>
        </p:nvSpPr>
        <p:spPr>
          <a:xfrm>
            <a:off x="457200" y="1200151"/>
            <a:ext cx="8229600" cy="3297600"/>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accent1"/>
              </a:buClr>
              <a:buSzPts val="2800"/>
              <a:buFont typeface="Noto Sans Symbols"/>
              <a:buChar char="▪"/>
              <a:defRPr b="0" i="0" sz="2800" u="none" cap="none" strike="noStrike">
                <a:solidFill>
                  <a:schemeClr val="dk1"/>
                </a:solidFill>
                <a:latin typeface="Calibri"/>
                <a:ea typeface="Calibri"/>
                <a:cs typeface="Calibri"/>
                <a:sym typeface="Calibri"/>
              </a:defRPr>
            </a:lvl1pPr>
            <a:lvl2pPr indent="-393700" lvl="1" marL="914400" marR="0" rtl="0" algn="l">
              <a:spcBef>
                <a:spcPts val="520"/>
              </a:spcBef>
              <a:spcAft>
                <a:spcPts val="0"/>
              </a:spcAft>
              <a:buClr>
                <a:srgbClr val="1B4450"/>
              </a:buClr>
              <a:buSzPts val="2600"/>
              <a:buFont typeface="Noto Sans Symbols"/>
              <a:buChar char="▪"/>
              <a:defRPr b="0" i="0" sz="2600" u="none" cap="none" strike="noStrike">
                <a:solidFill>
                  <a:schemeClr val="dk2"/>
                </a:solidFill>
                <a:latin typeface="Calibri"/>
                <a:ea typeface="Calibri"/>
                <a:cs typeface="Calibri"/>
                <a:sym typeface="Calibri"/>
              </a:defRPr>
            </a:lvl2pPr>
            <a:lvl3pPr indent="-381000" lvl="2" marL="1371600" marR="0" rtl="0" algn="l">
              <a:spcBef>
                <a:spcPts val="480"/>
              </a:spcBef>
              <a:spcAft>
                <a:spcPts val="0"/>
              </a:spcAft>
              <a:buClr>
                <a:srgbClr val="1B4450"/>
              </a:buClr>
              <a:buSzPts val="2400"/>
              <a:buFont typeface="Noto Sans Symbols"/>
              <a:buChar char="▪"/>
              <a:defRPr b="0" i="0" sz="2400" u="none" cap="none" strike="noStrike">
                <a:solidFill>
                  <a:schemeClr val="accent4"/>
                </a:solidFill>
                <a:latin typeface="Calibri"/>
                <a:ea typeface="Calibri"/>
                <a:cs typeface="Calibri"/>
                <a:sym typeface="Calibri"/>
              </a:defRPr>
            </a:lvl3pPr>
            <a:lvl4pPr indent="-381000" lvl="3" marL="1828800" marR="0" rtl="0" algn="l">
              <a:spcBef>
                <a:spcPts val="480"/>
              </a:spcBef>
              <a:spcAft>
                <a:spcPts val="0"/>
              </a:spcAft>
              <a:buClr>
                <a:srgbClr val="C88812"/>
              </a:buClr>
              <a:buSzPts val="2400"/>
              <a:buFont typeface="Noto Sans Symbols"/>
              <a:buChar char="▪"/>
              <a:defRPr b="0" i="0" sz="2400" u="none" cap="none" strike="noStrike">
                <a:solidFill>
                  <a:schemeClr val="accent3"/>
                </a:solidFill>
                <a:latin typeface="Calibri"/>
                <a:ea typeface="Calibri"/>
                <a:cs typeface="Calibri"/>
                <a:sym typeface="Calibri"/>
              </a:defRPr>
            </a:lvl4pPr>
            <a:lvl5pPr indent="-342900" lvl="4" marL="2286000" marR="0" rtl="0" algn="l">
              <a:spcBef>
                <a:spcPts val="360"/>
              </a:spcBef>
              <a:spcAft>
                <a:spcPts val="0"/>
              </a:spcAft>
              <a:buClr>
                <a:srgbClr val="5C4E1F"/>
              </a:buClr>
              <a:buSzPts val="1800"/>
              <a:buFont typeface="Noto Sans Symbols"/>
              <a:buChar char="▪"/>
              <a:defRPr b="0" i="0" sz="1800" u="none" cap="none" strike="noStrike">
                <a:solidFill>
                  <a:srgbClr val="5C4E1F"/>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9pPr>
          </a:lstStyle>
          <a:p/>
        </p:txBody>
      </p:sp>
      <p:sp>
        <p:nvSpPr>
          <p:cNvPr id="114" name="Google Shape;114;p23"/>
          <p:cNvSpPr txBox="1"/>
          <p:nvPr>
            <p:ph idx="12" type="sldNum"/>
          </p:nvPr>
        </p:nvSpPr>
        <p:spPr>
          <a:xfrm>
            <a:off x="8484446" y="4599171"/>
            <a:ext cx="324600" cy="2385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000" u="none" cap="none" strike="noStrike">
                <a:solidFill>
                  <a:schemeClr val="accent6"/>
                </a:solidFill>
                <a:latin typeface="Century Gothic"/>
                <a:ea typeface="Century Gothic"/>
                <a:cs typeface="Century Gothic"/>
                <a:sym typeface="Century Gothic"/>
              </a:defRPr>
            </a:lvl1pPr>
            <a:lvl2pPr indent="0" lvl="1" marL="0" marR="0" rtl="0" algn="l">
              <a:spcBef>
                <a:spcPts val="0"/>
              </a:spcBef>
              <a:buNone/>
              <a:defRPr b="0" i="0" sz="1000" u="none" cap="none" strike="noStrike">
                <a:solidFill>
                  <a:schemeClr val="accent6"/>
                </a:solidFill>
                <a:latin typeface="Century Gothic"/>
                <a:ea typeface="Century Gothic"/>
                <a:cs typeface="Century Gothic"/>
                <a:sym typeface="Century Gothic"/>
              </a:defRPr>
            </a:lvl2pPr>
            <a:lvl3pPr indent="0" lvl="2" marL="0" marR="0" rtl="0" algn="l">
              <a:spcBef>
                <a:spcPts val="0"/>
              </a:spcBef>
              <a:buNone/>
              <a:defRPr b="0" i="0" sz="1000" u="none" cap="none" strike="noStrike">
                <a:solidFill>
                  <a:schemeClr val="accent6"/>
                </a:solidFill>
                <a:latin typeface="Century Gothic"/>
                <a:ea typeface="Century Gothic"/>
                <a:cs typeface="Century Gothic"/>
                <a:sym typeface="Century Gothic"/>
              </a:defRPr>
            </a:lvl3pPr>
            <a:lvl4pPr indent="0" lvl="3" marL="0" marR="0" rtl="0" algn="l">
              <a:spcBef>
                <a:spcPts val="0"/>
              </a:spcBef>
              <a:buNone/>
              <a:defRPr b="0" i="0" sz="1000" u="none" cap="none" strike="noStrike">
                <a:solidFill>
                  <a:schemeClr val="accent6"/>
                </a:solidFill>
                <a:latin typeface="Century Gothic"/>
                <a:ea typeface="Century Gothic"/>
                <a:cs typeface="Century Gothic"/>
                <a:sym typeface="Century Gothic"/>
              </a:defRPr>
            </a:lvl4pPr>
            <a:lvl5pPr indent="0" lvl="4" marL="0" marR="0" rtl="0" algn="l">
              <a:spcBef>
                <a:spcPts val="0"/>
              </a:spcBef>
              <a:buNone/>
              <a:defRPr b="0" i="0" sz="1000" u="none" cap="none" strike="noStrike">
                <a:solidFill>
                  <a:schemeClr val="accent6"/>
                </a:solidFill>
                <a:latin typeface="Century Gothic"/>
                <a:ea typeface="Century Gothic"/>
                <a:cs typeface="Century Gothic"/>
                <a:sym typeface="Century Gothic"/>
              </a:defRPr>
            </a:lvl5pPr>
            <a:lvl6pPr indent="0" lvl="5" marL="0" marR="0" rtl="0" algn="l">
              <a:spcBef>
                <a:spcPts val="0"/>
              </a:spcBef>
              <a:buNone/>
              <a:defRPr b="0" i="0" sz="1000" u="none" cap="none" strike="noStrike">
                <a:solidFill>
                  <a:schemeClr val="accent6"/>
                </a:solidFill>
                <a:latin typeface="Century Gothic"/>
                <a:ea typeface="Century Gothic"/>
                <a:cs typeface="Century Gothic"/>
                <a:sym typeface="Century Gothic"/>
              </a:defRPr>
            </a:lvl6pPr>
            <a:lvl7pPr indent="0" lvl="6" marL="0" marR="0" rtl="0" algn="l">
              <a:spcBef>
                <a:spcPts val="0"/>
              </a:spcBef>
              <a:buNone/>
              <a:defRPr b="0" i="0" sz="1000" u="none" cap="none" strike="noStrike">
                <a:solidFill>
                  <a:schemeClr val="accent6"/>
                </a:solidFill>
                <a:latin typeface="Century Gothic"/>
                <a:ea typeface="Century Gothic"/>
                <a:cs typeface="Century Gothic"/>
                <a:sym typeface="Century Gothic"/>
              </a:defRPr>
            </a:lvl7pPr>
            <a:lvl8pPr indent="0" lvl="7" marL="0" marR="0" rtl="0" algn="l">
              <a:spcBef>
                <a:spcPts val="0"/>
              </a:spcBef>
              <a:buNone/>
              <a:defRPr b="0" i="0" sz="1000" u="none" cap="none" strike="noStrike">
                <a:solidFill>
                  <a:schemeClr val="accent6"/>
                </a:solidFill>
                <a:latin typeface="Century Gothic"/>
                <a:ea typeface="Century Gothic"/>
                <a:cs typeface="Century Gothic"/>
                <a:sym typeface="Century Gothic"/>
              </a:defRPr>
            </a:lvl8pPr>
            <a:lvl9pPr indent="0" lvl="8" marL="0" marR="0" rtl="0" algn="l">
              <a:spcBef>
                <a:spcPts val="0"/>
              </a:spcBef>
              <a:buNone/>
              <a:defRPr b="0" i="0" sz="1000" u="none" cap="none" strike="noStrike">
                <a:solidFill>
                  <a:schemeClr val="accent6"/>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
        <p:nvSpPr>
          <p:cNvPr id="115" name="Google Shape;115;p23"/>
          <p:cNvSpPr txBox="1"/>
          <p:nvPr>
            <p:ph idx="11" type="ftr"/>
          </p:nvPr>
        </p:nvSpPr>
        <p:spPr>
          <a:xfrm>
            <a:off x="457200" y="4599172"/>
            <a:ext cx="3171600" cy="2328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000" u="none" cap="none" strike="noStrike">
                <a:solidFill>
                  <a:schemeClr val="accent6"/>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_1">
    <p:spTree>
      <p:nvGrpSpPr>
        <p:cNvPr id="116" name="Shape 116"/>
        <p:cNvGrpSpPr/>
        <p:nvPr/>
      </p:nvGrpSpPr>
      <p:grpSpPr>
        <a:xfrm>
          <a:off x="0" y="0"/>
          <a:ext cx="0" cy="0"/>
          <a:chOff x="0" y="0"/>
          <a:chExt cx="0" cy="0"/>
        </a:xfrm>
      </p:grpSpPr>
      <p:sp>
        <p:nvSpPr>
          <p:cNvPr id="117" name="Google Shape;117;p24"/>
          <p:cNvSpPr txBox="1"/>
          <p:nvPr>
            <p:ph type="title"/>
          </p:nvPr>
        </p:nvSpPr>
        <p:spPr>
          <a:xfrm>
            <a:off x="457200" y="205978"/>
            <a:ext cx="8229600" cy="7950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accent1"/>
              </a:buClr>
              <a:buSzPts val="3200"/>
              <a:buFont typeface="Century Gothic"/>
              <a:buNone/>
              <a:defRPr b="1" i="0" sz="3200" u="none" cap="none" strike="noStrike">
                <a:solidFill>
                  <a:schemeClr val="accent1"/>
                </a:solidFill>
                <a:latin typeface="Century Gothic"/>
                <a:ea typeface="Century Gothic"/>
                <a:cs typeface="Century Gothic"/>
                <a:sym typeface="Century Gothic"/>
              </a:defRPr>
            </a:lvl1pPr>
            <a:lvl2pPr lvl="1" rtl="0">
              <a:spcBef>
                <a:spcPts val="0"/>
              </a:spcBef>
              <a:spcAft>
                <a:spcPts val="0"/>
              </a:spcAft>
              <a:buSzPts val="3000"/>
              <a:buNone/>
              <a:defRPr sz="1800"/>
            </a:lvl2pPr>
            <a:lvl3pPr lvl="2" rtl="0">
              <a:spcBef>
                <a:spcPts val="0"/>
              </a:spcBef>
              <a:spcAft>
                <a:spcPts val="0"/>
              </a:spcAft>
              <a:buSzPts val="3000"/>
              <a:buNone/>
              <a:defRPr sz="1800"/>
            </a:lvl3pPr>
            <a:lvl4pPr lvl="3" rtl="0">
              <a:spcBef>
                <a:spcPts val="0"/>
              </a:spcBef>
              <a:spcAft>
                <a:spcPts val="0"/>
              </a:spcAft>
              <a:buSzPts val="3000"/>
              <a:buNone/>
              <a:defRPr sz="1800"/>
            </a:lvl4pPr>
            <a:lvl5pPr lvl="4" rtl="0">
              <a:spcBef>
                <a:spcPts val="0"/>
              </a:spcBef>
              <a:spcAft>
                <a:spcPts val="0"/>
              </a:spcAft>
              <a:buSzPts val="3000"/>
              <a:buNone/>
              <a:defRPr sz="1800"/>
            </a:lvl5pPr>
            <a:lvl6pPr lvl="5" rtl="0">
              <a:spcBef>
                <a:spcPts val="0"/>
              </a:spcBef>
              <a:spcAft>
                <a:spcPts val="0"/>
              </a:spcAft>
              <a:buSzPts val="3000"/>
              <a:buNone/>
              <a:defRPr sz="1800"/>
            </a:lvl6pPr>
            <a:lvl7pPr lvl="6" rtl="0">
              <a:spcBef>
                <a:spcPts val="0"/>
              </a:spcBef>
              <a:spcAft>
                <a:spcPts val="0"/>
              </a:spcAft>
              <a:buSzPts val="3000"/>
              <a:buNone/>
              <a:defRPr sz="1800"/>
            </a:lvl7pPr>
            <a:lvl8pPr lvl="7" rtl="0">
              <a:spcBef>
                <a:spcPts val="0"/>
              </a:spcBef>
              <a:spcAft>
                <a:spcPts val="0"/>
              </a:spcAft>
              <a:buSzPts val="3000"/>
              <a:buNone/>
              <a:defRPr sz="1800"/>
            </a:lvl8pPr>
            <a:lvl9pPr lvl="8" rtl="0">
              <a:spcBef>
                <a:spcPts val="0"/>
              </a:spcBef>
              <a:spcAft>
                <a:spcPts val="0"/>
              </a:spcAft>
              <a:buSzPts val="3000"/>
              <a:buNone/>
              <a:defRPr sz="1800"/>
            </a:lvl9pPr>
          </a:lstStyle>
          <a:p/>
        </p:txBody>
      </p:sp>
      <p:sp>
        <p:nvSpPr>
          <p:cNvPr id="118" name="Google Shape;118;p24"/>
          <p:cNvSpPr txBox="1"/>
          <p:nvPr>
            <p:ph idx="1" type="body"/>
          </p:nvPr>
        </p:nvSpPr>
        <p:spPr>
          <a:xfrm>
            <a:off x="457200" y="1200151"/>
            <a:ext cx="8229600" cy="3297600"/>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accent1"/>
              </a:buClr>
              <a:buSzPts val="2800"/>
              <a:buFont typeface="Noto Sans Symbols"/>
              <a:buChar char="▪"/>
              <a:defRPr b="0" i="0" sz="2800" u="none" cap="none" strike="noStrike">
                <a:solidFill>
                  <a:schemeClr val="dk1"/>
                </a:solidFill>
                <a:latin typeface="Calibri"/>
                <a:ea typeface="Calibri"/>
                <a:cs typeface="Calibri"/>
                <a:sym typeface="Calibri"/>
              </a:defRPr>
            </a:lvl1pPr>
            <a:lvl2pPr indent="-393700" lvl="1" marL="914400" marR="0" rtl="0" algn="l">
              <a:spcBef>
                <a:spcPts val="520"/>
              </a:spcBef>
              <a:spcAft>
                <a:spcPts val="0"/>
              </a:spcAft>
              <a:buClr>
                <a:srgbClr val="1B4450"/>
              </a:buClr>
              <a:buSzPts val="2600"/>
              <a:buFont typeface="Noto Sans Symbols"/>
              <a:buChar char="▪"/>
              <a:defRPr b="0" i="0" sz="2600" u="none" cap="none" strike="noStrike">
                <a:solidFill>
                  <a:schemeClr val="dk2"/>
                </a:solidFill>
                <a:latin typeface="Calibri"/>
                <a:ea typeface="Calibri"/>
                <a:cs typeface="Calibri"/>
                <a:sym typeface="Calibri"/>
              </a:defRPr>
            </a:lvl2pPr>
            <a:lvl3pPr indent="-381000" lvl="2" marL="1371600" marR="0" rtl="0" algn="l">
              <a:spcBef>
                <a:spcPts val="480"/>
              </a:spcBef>
              <a:spcAft>
                <a:spcPts val="0"/>
              </a:spcAft>
              <a:buClr>
                <a:srgbClr val="1B4450"/>
              </a:buClr>
              <a:buSzPts val="2400"/>
              <a:buFont typeface="Noto Sans Symbols"/>
              <a:buChar char="▪"/>
              <a:defRPr b="0" i="0" sz="2400" u="none" cap="none" strike="noStrike">
                <a:solidFill>
                  <a:schemeClr val="accent4"/>
                </a:solidFill>
                <a:latin typeface="Calibri"/>
                <a:ea typeface="Calibri"/>
                <a:cs typeface="Calibri"/>
                <a:sym typeface="Calibri"/>
              </a:defRPr>
            </a:lvl3pPr>
            <a:lvl4pPr indent="-381000" lvl="3" marL="1828800" marR="0" rtl="0" algn="l">
              <a:spcBef>
                <a:spcPts val="480"/>
              </a:spcBef>
              <a:spcAft>
                <a:spcPts val="0"/>
              </a:spcAft>
              <a:buClr>
                <a:srgbClr val="C88812"/>
              </a:buClr>
              <a:buSzPts val="2400"/>
              <a:buFont typeface="Noto Sans Symbols"/>
              <a:buChar char="▪"/>
              <a:defRPr b="0" i="0" sz="2400" u="none" cap="none" strike="noStrike">
                <a:solidFill>
                  <a:schemeClr val="accent3"/>
                </a:solidFill>
                <a:latin typeface="Calibri"/>
                <a:ea typeface="Calibri"/>
                <a:cs typeface="Calibri"/>
                <a:sym typeface="Calibri"/>
              </a:defRPr>
            </a:lvl4pPr>
            <a:lvl5pPr indent="-342900" lvl="4" marL="2286000" marR="0" rtl="0" algn="l">
              <a:spcBef>
                <a:spcPts val="360"/>
              </a:spcBef>
              <a:spcAft>
                <a:spcPts val="0"/>
              </a:spcAft>
              <a:buClr>
                <a:srgbClr val="5C4E1F"/>
              </a:buClr>
              <a:buSzPts val="1800"/>
              <a:buFont typeface="Noto Sans Symbols"/>
              <a:buChar char="▪"/>
              <a:defRPr b="0" i="0" sz="1800" u="none" cap="none" strike="noStrike">
                <a:solidFill>
                  <a:srgbClr val="5C4E1F"/>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9pPr>
          </a:lstStyle>
          <a:p/>
        </p:txBody>
      </p:sp>
      <p:sp>
        <p:nvSpPr>
          <p:cNvPr id="119" name="Google Shape;119;p24"/>
          <p:cNvSpPr txBox="1"/>
          <p:nvPr>
            <p:ph idx="12" type="sldNum"/>
          </p:nvPr>
        </p:nvSpPr>
        <p:spPr>
          <a:xfrm>
            <a:off x="8484446" y="4599171"/>
            <a:ext cx="324600" cy="2385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000" u="none" cap="none" strike="noStrike">
                <a:solidFill>
                  <a:schemeClr val="accent6"/>
                </a:solidFill>
                <a:latin typeface="Century Gothic"/>
                <a:ea typeface="Century Gothic"/>
                <a:cs typeface="Century Gothic"/>
                <a:sym typeface="Century Gothic"/>
              </a:defRPr>
            </a:lvl1pPr>
            <a:lvl2pPr indent="0" lvl="1" marL="0" marR="0" rtl="0" algn="l">
              <a:spcBef>
                <a:spcPts val="0"/>
              </a:spcBef>
              <a:buNone/>
              <a:defRPr b="0" i="0" sz="1000" u="none" cap="none" strike="noStrike">
                <a:solidFill>
                  <a:schemeClr val="accent6"/>
                </a:solidFill>
                <a:latin typeface="Century Gothic"/>
                <a:ea typeface="Century Gothic"/>
                <a:cs typeface="Century Gothic"/>
                <a:sym typeface="Century Gothic"/>
              </a:defRPr>
            </a:lvl2pPr>
            <a:lvl3pPr indent="0" lvl="2" marL="0" marR="0" rtl="0" algn="l">
              <a:spcBef>
                <a:spcPts val="0"/>
              </a:spcBef>
              <a:buNone/>
              <a:defRPr b="0" i="0" sz="1000" u="none" cap="none" strike="noStrike">
                <a:solidFill>
                  <a:schemeClr val="accent6"/>
                </a:solidFill>
                <a:latin typeface="Century Gothic"/>
                <a:ea typeface="Century Gothic"/>
                <a:cs typeface="Century Gothic"/>
                <a:sym typeface="Century Gothic"/>
              </a:defRPr>
            </a:lvl3pPr>
            <a:lvl4pPr indent="0" lvl="3" marL="0" marR="0" rtl="0" algn="l">
              <a:spcBef>
                <a:spcPts val="0"/>
              </a:spcBef>
              <a:buNone/>
              <a:defRPr b="0" i="0" sz="1000" u="none" cap="none" strike="noStrike">
                <a:solidFill>
                  <a:schemeClr val="accent6"/>
                </a:solidFill>
                <a:latin typeface="Century Gothic"/>
                <a:ea typeface="Century Gothic"/>
                <a:cs typeface="Century Gothic"/>
                <a:sym typeface="Century Gothic"/>
              </a:defRPr>
            </a:lvl4pPr>
            <a:lvl5pPr indent="0" lvl="4" marL="0" marR="0" rtl="0" algn="l">
              <a:spcBef>
                <a:spcPts val="0"/>
              </a:spcBef>
              <a:buNone/>
              <a:defRPr b="0" i="0" sz="1000" u="none" cap="none" strike="noStrike">
                <a:solidFill>
                  <a:schemeClr val="accent6"/>
                </a:solidFill>
                <a:latin typeface="Century Gothic"/>
                <a:ea typeface="Century Gothic"/>
                <a:cs typeface="Century Gothic"/>
                <a:sym typeface="Century Gothic"/>
              </a:defRPr>
            </a:lvl5pPr>
            <a:lvl6pPr indent="0" lvl="5" marL="0" marR="0" rtl="0" algn="l">
              <a:spcBef>
                <a:spcPts val="0"/>
              </a:spcBef>
              <a:buNone/>
              <a:defRPr b="0" i="0" sz="1000" u="none" cap="none" strike="noStrike">
                <a:solidFill>
                  <a:schemeClr val="accent6"/>
                </a:solidFill>
                <a:latin typeface="Century Gothic"/>
                <a:ea typeface="Century Gothic"/>
                <a:cs typeface="Century Gothic"/>
                <a:sym typeface="Century Gothic"/>
              </a:defRPr>
            </a:lvl6pPr>
            <a:lvl7pPr indent="0" lvl="6" marL="0" marR="0" rtl="0" algn="l">
              <a:spcBef>
                <a:spcPts val="0"/>
              </a:spcBef>
              <a:buNone/>
              <a:defRPr b="0" i="0" sz="1000" u="none" cap="none" strike="noStrike">
                <a:solidFill>
                  <a:schemeClr val="accent6"/>
                </a:solidFill>
                <a:latin typeface="Century Gothic"/>
                <a:ea typeface="Century Gothic"/>
                <a:cs typeface="Century Gothic"/>
                <a:sym typeface="Century Gothic"/>
              </a:defRPr>
            </a:lvl7pPr>
            <a:lvl8pPr indent="0" lvl="7" marL="0" marR="0" rtl="0" algn="l">
              <a:spcBef>
                <a:spcPts val="0"/>
              </a:spcBef>
              <a:buNone/>
              <a:defRPr b="0" i="0" sz="1000" u="none" cap="none" strike="noStrike">
                <a:solidFill>
                  <a:schemeClr val="accent6"/>
                </a:solidFill>
                <a:latin typeface="Century Gothic"/>
                <a:ea typeface="Century Gothic"/>
                <a:cs typeface="Century Gothic"/>
                <a:sym typeface="Century Gothic"/>
              </a:defRPr>
            </a:lvl8pPr>
            <a:lvl9pPr indent="0" lvl="8" marL="0" marR="0" rtl="0" algn="l">
              <a:spcBef>
                <a:spcPts val="0"/>
              </a:spcBef>
              <a:buNone/>
              <a:defRPr b="0" i="0" sz="1000" u="none" cap="none" strike="noStrike">
                <a:solidFill>
                  <a:schemeClr val="accent6"/>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
        <p:nvSpPr>
          <p:cNvPr id="120" name="Google Shape;120;p24"/>
          <p:cNvSpPr txBox="1"/>
          <p:nvPr>
            <p:ph idx="11" type="ftr"/>
          </p:nvPr>
        </p:nvSpPr>
        <p:spPr>
          <a:xfrm>
            <a:off x="457200" y="4599172"/>
            <a:ext cx="3171600" cy="2328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000" u="none" cap="none" strike="noStrike">
                <a:solidFill>
                  <a:schemeClr val="accent6"/>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1" name="Shape 121"/>
        <p:cNvGrpSpPr/>
        <p:nvPr/>
      </p:nvGrpSpPr>
      <p:grpSpPr>
        <a:xfrm>
          <a:off x="0" y="0"/>
          <a:ext cx="0" cy="0"/>
          <a:chOff x="0" y="0"/>
          <a:chExt cx="0" cy="0"/>
        </a:xfrm>
      </p:grpSpPr>
      <p:sp>
        <p:nvSpPr>
          <p:cNvPr id="122" name="Google Shape;122;p2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3" name="Google Shape;123;p25"/>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3.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rgbClr val="00A7EB"/>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rot="161729">
            <a:off x="976261" y="876906"/>
            <a:ext cx="7029878" cy="760139"/>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1pPr>
            <a:lvl2pPr lvl="1" rtl="0">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2pPr>
            <a:lvl3pPr lvl="2" rtl="0">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3pPr>
            <a:lvl4pPr lvl="3" rtl="0">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4pPr>
            <a:lvl5pPr lvl="4" rtl="0">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5pPr>
            <a:lvl6pPr lvl="5" rtl="0">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6pPr>
            <a:lvl7pPr lvl="6" rtl="0">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7pPr>
            <a:lvl8pPr lvl="7" rtl="0">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8pPr>
            <a:lvl9pPr lvl="8" rtl="0">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9pPr>
          </a:lstStyle>
          <a:p/>
        </p:txBody>
      </p:sp>
      <p:sp>
        <p:nvSpPr>
          <p:cNvPr id="52" name="Google Shape;52;p13"/>
          <p:cNvSpPr txBox="1"/>
          <p:nvPr>
            <p:ph idx="1" type="body"/>
          </p:nvPr>
        </p:nvSpPr>
        <p:spPr>
          <a:xfrm>
            <a:off x="1052050" y="1545942"/>
            <a:ext cx="7710900" cy="3303600"/>
          </a:xfrm>
          <a:prstGeom prst="rect">
            <a:avLst/>
          </a:prstGeom>
          <a:noFill/>
          <a:ln>
            <a:noFill/>
          </a:ln>
        </p:spPr>
        <p:txBody>
          <a:bodyPr anchorCtr="0" anchor="t" bIns="91425" lIns="91425" spcFirstLastPara="1" rIns="91425" wrap="square" tIns="91425">
            <a:noAutofit/>
          </a:bodyPr>
          <a:lstStyle>
            <a:lvl1pPr indent="-419100" lvl="0" marL="457200" rtl="0">
              <a:spcBef>
                <a:spcPts val="600"/>
              </a:spcBef>
              <a:spcAft>
                <a:spcPts val="0"/>
              </a:spcAft>
              <a:buClr>
                <a:schemeClr val="dk1"/>
              </a:buClr>
              <a:buSzPts val="3000"/>
              <a:buFont typeface="Sniglet"/>
              <a:buChar char="×"/>
              <a:defRPr sz="3000">
                <a:solidFill>
                  <a:schemeClr val="dk1"/>
                </a:solidFill>
                <a:latin typeface="Sniglet"/>
                <a:ea typeface="Sniglet"/>
                <a:cs typeface="Sniglet"/>
                <a:sym typeface="Sniglet"/>
              </a:defRPr>
            </a:lvl1pPr>
            <a:lvl2pPr indent="-381000" lvl="1" marL="914400" rtl="0">
              <a:spcBef>
                <a:spcPts val="0"/>
              </a:spcBef>
              <a:spcAft>
                <a:spcPts val="0"/>
              </a:spcAft>
              <a:buClr>
                <a:schemeClr val="dk1"/>
              </a:buClr>
              <a:buSzPts val="2400"/>
              <a:buFont typeface="Sniglet"/>
              <a:buChar char="×"/>
              <a:defRPr sz="2400">
                <a:solidFill>
                  <a:schemeClr val="dk1"/>
                </a:solidFill>
                <a:latin typeface="Sniglet"/>
                <a:ea typeface="Sniglet"/>
                <a:cs typeface="Sniglet"/>
                <a:sym typeface="Sniglet"/>
              </a:defRPr>
            </a:lvl2pPr>
            <a:lvl3pPr indent="-381000" lvl="2" marL="1371600" rtl="0">
              <a:spcBef>
                <a:spcPts val="0"/>
              </a:spcBef>
              <a:spcAft>
                <a:spcPts val="0"/>
              </a:spcAft>
              <a:buClr>
                <a:schemeClr val="dk1"/>
              </a:buClr>
              <a:buSzPts val="2400"/>
              <a:buFont typeface="Sniglet"/>
              <a:buChar char="×"/>
              <a:defRPr sz="2400">
                <a:solidFill>
                  <a:schemeClr val="dk1"/>
                </a:solidFill>
                <a:latin typeface="Sniglet"/>
                <a:ea typeface="Sniglet"/>
                <a:cs typeface="Sniglet"/>
                <a:sym typeface="Sniglet"/>
              </a:defRPr>
            </a:lvl3pPr>
            <a:lvl4pPr indent="-342900" lvl="3" marL="1828800" rtl="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4pPr>
            <a:lvl5pPr indent="-342900" lvl="4" marL="2286000" rtl="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5pPr>
            <a:lvl6pPr indent="-342900" lvl="5" marL="2743200" rtl="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6pPr>
            <a:lvl7pPr indent="-342900" lvl="6" marL="3200400" rtl="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7pPr>
            <a:lvl8pPr indent="-342900" lvl="7" marL="3657600" rtl="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8pPr>
            <a:lvl9pPr indent="-342900" lvl="8" marL="4114800" rtl="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9pPr>
          </a:lstStyle>
          <a:p/>
        </p:txBody>
      </p:sp>
      <p:sp>
        <p:nvSpPr>
          <p:cNvPr id="53" name="Google Shape;53;p1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rtl="0" algn="r">
              <a:buNone/>
              <a:defRPr sz="1200">
                <a:solidFill>
                  <a:srgbClr val="FFFFFF"/>
                </a:solidFill>
                <a:latin typeface="Bangers"/>
                <a:ea typeface="Bangers"/>
                <a:cs typeface="Bangers"/>
                <a:sym typeface="Bangers"/>
              </a:defRPr>
            </a:lvl1pPr>
            <a:lvl2pPr lvl="1" rtl="0" algn="r">
              <a:buNone/>
              <a:defRPr sz="1200">
                <a:solidFill>
                  <a:srgbClr val="FFFFFF"/>
                </a:solidFill>
                <a:latin typeface="Bangers"/>
                <a:ea typeface="Bangers"/>
                <a:cs typeface="Bangers"/>
                <a:sym typeface="Bangers"/>
              </a:defRPr>
            </a:lvl2pPr>
            <a:lvl3pPr lvl="2" rtl="0" algn="r">
              <a:buNone/>
              <a:defRPr sz="1200">
                <a:solidFill>
                  <a:srgbClr val="FFFFFF"/>
                </a:solidFill>
                <a:latin typeface="Bangers"/>
                <a:ea typeface="Bangers"/>
                <a:cs typeface="Bangers"/>
                <a:sym typeface="Bangers"/>
              </a:defRPr>
            </a:lvl3pPr>
            <a:lvl4pPr lvl="3" rtl="0" algn="r">
              <a:buNone/>
              <a:defRPr sz="1200">
                <a:solidFill>
                  <a:srgbClr val="FFFFFF"/>
                </a:solidFill>
                <a:latin typeface="Bangers"/>
                <a:ea typeface="Bangers"/>
                <a:cs typeface="Bangers"/>
                <a:sym typeface="Bangers"/>
              </a:defRPr>
            </a:lvl4pPr>
            <a:lvl5pPr lvl="4" rtl="0" algn="r">
              <a:buNone/>
              <a:defRPr sz="1200">
                <a:solidFill>
                  <a:srgbClr val="FFFFFF"/>
                </a:solidFill>
                <a:latin typeface="Bangers"/>
                <a:ea typeface="Bangers"/>
                <a:cs typeface="Bangers"/>
                <a:sym typeface="Bangers"/>
              </a:defRPr>
            </a:lvl5pPr>
            <a:lvl6pPr lvl="5" rtl="0" algn="r">
              <a:buNone/>
              <a:defRPr sz="1200">
                <a:solidFill>
                  <a:srgbClr val="FFFFFF"/>
                </a:solidFill>
                <a:latin typeface="Bangers"/>
                <a:ea typeface="Bangers"/>
                <a:cs typeface="Bangers"/>
                <a:sym typeface="Bangers"/>
              </a:defRPr>
            </a:lvl6pPr>
            <a:lvl7pPr lvl="6" rtl="0" algn="r">
              <a:buNone/>
              <a:defRPr sz="1200">
                <a:solidFill>
                  <a:srgbClr val="FFFFFF"/>
                </a:solidFill>
                <a:latin typeface="Bangers"/>
                <a:ea typeface="Bangers"/>
                <a:cs typeface="Bangers"/>
                <a:sym typeface="Bangers"/>
              </a:defRPr>
            </a:lvl7pPr>
            <a:lvl8pPr lvl="7" rtl="0" algn="r">
              <a:buNone/>
              <a:defRPr sz="1200">
                <a:solidFill>
                  <a:srgbClr val="FFFFFF"/>
                </a:solidFill>
                <a:latin typeface="Bangers"/>
                <a:ea typeface="Bangers"/>
                <a:cs typeface="Bangers"/>
                <a:sym typeface="Bangers"/>
              </a:defRPr>
            </a:lvl8pPr>
            <a:lvl9pPr lvl="8" rtl="0" algn="r">
              <a:buNone/>
              <a:defRPr sz="1200">
                <a:solidFill>
                  <a:srgbClr val="FFFFFF"/>
                </a:solidFill>
                <a:latin typeface="Bangers"/>
                <a:ea typeface="Bangers"/>
                <a:cs typeface="Bangers"/>
                <a:sym typeface="Banger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31.png"/><Relationship Id="rId4" Type="http://schemas.openxmlformats.org/officeDocument/2006/relationships/hyperlink" Target="https://paperswithcode.com/dataset/vggface2-1"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 Id="rId3"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 Id="rId3"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 Id="rId3"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1.xml"/><Relationship Id="rId3"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2.xml"/><Relationship Id="rId3"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3.xml"/><Relationship Id="rId3"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4.xml"/><Relationship Id="rId3"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5.xml"/><Relationship Id="rId3" Type="http://schemas.openxmlformats.org/officeDocument/2006/relationships/image" Target="../media/image1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6.xml"/><Relationship Id="rId3" Type="http://schemas.openxmlformats.org/officeDocument/2006/relationships/image" Target="../media/image1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4.png"/><Relationship Id="rId9"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20.png"/><Relationship Id="rId7" Type="http://schemas.openxmlformats.org/officeDocument/2006/relationships/image" Target="../media/image4.png"/><Relationship Id="rId8"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image" Target="../media/image2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2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 Id="rId3" Type="http://schemas.openxmlformats.org/officeDocument/2006/relationships/image" Target="../media/image2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21.png"/><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 Id="rId3" Type="http://schemas.openxmlformats.org/officeDocument/2006/relationships/image" Target="../media/image40.png"/><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 Id="rId3" Type="http://schemas.openxmlformats.org/officeDocument/2006/relationships/image" Target="../media/image2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 Id="rId3" Type="http://schemas.openxmlformats.org/officeDocument/2006/relationships/image" Target="../media/image2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17.png"/><Relationship Id="rId7"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2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 Id="rId3" Type="http://schemas.openxmlformats.org/officeDocument/2006/relationships/image" Target="../media/image2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 Id="rId3" Type="http://schemas.openxmlformats.org/officeDocument/2006/relationships/image" Target="../media/image2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2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4.xml"/><Relationship Id="rId3" Type="http://schemas.openxmlformats.org/officeDocument/2006/relationships/image" Target="../media/image2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5.xml"/><Relationship Id="rId3" Type="http://schemas.openxmlformats.org/officeDocument/2006/relationships/image" Target="../media/image2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7.xml"/><Relationship Id="rId3" Type="http://schemas.openxmlformats.org/officeDocument/2006/relationships/image" Target="../media/image2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8.xml"/><Relationship Id="rId3" Type="http://schemas.openxmlformats.org/officeDocument/2006/relationships/image" Target="../media/image2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9.xml"/><Relationship Id="rId3"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0.xml"/><Relationship Id="rId3" Type="http://schemas.openxmlformats.org/officeDocument/2006/relationships/image" Target="../media/image2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1.xml"/><Relationship Id="rId3" Type="http://schemas.openxmlformats.org/officeDocument/2006/relationships/image" Target="../media/image2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2.xml"/><Relationship Id="rId3" Type="http://schemas.openxmlformats.org/officeDocument/2006/relationships/image" Target="../media/image36.png"/><Relationship Id="rId4" Type="http://schemas.openxmlformats.org/officeDocument/2006/relationships/image" Target="../media/image2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3.xml"/><Relationship Id="rId3" Type="http://schemas.openxmlformats.org/officeDocument/2006/relationships/hyperlink" Target="https://translate.google.com/#en/hu/she%20is%20a%20doctor.%20he%20is%20a%20nurse." TargetMode="External"/><Relationship Id="rId4" Type="http://schemas.openxmlformats.org/officeDocument/2006/relationships/image" Target="../media/image2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4.xml"/><Relationship Id="rId3" Type="http://schemas.openxmlformats.org/officeDocument/2006/relationships/image" Target="../media/image24.png"/><Relationship Id="rId4" Type="http://schemas.openxmlformats.org/officeDocument/2006/relationships/image" Target="../media/image34.png"/><Relationship Id="rId5" Type="http://schemas.openxmlformats.org/officeDocument/2006/relationships/image" Target="../media/image2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5.xml"/><Relationship Id="rId3" Type="http://schemas.openxmlformats.org/officeDocument/2006/relationships/image" Target="../media/image37.png"/><Relationship Id="rId4" Type="http://schemas.openxmlformats.org/officeDocument/2006/relationships/image" Target="../media/image2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6.xml"/><Relationship Id="rId3" Type="http://schemas.openxmlformats.org/officeDocument/2006/relationships/image" Target="../media/image26.png"/><Relationship Id="rId4" Type="http://schemas.openxmlformats.org/officeDocument/2006/relationships/image" Target="../media/image2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7.xml"/><Relationship Id="rId3" Type="http://schemas.openxmlformats.org/officeDocument/2006/relationships/image" Target="../media/image32.png"/><Relationship Id="rId4" Type="http://schemas.openxmlformats.org/officeDocument/2006/relationships/image" Target="../media/image42.png"/><Relationship Id="rId5" Type="http://schemas.openxmlformats.org/officeDocument/2006/relationships/image" Target="../media/image30.png"/><Relationship Id="rId6" Type="http://schemas.openxmlformats.org/officeDocument/2006/relationships/image" Target="../media/image2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8.xml"/><Relationship Id="rId3" Type="http://schemas.openxmlformats.org/officeDocument/2006/relationships/image" Target="../media/image28.png"/><Relationship Id="rId4" Type="http://schemas.openxmlformats.org/officeDocument/2006/relationships/image" Target="../media/image2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9.xml"/><Relationship Id="rId3" Type="http://schemas.openxmlformats.org/officeDocument/2006/relationships/image" Target="../media/image3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0.xml"/><Relationship Id="rId3" Type="http://schemas.openxmlformats.org/officeDocument/2006/relationships/image" Target="../media/image29.png"/><Relationship Id="rId4" Type="http://schemas.openxmlformats.org/officeDocument/2006/relationships/image" Target="../media/image2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1.xml"/><Relationship Id="rId3" Type="http://schemas.openxmlformats.org/officeDocument/2006/relationships/image" Target="../media/image25.png"/><Relationship Id="rId4" Type="http://schemas.openxmlformats.org/officeDocument/2006/relationships/image" Target="../media/image2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2.xml"/><Relationship Id="rId3" Type="http://schemas.openxmlformats.org/officeDocument/2006/relationships/image" Target="../media/image46.jpg"/><Relationship Id="rId4" Type="http://schemas.openxmlformats.org/officeDocument/2006/relationships/image" Target="../media/image41.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7.xml"/><Relationship Id="rId3" Type="http://schemas.openxmlformats.org/officeDocument/2006/relationships/image" Target="../media/image2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8.xml"/><Relationship Id="rId3" Type="http://schemas.openxmlformats.org/officeDocument/2006/relationships/image" Target="../media/image2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1.xml"/><Relationship Id="rId3" Type="http://schemas.openxmlformats.org/officeDocument/2006/relationships/image" Target="../media/image5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2.xml"/><Relationship Id="rId3" Type="http://schemas.openxmlformats.org/officeDocument/2006/relationships/image" Target="../media/image45.gi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6.xml"/><Relationship Id="rId3" Type="http://schemas.openxmlformats.org/officeDocument/2006/relationships/image" Target="../media/image24.png"/><Relationship Id="rId4" Type="http://schemas.openxmlformats.org/officeDocument/2006/relationships/image" Target="../media/image3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7.xml"/><Relationship Id="rId3" Type="http://schemas.openxmlformats.org/officeDocument/2006/relationships/image" Target="../media/image39.png"/><Relationship Id="rId4" Type="http://schemas.openxmlformats.org/officeDocument/2006/relationships/image" Target="../media/image43.gi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8.xml"/><Relationship Id="rId3" Type="http://schemas.openxmlformats.org/officeDocument/2006/relationships/image" Target="../media/image38.png"/><Relationship Id="rId4" Type="http://schemas.openxmlformats.org/officeDocument/2006/relationships/image" Target="../media/image43.gi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9.xml"/><Relationship Id="rId3" Type="http://schemas.openxmlformats.org/officeDocument/2006/relationships/image" Target="../media/image44.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0.xml"/><Relationship Id="rId3" Type="http://schemas.openxmlformats.org/officeDocument/2006/relationships/image" Target="../media/image47.gif"/><Relationship Id="rId4" Type="http://schemas.openxmlformats.org/officeDocument/2006/relationships/image" Target="../media/image51.gi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1.xml"/><Relationship Id="rId3" Type="http://schemas.openxmlformats.org/officeDocument/2006/relationships/image" Target="../media/image52.gi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2.xml"/><Relationship Id="rId3" Type="http://schemas.openxmlformats.org/officeDocument/2006/relationships/image" Target="../media/image49.gif"/><Relationship Id="rId4" Type="http://schemas.openxmlformats.org/officeDocument/2006/relationships/image" Target="../media/image52.gi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C4CA"/>
        </a:solidFill>
      </p:bgPr>
    </p:bg>
    <p:spTree>
      <p:nvGrpSpPr>
        <p:cNvPr id="127" name="Shape 127"/>
        <p:cNvGrpSpPr/>
        <p:nvPr/>
      </p:nvGrpSpPr>
      <p:grpSpPr>
        <a:xfrm>
          <a:off x="0" y="0"/>
          <a:ext cx="0" cy="0"/>
          <a:chOff x="0" y="0"/>
          <a:chExt cx="0" cy="0"/>
        </a:xfrm>
      </p:grpSpPr>
      <p:sp>
        <p:nvSpPr>
          <p:cNvPr id="128" name="Google Shape;128;p26"/>
          <p:cNvSpPr txBox="1"/>
          <p:nvPr>
            <p:ph type="ctrTitle"/>
          </p:nvPr>
        </p:nvSpPr>
        <p:spPr>
          <a:xfrm>
            <a:off x="2572125" y="2068625"/>
            <a:ext cx="42717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Intro To artificial Intelligence!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D02"/>
        </a:solidFill>
      </p:bgPr>
    </p:bg>
    <p:spTree>
      <p:nvGrpSpPr>
        <p:cNvPr id="191" name="Shape 191"/>
        <p:cNvGrpSpPr/>
        <p:nvPr/>
      </p:nvGrpSpPr>
      <p:grpSpPr>
        <a:xfrm>
          <a:off x="0" y="0"/>
          <a:ext cx="0" cy="0"/>
          <a:chOff x="0" y="0"/>
          <a:chExt cx="0" cy="0"/>
        </a:xfrm>
      </p:grpSpPr>
      <p:sp>
        <p:nvSpPr>
          <p:cNvPr id="192" name="Google Shape;192;p35"/>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Datasets</a:t>
            </a:r>
            <a:endParaRPr/>
          </a:p>
        </p:txBody>
      </p:sp>
      <p:sp>
        <p:nvSpPr>
          <p:cNvPr id="193" name="Google Shape;193;p35"/>
          <p:cNvSpPr txBox="1"/>
          <p:nvPr>
            <p:ph idx="1" type="body"/>
          </p:nvPr>
        </p:nvSpPr>
        <p:spPr>
          <a:xfrm>
            <a:off x="1052050" y="1317350"/>
            <a:ext cx="3654900" cy="33036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400">
                <a:solidFill>
                  <a:srgbClr val="000000"/>
                </a:solidFill>
              </a:rPr>
              <a:t>A </a:t>
            </a:r>
            <a:r>
              <a:rPr lang="en" sz="2400" u="sng">
                <a:solidFill>
                  <a:srgbClr val="000000"/>
                </a:solidFill>
              </a:rPr>
              <a:t>dataset</a:t>
            </a:r>
            <a:r>
              <a:rPr lang="en" sz="2400">
                <a:solidFill>
                  <a:srgbClr val="000000"/>
                </a:solidFill>
              </a:rPr>
              <a:t> is a collection of curated data</a:t>
            </a:r>
            <a:endParaRPr sz="2400">
              <a:solidFill>
                <a:srgbClr val="000000"/>
              </a:solidFill>
            </a:endParaRPr>
          </a:p>
          <a:p>
            <a:pPr indent="-381000" lvl="0" marL="457200" rtl="0" algn="l">
              <a:lnSpc>
                <a:spcPct val="115000"/>
              </a:lnSpc>
              <a:spcBef>
                <a:spcPts val="600"/>
              </a:spcBef>
              <a:spcAft>
                <a:spcPts val="0"/>
              </a:spcAft>
              <a:buClr>
                <a:srgbClr val="000000"/>
              </a:buClr>
              <a:buSzPts val="2400"/>
              <a:buChar char="×"/>
            </a:pPr>
            <a:r>
              <a:rPr lang="en" sz="2400">
                <a:solidFill>
                  <a:srgbClr val="000000"/>
                </a:solidFill>
              </a:rPr>
              <a:t>Images </a:t>
            </a:r>
            <a:endParaRPr sz="2400">
              <a:solidFill>
                <a:srgbClr val="000000"/>
              </a:solidFill>
            </a:endParaRPr>
          </a:p>
          <a:p>
            <a:pPr indent="-381000" lvl="0" marL="457200" rtl="0" algn="l">
              <a:lnSpc>
                <a:spcPct val="115000"/>
              </a:lnSpc>
              <a:spcBef>
                <a:spcPts val="0"/>
              </a:spcBef>
              <a:spcAft>
                <a:spcPts val="0"/>
              </a:spcAft>
              <a:buClr>
                <a:srgbClr val="000000"/>
              </a:buClr>
              <a:buSzPts val="2400"/>
              <a:buChar char="×"/>
            </a:pPr>
            <a:r>
              <a:rPr lang="en" sz="2400">
                <a:solidFill>
                  <a:srgbClr val="000000"/>
                </a:solidFill>
              </a:rPr>
              <a:t>Measurements (time, views, inches, etc)</a:t>
            </a:r>
            <a:endParaRPr sz="2400">
              <a:solidFill>
                <a:srgbClr val="000000"/>
              </a:solidFill>
            </a:endParaRPr>
          </a:p>
          <a:p>
            <a:pPr indent="-381000" lvl="0" marL="457200" rtl="0" algn="l">
              <a:lnSpc>
                <a:spcPct val="115000"/>
              </a:lnSpc>
              <a:spcBef>
                <a:spcPts val="0"/>
              </a:spcBef>
              <a:spcAft>
                <a:spcPts val="0"/>
              </a:spcAft>
              <a:buClr>
                <a:srgbClr val="000000"/>
              </a:buClr>
              <a:buSzPts val="2400"/>
              <a:buChar char="×"/>
            </a:pPr>
            <a:r>
              <a:rPr lang="en" sz="2400">
                <a:solidFill>
                  <a:srgbClr val="000000"/>
                </a:solidFill>
              </a:rPr>
              <a:t>Text</a:t>
            </a:r>
            <a:endParaRPr sz="2400">
              <a:solidFill>
                <a:srgbClr val="000000"/>
              </a:solidFill>
            </a:endParaRPr>
          </a:p>
          <a:p>
            <a:pPr indent="-381000" lvl="0" marL="457200" rtl="0" algn="l">
              <a:lnSpc>
                <a:spcPct val="115000"/>
              </a:lnSpc>
              <a:spcBef>
                <a:spcPts val="0"/>
              </a:spcBef>
              <a:spcAft>
                <a:spcPts val="0"/>
              </a:spcAft>
              <a:buClr>
                <a:srgbClr val="000000"/>
              </a:buClr>
              <a:buSzPts val="2400"/>
              <a:buChar char="×"/>
            </a:pPr>
            <a:r>
              <a:rPr lang="en" sz="2400">
                <a:solidFill>
                  <a:srgbClr val="000000"/>
                </a:solidFill>
              </a:rPr>
              <a:t>Video recordings! </a:t>
            </a:r>
            <a:endParaRPr sz="2400">
              <a:solidFill>
                <a:srgbClr val="000000"/>
              </a:solidFill>
            </a:endParaRPr>
          </a:p>
        </p:txBody>
      </p:sp>
      <p:sp>
        <p:nvSpPr>
          <p:cNvPr id="194" name="Google Shape;194;p3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95" name="Google Shape;195;p35"/>
          <p:cNvPicPr preferRelativeResize="0"/>
          <p:nvPr/>
        </p:nvPicPr>
        <p:blipFill>
          <a:blip r:embed="rId3">
            <a:alphaModFix/>
          </a:blip>
          <a:stretch>
            <a:fillRect/>
          </a:stretch>
        </p:blipFill>
        <p:spPr>
          <a:xfrm>
            <a:off x="4889300" y="1446588"/>
            <a:ext cx="4254699" cy="2172986"/>
          </a:xfrm>
          <a:prstGeom prst="rect">
            <a:avLst/>
          </a:prstGeom>
          <a:noFill/>
          <a:ln cap="flat" cmpd="sng" w="28575">
            <a:solidFill>
              <a:srgbClr val="000000"/>
            </a:solidFill>
            <a:prstDash val="solid"/>
            <a:round/>
            <a:headEnd len="sm" w="sm" type="none"/>
            <a:tailEnd len="sm" w="sm" type="none"/>
          </a:ln>
        </p:spPr>
      </p:pic>
      <p:sp>
        <p:nvSpPr>
          <p:cNvPr id="196" name="Google Shape;196;p35"/>
          <p:cNvSpPr txBox="1"/>
          <p:nvPr/>
        </p:nvSpPr>
        <p:spPr>
          <a:xfrm>
            <a:off x="4889300" y="3711900"/>
            <a:ext cx="3510600" cy="2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000000"/>
                </a:solidFill>
                <a:latin typeface="Sniglet"/>
                <a:ea typeface="Sniglet"/>
                <a:cs typeface="Sniglet"/>
                <a:sym typeface="Sniglet"/>
              </a:rPr>
              <a:t>VGG Face2 Data Set– </a:t>
            </a:r>
            <a:r>
              <a:rPr lang="en" sz="1300" u="sng">
                <a:solidFill>
                  <a:srgbClr val="1155CC"/>
                </a:solidFill>
                <a:latin typeface="Sniglet"/>
                <a:ea typeface="Sniglet"/>
                <a:cs typeface="Sniglet"/>
                <a:sym typeface="Sniglet"/>
                <a:hlinkClick r:id="rId4">
                  <a:extLst>
                    <a:ext uri="{A12FA001-AC4F-418D-AE19-62706E023703}">
                      <ahyp:hlinkClr val="tx"/>
                    </a:ext>
                  </a:extLst>
                </a:hlinkClick>
              </a:rPr>
              <a:t>paperswithcode.com </a:t>
            </a:r>
            <a:endParaRPr sz="1300">
              <a:solidFill>
                <a:srgbClr val="000000"/>
              </a:solidFill>
              <a:latin typeface="Sniglet"/>
              <a:ea typeface="Sniglet"/>
              <a:cs typeface="Sniglet"/>
              <a:sym typeface="Snigle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9651"/>
        </a:solidFill>
      </p:bgPr>
    </p:bg>
    <p:spTree>
      <p:nvGrpSpPr>
        <p:cNvPr id="200" name="Shape 200"/>
        <p:cNvGrpSpPr/>
        <p:nvPr/>
      </p:nvGrpSpPr>
      <p:grpSpPr>
        <a:xfrm>
          <a:off x="0" y="0"/>
          <a:ext cx="0" cy="0"/>
          <a:chOff x="0" y="0"/>
          <a:chExt cx="0" cy="0"/>
        </a:xfrm>
      </p:grpSpPr>
      <p:sp>
        <p:nvSpPr>
          <p:cNvPr id="201" name="Google Shape;201;p36"/>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Parts of machine learning </a:t>
            </a:r>
            <a:endParaRPr/>
          </a:p>
        </p:txBody>
      </p:sp>
      <p:sp>
        <p:nvSpPr>
          <p:cNvPr id="202" name="Google Shape;202;p36"/>
          <p:cNvSpPr/>
          <p:nvPr/>
        </p:nvSpPr>
        <p:spPr>
          <a:xfrm rot="-152142">
            <a:off x="1333737" y="2074150"/>
            <a:ext cx="2264818" cy="1840197"/>
          </a:xfrm>
          <a:prstGeom prst="homePlate">
            <a:avLst>
              <a:gd fmla="val 30129" name="adj"/>
            </a:avLst>
          </a:prstGeom>
          <a:solidFill>
            <a:srgbClr val="A6CD02"/>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u="sng">
                <a:latin typeface="Sniglet"/>
                <a:ea typeface="Sniglet"/>
                <a:cs typeface="Sniglet"/>
                <a:sym typeface="Sniglet"/>
              </a:rPr>
              <a:t>dataset</a:t>
            </a:r>
            <a:endParaRPr sz="1800" u="sng">
              <a:latin typeface="Sniglet"/>
              <a:ea typeface="Sniglet"/>
              <a:cs typeface="Sniglet"/>
              <a:sym typeface="Sniglet"/>
            </a:endParaRPr>
          </a:p>
        </p:txBody>
      </p:sp>
      <p:sp>
        <p:nvSpPr>
          <p:cNvPr id="203" name="Google Shape;203;p3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9651"/>
        </a:solidFill>
      </p:bgPr>
    </p:bg>
    <p:spTree>
      <p:nvGrpSpPr>
        <p:cNvPr id="207" name="Shape 207"/>
        <p:cNvGrpSpPr/>
        <p:nvPr/>
      </p:nvGrpSpPr>
      <p:grpSpPr>
        <a:xfrm>
          <a:off x="0" y="0"/>
          <a:ext cx="0" cy="0"/>
          <a:chOff x="0" y="0"/>
          <a:chExt cx="0" cy="0"/>
        </a:xfrm>
      </p:grpSpPr>
      <p:sp>
        <p:nvSpPr>
          <p:cNvPr id="208" name="Google Shape;208;p37"/>
          <p:cNvSpPr/>
          <p:nvPr/>
        </p:nvSpPr>
        <p:spPr>
          <a:xfrm rot="-152142">
            <a:off x="1333737" y="2074150"/>
            <a:ext cx="2264818" cy="1840197"/>
          </a:xfrm>
          <a:prstGeom prst="homePlate">
            <a:avLst>
              <a:gd fmla="val 30129" name="adj"/>
            </a:avLst>
          </a:prstGeom>
          <a:solidFill>
            <a:srgbClr val="A6CD02"/>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Sniglet"/>
                <a:ea typeface="Sniglet"/>
                <a:cs typeface="Sniglet"/>
                <a:sym typeface="Sniglet"/>
              </a:rPr>
              <a:t>dataset</a:t>
            </a:r>
            <a:endParaRPr sz="1800">
              <a:latin typeface="Sniglet"/>
              <a:ea typeface="Sniglet"/>
              <a:cs typeface="Sniglet"/>
              <a:sym typeface="Sniglet"/>
            </a:endParaRPr>
          </a:p>
        </p:txBody>
      </p:sp>
      <p:sp>
        <p:nvSpPr>
          <p:cNvPr id="209" name="Google Shape;209;p37"/>
          <p:cNvSpPr/>
          <p:nvPr/>
        </p:nvSpPr>
        <p:spPr>
          <a:xfrm rot="-151954">
            <a:off x="3295809" y="1986429"/>
            <a:ext cx="2308355" cy="1840197"/>
          </a:xfrm>
          <a:prstGeom prst="chevron">
            <a:avLst>
              <a:gd fmla="val 29853" name="adj"/>
            </a:avLst>
          </a:prstGeom>
          <a:solidFill>
            <a:srgbClr val="FAD900"/>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Sniglet"/>
                <a:ea typeface="Sniglet"/>
                <a:cs typeface="Sniglet"/>
                <a:sym typeface="Sniglet"/>
              </a:rPr>
              <a:t>learning </a:t>
            </a:r>
            <a:r>
              <a:rPr lang="en" sz="1800" u="sng">
                <a:latin typeface="Sniglet"/>
                <a:ea typeface="Sniglet"/>
                <a:cs typeface="Sniglet"/>
                <a:sym typeface="Sniglet"/>
              </a:rPr>
              <a:t>algorithm</a:t>
            </a:r>
            <a:endParaRPr sz="1800" u="sng">
              <a:latin typeface="Sniglet"/>
              <a:ea typeface="Sniglet"/>
              <a:cs typeface="Sniglet"/>
              <a:sym typeface="Sniglet"/>
            </a:endParaRPr>
          </a:p>
        </p:txBody>
      </p:sp>
      <p:sp>
        <p:nvSpPr>
          <p:cNvPr id="210" name="Google Shape;210;p3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11" name="Google Shape;211;p37"/>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Parts of machine learning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9651"/>
        </a:solidFill>
      </p:bgPr>
    </p:bg>
    <p:spTree>
      <p:nvGrpSpPr>
        <p:cNvPr id="215" name="Shape 215"/>
        <p:cNvGrpSpPr/>
        <p:nvPr/>
      </p:nvGrpSpPr>
      <p:grpSpPr>
        <a:xfrm>
          <a:off x="0" y="0"/>
          <a:ext cx="0" cy="0"/>
          <a:chOff x="0" y="0"/>
          <a:chExt cx="0" cy="0"/>
        </a:xfrm>
      </p:grpSpPr>
      <p:sp>
        <p:nvSpPr>
          <p:cNvPr id="216" name="Google Shape;216;p38"/>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Algorithm</a:t>
            </a:r>
            <a:endParaRPr/>
          </a:p>
        </p:txBody>
      </p:sp>
      <p:sp>
        <p:nvSpPr>
          <p:cNvPr id="217" name="Google Shape;217;p38"/>
          <p:cNvSpPr/>
          <p:nvPr/>
        </p:nvSpPr>
        <p:spPr>
          <a:xfrm rot="-152142">
            <a:off x="1333737" y="2074150"/>
            <a:ext cx="2264818" cy="1840197"/>
          </a:xfrm>
          <a:prstGeom prst="homePlate">
            <a:avLst>
              <a:gd fmla="val 30129" name="adj"/>
            </a:avLst>
          </a:prstGeom>
          <a:solidFill>
            <a:srgbClr val="A6CD02"/>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Sniglet"/>
                <a:ea typeface="Sniglet"/>
                <a:cs typeface="Sniglet"/>
                <a:sym typeface="Sniglet"/>
              </a:rPr>
              <a:t>dataset</a:t>
            </a:r>
            <a:endParaRPr sz="1800">
              <a:latin typeface="Sniglet"/>
              <a:ea typeface="Sniglet"/>
              <a:cs typeface="Sniglet"/>
              <a:sym typeface="Sniglet"/>
            </a:endParaRPr>
          </a:p>
        </p:txBody>
      </p:sp>
      <p:sp>
        <p:nvSpPr>
          <p:cNvPr id="218" name="Google Shape;218;p38"/>
          <p:cNvSpPr/>
          <p:nvPr/>
        </p:nvSpPr>
        <p:spPr>
          <a:xfrm rot="-151954">
            <a:off x="3295809" y="1986429"/>
            <a:ext cx="2308355" cy="1840197"/>
          </a:xfrm>
          <a:prstGeom prst="chevron">
            <a:avLst>
              <a:gd fmla="val 29853" name="adj"/>
            </a:avLst>
          </a:prstGeom>
          <a:solidFill>
            <a:srgbClr val="FAD900"/>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Sniglet"/>
                <a:ea typeface="Sniglet"/>
                <a:cs typeface="Sniglet"/>
                <a:sym typeface="Sniglet"/>
              </a:rPr>
              <a:t>learning algorithm</a:t>
            </a:r>
            <a:endParaRPr sz="1800">
              <a:latin typeface="Sniglet"/>
              <a:ea typeface="Sniglet"/>
              <a:cs typeface="Sniglet"/>
              <a:sym typeface="Sniglet"/>
            </a:endParaRPr>
          </a:p>
        </p:txBody>
      </p:sp>
      <p:sp>
        <p:nvSpPr>
          <p:cNvPr id="219" name="Google Shape;219;p38"/>
          <p:cNvSpPr/>
          <p:nvPr/>
        </p:nvSpPr>
        <p:spPr>
          <a:xfrm rot="-151775">
            <a:off x="5301341" y="1893924"/>
            <a:ext cx="2481018" cy="1840197"/>
          </a:xfrm>
          <a:prstGeom prst="chevron">
            <a:avLst>
              <a:gd fmla="val 29853" name="adj"/>
            </a:avLst>
          </a:prstGeom>
          <a:solidFill>
            <a:srgbClr val="FFA300"/>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Sniglet"/>
                <a:ea typeface="Sniglet"/>
                <a:cs typeface="Sniglet"/>
                <a:sym typeface="Sniglet"/>
              </a:rPr>
              <a:t>prediction!</a:t>
            </a:r>
            <a:endParaRPr sz="1800">
              <a:latin typeface="Sniglet"/>
              <a:ea typeface="Sniglet"/>
              <a:cs typeface="Sniglet"/>
              <a:sym typeface="Sniglet"/>
            </a:endParaRPr>
          </a:p>
        </p:txBody>
      </p:sp>
      <p:sp>
        <p:nvSpPr>
          <p:cNvPr id="220" name="Google Shape;220;p3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A300"/>
        </a:solidFill>
      </p:bgPr>
    </p:bg>
    <p:spTree>
      <p:nvGrpSpPr>
        <p:cNvPr id="224" name="Shape 224"/>
        <p:cNvGrpSpPr/>
        <p:nvPr/>
      </p:nvGrpSpPr>
      <p:grpSpPr>
        <a:xfrm>
          <a:off x="0" y="0"/>
          <a:ext cx="0" cy="0"/>
          <a:chOff x="0" y="0"/>
          <a:chExt cx="0" cy="0"/>
        </a:xfrm>
      </p:grpSpPr>
      <p:sp>
        <p:nvSpPr>
          <p:cNvPr id="225" name="Google Shape;225;p39"/>
          <p:cNvSpPr txBox="1"/>
          <p:nvPr>
            <p:ph idx="1" type="body"/>
          </p:nvPr>
        </p:nvSpPr>
        <p:spPr>
          <a:xfrm>
            <a:off x="2905800" y="2161800"/>
            <a:ext cx="3332400" cy="8199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None/>
            </a:pPr>
            <a:r>
              <a:rPr lang="en" sz="3600"/>
              <a:t>Let’s try some examples</a:t>
            </a:r>
            <a:endParaRPr sz="3600"/>
          </a:p>
        </p:txBody>
      </p:sp>
      <p:sp>
        <p:nvSpPr>
          <p:cNvPr id="226" name="Google Shape;226;p3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9651"/>
        </a:solidFill>
      </p:bgPr>
    </p:bg>
    <p:spTree>
      <p:nvGrpSpPr>
        <p:cNvPr id="230" name="Shape 230"/>
        <p:cNvGrpSpPr/>
        <p:nvPr/>
      </p:nvGrpSpPr>
      <p:grpSpPr>
        <a:xfrm>
          <a:off x="0" y="0"/>
          <a:ext cx="0" cy="0"/>
          <a:chOff x="0" y="0"/>
          <a:chExt cx="0" cy="0"/>
        </a:xfrm>
      </p:grpSpPr>
      <p:sp>
        <p:nvSpPr>
          <p:cNvPr id="231" name="Google Shape;231;p40"/>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Instagram advertisement</a:t>
            </a:r>
            <a:endParaRPr/>
          </a:p>
        </p:txBody>
      </p:sp>
      <p:sp>
        <p:nvSpPr>
          <p:cNvPr id="232" name="Google Shape;232;p40"/>
          <p:cNvSpPr/>
          <p:nvPr/>
        </p:nvSpPr>
        <p:spPr>
          <a:xfrm rot="-151775">
            <a:off x="5301341" y="1893924"/>
            <a:ext cx="2481018" cy="1840197"/>
          </a:xfrm>
          <a:prstGeom prst="chevron">
            <a:avLst>
              <a:gd fmla="val 29853" name="adj"/>
            </a:avLst>
          </a:prstGeom>
          <a:solidFill>
            <a:srgbClr val="FFA300"/>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Sniglet"/>
                <a:ea typeface="Sniglet"/>
                <a:cs typeface="Sniglet"/>
                <a:sym typeface="Sniglet"/>
              </a:rPr>
              <a:t>prediction?</a:t>
            </a:r>
            <a:endParaRPr sz="1800">
              <a:latin typeface="Sniglet"/>
              <a:ea typeface="Sniglet"/>
              <a:cs typeface="Sniglet"/>
              <a:sym typeface="Sniglet"/>
            </a:endParaRPr>
          </a:p>
        </p:txBody>
      </p:sp>
      <p:sp>
        <p:nvSpPr>
          <p:cNvPr id="233" name="Google Shape;233;p4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9651"/>
        </a:solidFill>
      </p:bgPr>
    </p:bg>
    <p:spTree>
      <p:nvGrpSpPr>
        <p:cNvPr id="237" name="Shape 237"/>
        <p:cNvGrpSpPr/>
        <p:nvPr/>
      </p:nvGrpSpPr>
      <p:grpSpPr>
        <a:xfrm>
          <a:off x="0" y="0"/>
          <a:ext cx="0" cy="0"/>
          <a:chOff x="0" y="0"/>
          <a:chExt cx="0" cy="0"/>
        </a:xfrm>
      </p:grpSpPr>
      <p:sp>
        <p:nvSpPr>
          <p:cNvPr id="238" name="Google Shape;238;p41"/>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Instagram advertisement</a:t>
            </a:r>
            <a:endParaRPr/>
          </a:p>
        </p:txBody>
      </p:sp>
      <p:sp>
        <p:nvSpPr>
          <p:cNvPr id="239" name="Google Shape;239;p41"/>
          <p:cNvSpPr/>
          <p:nvPr/>
        </p:nvSpPr>
        <p:spPr>
          <a:xfrm rot="-151775">
            <a:off x="5301341" y="1893924"/>
            <a:ext cx="2481018" cy="1840197"/>
          </a:xfrm>
          <a:prstGeom prst="chevron">
            <a:avLst>
              <a:gd fmla="val 29853" name="adj"/>
            </a:avLst>
          </a:prstGeom>
          <a:solidFill>
            <a:srgbClr val="FFA300"/>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Sniglet"/>
                <a:ea typeface="Sniglet"/>
                <a:cs typeface="Sniglet"/>
                <a:sym typeface="Sniglet"/>
              </a:rPr>
              <a:t>What you will click on</a:t>
            </a:r>
            <a:endParaRPr sz="1800">
              <a:latin typeface="Sniglet"/>
              <a:ea typeface="Sniglet"/>
              <a:cs typeface="Sniglet"/>
              <a:sym typeface="Sniglet"/>
            </a:endParaRPr>
          </a:p>
        </p:txBody>
      </p:sp>
      <p:sp>
        <p:nvSpPr>
          <p:cNvPr id="240" name="Google Shape;240;p4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9651"/>
        </a:solidFill>
      </p:bgPr>
    </p:bg>
    <p:spTree>
      <p:nvGrpSpPr>
        <p:cNvPr id="244" name="Shape 244"/>
        <p:cNvGrpSpPr/>
        <p:nvPr/>
      </p:nvGrpSpPr>
      <p:grpSpPr>
        <a:xfrm>
          <a:off x="0" y="0"/>
          <a:ext cx="0" cy="0"/>
          <a:chOff x="0" y="0"/>
          <a:chExt cx="0" cy="0"/>
        </a:xfrm>
      </p:grpSpPr>
      <p:sp>
        <p:nvSpPr>
          <p:cNvPr id="245" name="Google Shape;245;p42"/>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Instagram advertisement</a:t>
            </a:r>
            <a:endParaRPr/>
          </a:p>
        </p:txBody>
      </p:sp>
      <p:sp>
        <p:nvSpPr>
          <p:cNvPr id="246" name="Google Shape;246;p42"/>
          <p:cNvSpPr/>
          <p:nvPr/>
        </p:nvSpPr>
        <p:spPr>
          <a:xfrm rot="-151775">
            <a:off x="5301341" y="1893924"/>
            <a:ext cx="2481018" cy="1840197"/>
          </a:xfrm>
          <a:prstGeom prst="chevron">
            <a:avLst>
              <a:gd fmla="val 29853" name="adj"/>
            </a:avLst>
          </a:prstGeom>
          <a:solidFill>
            <a:srgbClr val="FFA300"/>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Sniglet"/>
                <a:ea typeface="Sniglet"/>
                <a:cs typeface="Sniglet"/>
                <a:sym typeface="Sniglet"/>
              </a:rPr>
              <a:t>What you will click on</a:t>
            </a:r>
            <a:endParaRPr sz="1800">
              <a:latin typeface="Sniglet"/>
              <a:ea typeface="Sniglet"/>
              <a:cs typeface="Sniglet"/>
              <a:sym typeface="Sniglet"/>
            </a:endParaRPr>
          </a:p>
        </p:txBody>
      </p:sp>
      <p:sp>
        <p:nvSpPr>
          <p:cNvPr id="247" name="Google Shape;247;p4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48" name="Google Shape;248;p42"/>
          <p:cNvSpPr/>
          <p:nvPr/>
        </p:nvSpPr>
        <p:spPr>
          <a:xfrm rot="-151954">
            <a:off x="3295809" y="1986429"/>
            <a:ext cx="2308355" cy="1840197"/>
          </a:xfrm>
          <a:prstGeom prst="chevron">
            <a:avLst>
              <a:gd fmla="val 29853" name="adj"/>
            </a:avLst>
          </a:prstGeom>
          <a:solidFill>
            <a:srgbClr val="FAD900"/>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Sniglet"/>
                <a:ea typeface="Sniglet"/>
                <a:cs typeface="Sniglet"/>
                <a:sym typeface="Sniglet"/>
              </a:rPr>
              <a:t>learning algorithm</a:t>
            </a:r>
            <a:endParaRPr sz="1800">
              <a:latin typeface="Sniglet"/>
              <a:ea typeface="Sniglet"/>
              <a:cs typeface="Sniglet"/>
              <a:sym typeface="Snigle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9651"/>
        </a:solidFill>
      </p:bgPr>
    </p:bg>
    <p:spTree>
      <p:nvGrpSpPr>
        <p:cNvPr id="252" name="Shape 252"/>
        <p:cNvGrpSpPr/>
        <p:nvPr/>
      </p:nvGrpSpPr>
      <p:grpSpPr>
        <a:xfrm>
          <a:off x="0" y="0"/>
          <a:ext cx="0" cy="0"/>
          <a:chOff x="0" y="0"/>
          <a:chExt cx="0" cy="0"/>
        </a:xfrm>
      </p:grpSpPr>
      <p:sp>
        <p:nvSpPr>
          <p:cNvPr id="253" name="Google Shape;253;p43"/>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Instagram advertisement</a:t>
            </a:r>
            <a:endParaRPr/>
          </a:p>
        </p:txBody>
      </p:sp>
      <p:sp>
        <p:nvSpPr>
          <p:cNvPr id="254" name="Google Shape;254;p43"/>
          <p:cNvSpPr/>
          <p:nvPr/>
        </p:nvSpPr>
        <p:spPr>
          <a:xfrm rot="-151775">
            <a:off x="5301341" y="1893924"/>
            <a:ext cx="2481018" cy="1840197"/>
          </a:xfrm>
          <a:prstGeom prst="chevron">
            <a:avLst>
              <a:gd fmla="val 29853" name="adj"/>
            </a:avLst>
          </a:prstGeom>
          <a:solidFill>
            <a:srgbClr val="FFA300"/>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Sniglet"/>
                <a:ea typeface="Sniglet"/>
                <a:cs typeface="Sniglet"/>
                <a:sym typeface="Sniglet"/>
              </a:rPr>
              <a:t>What you will click on</a:t>
            </a:r>
            <a:endParaRPr sz="1800">
              <a:latin typeface="Sniglet"/>
              <a:ea typeface="Sniglet"/>
              <a:cs typeface="Sniglet"/>
              <a:sym typeface="Sniglet"/>
            </a:endParaRPr>
          </a:p>
        </p:txBody>
      </p:sp>
      <p:sp>
        <p:nvSpPr>
          <p:cNvPr id="255" name="Google Shape;255;p4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56" name="Google Shape;256;p43"/>
          <p:cNvSpPr/>
          <p:nvPr/>
        </p:nvSpPr>
        <p:spPr>
          <a:xfrm rot="-151954">
            <a:off x="3295809" y="1986429"/>
            <a:ext cx="2308355" cy="1840197"/>
          </a:xfrm>
          <a:prstGeom prst="chevron">
            <a:avLst>
              <a:gd fmla="val 29853" name="adj"/>
            </a:avLst>
          </a:prstGeom>
          <a:solidFill>
            <a:srgbClr val="FAD900"/>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Sniglet"/>
                <a:ea typeface="Sniglet"/>
                <a:cs typeface="Sniglet"/>
                <a:sym typeface="Sniglet"/>
              </a:rPr>
              <a:t>learning algorithm</a:t>
            </a:r>
            <a:endParaRPr sz="1800">
              <a:latin typeface="Sniglet"/>
              <a:ea typeface="Sniglet"/>
              <a:cs typeface="Sniglet"/>
              <a:sym typeface="Sniglet"/>
            </a:endParaRPr>
          </a:p>
        </p:txBody>
      </p:sp>
      <p:sp>
        <p:nvSpPr>
          <p:cNvPr id="257" name="Google Shape;257;p43"/>
          <p:cNvSpPr/>
          <p:nvPr/>
        </p:nvSpPr>
        <p:spPr>
          <a:xfrm rot="-152142">
            <a:off x="1333737" y="2074150"/>
            <a:ext cx="2264818" cy="1840197"/>
          </a:xfrm>
          <a:prstGeom prst="homePlate">
            <a:avLst>
              <a:gd fmla="val 30129" name="adj"/>
            </a:avLst>
          </a:prstGeom>
          <a:solidFill>
            <a:srgbClr val="A6CD02"/>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Sniglet"/>
                <a:ea typeface="Sniglet"/>
                <a:cs typeface="Sniglet"/>
                <a:sym typeface="Sniglet"/>
              </a:rPr>
              <a:t>dataset?</a:t>
            </a:r>
            <a:endParaRPr sz="1800">
              <a:latin typeface="Sniglet"/>
              <a:ea typeface="Sniglet"/>
              <a:cs typeface="Sniglet"/>
              <a:sym typeface="Snigle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9651"/>
        </a:solidFill>
      </p:bgPr>
    </p:bg>
    <p:spTree>
      <p:nvGrpSpPr>
        <p:cNvPr id="261" name="Shape 261"/>
        <p:cNvGrpSpPr/>
        <p:nvPr/>
      </p:nvGrpSpPr>
      <p:grpSpPr>
        <a:xfrm>
          <a:off x="0" y="0"/>
          <a:ext cx="0" cy="0"/>
          <a:chOff x="0" y="0"/>
          <a:chExt cx="0" cy="0"/>
        </a:xfrm>
      </p:grpSpPr>
      <p:sp>
        <p:nvSpPr>
          <p:cNvPr id="262" name="Google Shape;262;p44"/>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Instagram advertisement</a:t>
            </a:r>
            <a:endParaRPr/>
          </a:p>
        </p:txBody>
      </p:sp>
      <p:sp>
        <p:nvSpPr>
          <p:cNvPr id="263" name="Google Shape;263;p44"/>
          <p:cNvSpPr/>
          <p:nvPr/>
        </p:nvSpPr>
        <p:spPr>
          <a:xfrm rot="-151775">
            <a:off x="5301341" y="1893924"/>
            <a:ext cx="2481018" cy="1840197"/>
          </a:xfrm>
          <a:prstGeom prst="chevron">
            <a:avLst>
              <a:gd fmla="val 29853" name="adj"/>
            </a:avLst>
          </a:prstGeom>
          <a:solidFill>
            <a:srgbClr val="FFA300"/>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Sniglet"/>
                <a:ea typeface="Sniglet"/>
                <a:cs typeface="Sniglet"/>
                <a:sym typeface="Sniglet"/>
              </a:rPr>
              <a:t>What you will click on</a:t>
            </a:r>
            <a:endParaRPr sz="1800">
              <a:latin typeface="Sniglet"/>
              <a:ea typeface="Sniglet"/>
              <a:cs typeface="Sniglet"/>
              <a:sym typeface="Sniglet"/>
            </a:endParaRPr>
          </a:p>
        </p:txBody>
      </p:sp>
      <p:sp>
        <p:nvSpPr>
          <p:cNvPr id="264" name="Google Shape;264;p4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65" name="Google Shape;265;p44"/>
          <p:cNvSpPr/>
          <p:nvPr/>
        </p:nvSpPr>
        <p:spPr>
          <a:xfrm rot="-151954">
            <a:off x="3295809" y="1986429"/>
            <a:ext cx="2308355" cy="1840197"/>
          </a:xfrm>
          <a:prstGeom prst="chevron">
            <a:avLst>
              <a:gd fmla="val 29853" name="adj"/>
            </a:avLst>
          </a:prstGeom>
          <a:solidFill>
            <a:srgbClr val="FAD900"/>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Sniglet"/>
                <a:ea typeface="Sniglet"/>
                <a:cs typeface="Sniglet"/>
                <a:sym typeface="Sniglet"/>
              </a:rPr>
              <a:t>learning algorithm</a:t>
            </a:r>
            <a:endParaRPr sz="1800">
              <a:latin typeface="Sniglet"/>
              <a:ea typeface="Sniglet"/>
              <a:cs typeface="Sniglet"/>
              <a:sym typeface="Sniglet"/>
            </a:endParaRPr>
          </a:p>
        </p:txBody>
      </p:sp>
      <p:sp>
        <p:nvSpPr>
          <p:cNvPr id="266" name="Google Shape;266;p44"/>
          <p:cNvSpPr/>
          <p:nvPr/>
        </p:nvSpPr>
        <p:spPr>
          <a:xfrm rot="-152142">
            <a:off x="1333737" y="2074150"/>
            <a:ext cx="2264818" cy="1840197"/>
          </a:xfrm>
          <a:prstGeom prst="homePlate">
            <a:avLst>
              <a:gd fmla="val 30129" name="adj"/>
            </a:avLst>
          </a:prstGeom>
          <a:solidFill>
            <a:srgbClr val="A6CD02"/>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330200" lvl="0" marL="457200" rtl="0" algn="l">
              <a:spcBef>
                <a:spcPts val="0"/>
              </a:spcBef>
              <a:spcAft>
                <a:spcPts val="0"/>
              </a:spcAft>
              <a:buSzPts val="1600"/>
              <a:buFont typeface="Sniglet"/>
              <a:buChar char="●"/>
            </a:pPr>
            <a:r>
              <a:rPr lang="en" sz="1600">
                <a:latin typeface="Sniglet"/>
                <a:ea typeface="Sniglet"/>
                <a:cs typeface="Sniglet"/>
                <a:sym typeface="Sniglet"/>
              </a:rPr>
              <a:t>Past clicks </a:t>
            </a:r>
            <a:endParaRPr sz="1600">
              <a:latin typeface="Sniglet"/>
              <a:ea typeface="Sniglet"/>
              <a:cs typeface="Sniglet"/>
              <a:sym typeface="Sniglet"/>
            </a:endParaRPr>
          </a:p>
          <a:p>
            <a:pPr indent="-330200" lvl="0" marL="457200" rtl="0" algn="l">
              <a:spcBef>
                <a:spcPts val="0"/>
              </a:spcBef>
              <a:spcAft>
                <a:spcPts val="0"/>
              </a:spcAft>
              <a:buSzPts val="1600"/>
              <a:buFont typeface="Sniglet"/>
              <a:buChar char="●"/>
            </a:pPr>
            <a:r>
              <a:rPr lang="en" sz="1600">
                <a:latin typeface="Sniglet"/>
                <a:ea typeface="Sniglet"/>
                <a:cs typeface="Sniglet"/>
                <a:sym typeface="Sniglet"/>
              </a:rPr>
              <a:t>Brands you follow and people like you</a:t>
            </a:r>
            <a:endParaRPr sz="1600">
              <a:latin typeface="Sniglet"/>
              <a:ea typeface="Sniglet"/>
              <a:cs typeface="Sniglet"/>
              <a:sym typeface="Sniglet"/>
            </a:endParaRPr>
          </a:p>
          <a:p>
            <a:pPr indent="-330200" lvl="0" marL="457200" rtl="0" algn="l">
              <a:spcBef>
                <a:spcPts val="0"/>
              </a:spcBef>
              <a:spcAft>
                <a:spcPts val="0"/>
              </a:spcAft>
              <a:buSzPts val="1600"/>
              <a:buFont typeface="Sniglet"/>
              <a:buChar char="●"/>
            </a:pPr>
            <a:r>
              <a:rPr lang="en" sz="1600">
                <a:latin typeface="Sniglet"/>
                <a:ea typeface="Sniglet"/>
                <a:cs typeface="Sniglet"/>
                <a:sym typeface="Sniglet"/>
              </a:rPr>
              <a:t>Text in captions </a:t>
            </a:r>
            <a:endParaRPr sz="1600">
              <a:latin typeface="Sniglet"/>
              <a:ea typeface="Sniglet"/>
              <a:cs typeface="Sniglet"/>
              <a:sym typeface="Snigle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2" name="Shape 132"/>
        <p:cNvGrpSpPr/>
        <p:nvPr/>
      </p:nvGrpSpPr>
      <p:grpSpPr>
        <a:xfrm>
          <a:off x="0" y="0"/>
          <a:ext cx="0" cy="0"/>
          <a:chOff x="0" y="0"/>
          <a:chExt cx="0" cy="0"/>
        </a:xfrm>
      </p:grpSpPr>
      <p:sp>
        <p:nvSpPr>
          <p:cNvPr id="133" name="Google Shape;133;p27"/>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Key points</a:t>
            </a:r>
            <a:endParaRPr/>
          </a:p>
        </p:txBody>
      </p:sp>
      <p:sp>
        <p:nvSpPr>
          <p:cNvPr id="134" name="Google Shape;134;p27"/>
          <p:cNvSpPr txBox="1"/>
          <p:nvPr>
            <p:ph idx="1" type="body"/>
          </p:nvPr>
        </p:nvSpPr>
        <p:spPr>
          <a:xfrm>
            <a:off x="1052050" y="1545950"/>
            <a:ext cx="7088400" cy="3303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700">
                <a:solidFill>
                  <a:srgbClr val="434343"/>
                </a:solidFill>
                <a:latin typeface="Lora"/>
                <a:ea typeface="Lora"/>
                <a:cs typeface="Lora"/>
                <a:sym typeface="Lora"/>
              </a:rPr>
              <a:t>Throughout the lesson, these are the key points to emphasize… </a:t>
            </a:r>
            <a:endParaRPr sz="1700">
              <a:solidFill>
                <a:srgbClr val="434343"/>
              </a:solidFill>
              <a:latin typeface="Lora"/>
              <a:ea typeface="Lora"/>
              <a:cs typeface="Lora"/>
              <a:sym typeface="Lora"/>
            </a:endParaRPr>
          </a:p>
          <a:p>
            <a:pPr indent="-336550" lvl="0" marL="457200" rtl="0" algn="l">
              <a:spcBef>
                <a:spcPts val="1000"/>
              </a:spcBef>
              <a:spcAft>
                <a:spcPts val="0"/>
              </a:spcAft>
              <a:buSzPts val="1700"/>
              <a:buFont typeface="Lora"/>
              <a:buChar char="●"/>
            </a:pPr>
            <a:r>
              <a:rPr lang="en" sz="1700">
                <a:solidFill>
                  <a:srgbClr val="434343"/>
                </a:solidFill>
                <a:latin typeface="Lora"/>
                <a:ea typeface="Lora"/>
                <a:cs typeface="Lora"/>
                <a:sym typeface="Lora"/>
              </a:rPr>
              <a:t>Most AI is made up of 3 components: a dataset, an algorithm, a prediction</a:t>
            </a:r>
            <a:endParaRPr sz="1700">
              <a:solidFill>
                <a:srgbClr val="434343"/>
              </a:solidFill>
              <a:latin typeface="Lora"/>
              <a:ea typeface="Lora"/>
              <a:cs typeface="Lora"/>
              <a:sym typeface="Lora"/>
            </a:endParaRPr>
          </a:p>
          <a:p>
            <a:pPr indent="-336550" lvl="0" marL="457200" rtl="0" algn="l">
              <a:spcBef>
                <a:spcPts val="1000"/>
              </a:spcBef>
              <a:spcAft>
                <a:spcPts val="0"/>
              </a:spcAft>
              <a:buClr>
                <a:srgbClr val="434343"/>
              </a:buClr>
              <a:buSzPts val="1700"/>
              <a:buFont typeface="Lora"/>
              <a:buChar char="●"/>
            </a:pPr>
            <a:r>
              <a:rPr lang="en" sz="1700">
                <a:solidFill>
                  <a:srgbClr val="434343"/>
                </a:solidFill>
                <a:latin typeface="Lora"/>
                <a:ea typeface="Lora"/>
                <a:cs typeface="Lora"/>
                <a:sym typeface="Lora"/>
              </a:rPr>
              <a:t>These 3 components can be used as criteria to evaluate if a technology is AI or not.</a:t>
            </a:r>
            <a:endParaRPr sz="1700">
              <a:solidFill>
                <a:srgbClr val="434343"/>
              </a:solidFill>
              <a:latin typeface="Lora"/>
              <a:ea typeface="Lora"/>
              <a:cs typeface="Lora"/>
              <a:sym typeface="Lora"/>
            </a:endParaRPr>
          </a:p>
          <a:p>
            <a:pPr indent="-336550" lvl="0" marL="457200" rtl="0" algn="l">
              <a:spcBef>
                <a:spcPts val="1000"/>
              </a:spcBef>
              <a:spcAft>
                <a:spcPts val="0"/>
              </a:spcAft>
              <a:buClr>
                <a:srgbClr val="434343"/>
              </a:buClr>
              <a:buSzPts val="1700"/>
              <a:buFont typeface="Lora"/>
              <a:buChar char="●"/>
            </a:pPr>
            <a:r>
              <a:rPr lang="en" sz="1700">
                <a:solidFill>
                  <a:srgbClr val="434343"/>
                </a:solidFill>
                <a:latin typeface="Lora"/>
                <a:ea typeface="Lora"/>
                <a:cs typeface="Lora"/>
                <a:sym typeface="Lora"/>
              </a:rPr>
              <a:t>A dataset is a collection of curated data</a:t>
            </a:r>
            <a:endParaRPr sz="1700">
              <a:solidFill>
                <a:srgbClr val="434343"/>
              </a:solidFill>
              <a:latin typeface="Lora"/>
              <a:ea typeface="Lora"/>
              <a:cs typeface="Lora"/>
              <a:sym typeface="Lora"/>
            </a:endParaRPr>
          </a:p>
          <a:p>
            <a:pPr indent="-336550" lvl="0" marL="457200" rtl="0" algn="l">
              <a:spcBef>
                <a:spcPts val="1000"/>
              </a:spcBef>
              <a:spcAft>
                <a:spcPts val="1000"/>
              </a:spcAft>
              <a:buClr>
                <a:srgbClr val="434343"/>
              </a:buClr>
              <a:buSzPts val="1700"/>
              <a:buFont typeface="Lora"/>
              <a:buChar char="●"/>
            </a:pPr>
            <a:r>
              <a:rPr lang="en" sz="1700">
                <a:solidFill>
                  <a:srgbClr val="434343"/>
                </a:solidFill>
                <a:latin typeface="Lora"/>
                <a:ea typeface="Lora"/>
                <a:cs typeface="Lora"/>
                <a:sym typeface="Lora"/>
              </a:rPr>
              <a:t>Data can be images, videos, music, text, gestures, etc., really any collection of information</a:t>
            </a:r>
            <a:endParaRPr sz="35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9651"/>
        </a:solidFill>
      </p:bgPr>
    </p:bg>
    <p:spTree>
      <p:nvGrpSpPr>
        <p:cNvPr id="270" name="Shape 270"/>
        <p:cNvGrpSpPr/>
        <p:nvPr/>
      </p:nvGrpSpPr>
      <p:grpSpPr>
        <a:xfrm>
          <a:off x="0" y="0"/>
          <a:ext cx="0" cy="0"/>
          <a:chOff x="0" y="0"/>
          <a:chExt cx="0" cy="0"/>
        </a:xfrm>
      </p:grpSpPr>
      <p:sp>
        <p:nvSpPr>
          <p:cNvPr id="271" name="Google Shape;271;p45"/>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EMAIL SpAM filter</a:t>
            </a:r>
            <a:endParaRPr/>
          </a:p>
        </p:txBody>
      </p:sp>
      <p:sp>
        <p:nvSpPr>
          <p:cNvPr id="272" name="Google Shape;272;p45"/>
          <p:cNvSpPr/>
          <p:nvPr/>
        </p:nvSpPr>
        <p:spPr>
          <a:xfrm rot="-152142">
            <a:off x="1333737" y="2074150"/>
            <a:ext cx="2264818" cy="1840197"/>
          </a:xfrm>
          <a:prstGeom prst="homePlate">
            <a:avLst>
              <a:gd fmla="val 30129" name="adj"/>
            </a:avLst>
          </a:prstGeom>
          <a:solidFill>
            <a:srgbClr val="A6CD02"/>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Sniglet"/>
                <a:ea typeface="Sniglet"/>
                <a:cs typeface="Sniglet"/>
                <a:sym typeface="Sniglet"/>
              </a:rPr>
              <a:t>dataset</a:t>
            </a:r>
            <a:endParaRPr sz="1800">
              <a:latin typeface="Sniglet"/>
              <a:ea typeface="Sniglet"/>
              <a:cs typeface="Sniglet"/>
              <a:sym typeface="Sniglet"/>
            </a:endParaRPr>
          </a:p>
        </p:txBody>
      </p:sp>
      <p:sp>
        <p:nvSpPr>
          <p:cNvPr id="273" name="Google Shape;273;p45"/>
          <p:cNvSpPr/>
          <p:nvPr/>
        </p:nvSpPr>
        <p:spPr>
          <a:xfrm rot="-151954">
            <a:off x="3295809" y="1986429"/>
            <a:ext cx="2308355" cy="1840197"/>
          </a:xfrm>
          <a:prstGeom prst="chevron">
            <a:avLst>
              <a:gd fmla="val 29853" name="adj"/>
            </a:avLst>
          </a:prstGeom>
          <a:solidFill>
            <a:srgbClr val="FAD900"/>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Sniglet"/>
                <a:ea typeface="Sniglet"/>
                <a:cs typeface="Sniglet"/>
                <a:sym typeface="Sniglet"/>
              </a:rPr>
              <a:t>learning algorithm</a:t>
            </a:r>
            <a:endParaRPr sz="1800">
              <a:latin typeface="Sniglet"/>
              <a:ea typeface="Sniglet"/>
              <a:cs typeface="Sniglet"/>
              <a:sym typeface="Sniglet"/>
            </a:endParaRPr>
          </a:p>
        </p:txBody>
      </p:sp>
      <p:sp>
        <p:nvSpPr>
          <p:cNvPr id="274" name="Google Shape;274;p45"/>
          <p:cNvSpPr/>
          <p:nvPr/>
        </p:nvSpPr>
        <p:spPr>
          <a:xfrm rot="-151775">
            <a:off x="5301341" y="1893924"/>
            <a:ext cx="2481018" cy="1840197"/>
          </a:xfrm>
          <a:prstGeom prst="chevron">
            <a:avLst>
              <a:gd fmla="val 29853" name="adj"/>
            </a:avLst>
          </a:prstGeom>
          <a:solidFill>
            <a:srgbClr val="FFA300"/>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Sniglet"/>
                <a:ea typeface="Sniglet"/>
                <a:cs typeface="Sniglet"/>
                <a:sym typeface="Sniglet"/>
              </a:rPr>
              <a:t>prediction!</a:t>
            </a:r>
            <a:endParaRPr sz="1800">
              <a:latin typeface="Sniglet"/>
              <a:ea typeface="Sniglet"/>
              <a:cs typeface="Sniglet"/>
              <a:sym typeface="Sniglet"/>
            </a:endParaRPr>
          </a:p>
        </p:txBody>
      </p:sp>
      <p:sp>
        <p:nvSpPr>
          <p:cNvPr id="275" name="Google Shape;275;p4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9651"/>
        </a:solidFill>
      </p:bgPr>
    </p:bg>
    <p:spTree>
      <p:nvGrpSpPr>
        <p:cNvPr id="279" name="Shape 279"/>
        <p:cNvGrpSpPr/>
        <p:nvPr/>
      </p:nvGrpSpPr>
      <p:grpSpPr>
        <a:xfrm>
          <a:off x="0" y="0"/>
          <a:ext cx="0" cy="0"/>
          <a:chOff x="0" y="0"/>
          <a:chExt cx="0" cy="0"/>
        </a:xfrm>
      </p:grpSpPr>
      <p:sp>
        <p:nvSpPr>
          <p:cNvPr id="280" name="Google Shape;280;p46"/>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EMAIL SpAM filter</a:t>
            </a:r>
            <a:endParaRPr/>
          </a:p>
        </p:txBody>
      </p:sp>
      <p:sp>
        <p:nvSpPr>
          <p:cNvPr id="281" name="Google Shape;281;p46"/>
          <p:cNvSpPr/>
          <p:nvPr/>
        </p:nvSpPr>
        <p:spPr>
          <a:xfrm rot="-151775">
            <a:off x="5301341" y="1893924"/>
            <a:ext cx="2481018" cy="1840197"/>
          </a:xfrm>
          <a:prstGeom prst="chevron">
            <a:avLst>
              <a:gd fmla="val 29853" name="adj"/>
            </a:avLst>
          </a:prstGeom>
          <a:solidFill>
            <a:srgbClr val="FFA300"/>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Sniglet"/>
                <a:ea typeface="Sniglet"/>
                <a:cs typeface="Sniglet"/>
                <a:sym typeface="Sniglet"/>
              </a:rPr>
              <a:t>prediction?</a:t>
            </a:r>
            <a:endParaRPr sz="1800">
              <a:latin typeface="Sniglet"/>
              <a:ea typeface="Sniglet"/>
              <a:cs typeface="Sniglet"/>
              <a:sym typeface="Sniglet"/>
            </a:endParaRPr>
          </a:p>
        </p:txBody>
      </p:sp>
      <p:sp>
        <p:nvSpPr>
          <p:cNvPr id="282" name="Google Shape;282;p4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9651"/>
        </a:solidFill>
      </p:bgPr>
    </p:bg>
    <p:spTree>
      <p:nvGrpSpPr>
        <p:cNvPr id="286" name="Shape 286"/>
        <p:cNvGrpSpPr/>
        <p:nvPr/>
      </p:nvGrpSpPr>
      <p:grpSpPr>
        <a:xfrm>
          <a:off x="0" y="0"/>
          <a:ext cx="0" cy="0"/>
          <a:chOff x="0" y="0"/>
          <a:chExt cx="0" cy="0"/>
        </a:xfrm>
      </p:grpSpPr>
      <p:sp>
        <p:nvSpPr>
          <p:cNvPr id="287" name="Google Shape;287;p47"/>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EMAIL SpAM filter</a:t>
            </a:r>
            <a:endParaRPr/>
          </a:p>
        </p:txBody>
      </p:sp>
      <p:sp>
        <p:nvSpPr>
          <p:cNvPr id="288" name="Google Shape;288;p47"/>
          <p:cNvSpPr/>
          <p:nvPr/>
        </p:nvSpPr>
        <p:spPr>
          <a:xfrm rot="-151775">
            <a:off x="5301341" y="1893924"/>
            <a:ext cx="2481018" cy="1840197"/>
          </a:xfrm>
          <a:prstGeom prst="chevron">
            <a:avLst>
              <a:gd fmla="val 29853" name="adj"/>
            </a:avLst>
          </a:prstGeom>
          <a:solidFill>
            <a:srgbClr val="FFA300"/>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Sniglet"/>
                <a:ea typeface="Sniglet"/>
                <a:cs typeface="Sniglet"/>
                <a:sym typeface="Sniglet"/>
              </a:rPr>
              <a:t>If email is spam or not</a:t>
            </a:r>
            <a:endParaRPr sz="1800">
              <a:latin typeface="Sniglet"/>
              <a:ea typeface="Sniglet"/>
              <a:cs typeface="Sniglet"/>
              <a:sym typeface="Sniglet"/>
            </a:endParaRPr>
          </a:p>
        </p:txBody>
      </p:sp>
      <p:sp>
        <p:nvSpPr>
          <p:cNvPr id="289" name="Google Shape;289;p4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9651"/>
        </a:solidFill>
      </p:bgPr>
    </p:bg>
    <p:spTree>
      <p:nvGrpSpPr>
        <p:cNvPr id="293" name="Shape 293"/>
        <p:cNvGrpSpPr/>
        <p:nvPr/>
      </p:nvGrpSpPr>
      <p:grpSpPr>
        <a:xfrm>
          <a:off x="0" y="0"/>
          <a:ext cx="0" cy="0"/>
          <a:chOff x="0" y="0"/>
          <a:chExt cx="0" cy="0"/>
        </a:xfrm>
      </p:grpSpPr>
      <p:sp>
        <p:nvSpPr>
          <p:cNvPr id="294" name="Google Shape;294;p48"/>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EMAIL SpAM filter</a:t>
            </a:r>
            <a:endParaRPr/>
          </a:p>
        </p:txBody>
      </p:sp>
      <p:sp>
        <p:nvSpPr>
          <p:cNvPr id="295" name="Google Shape;295;p48"/>
          <p:cNvSpPr/>
          <p:nvPr/>
        </p:nvSpPr>
        <p:spPr>
          <a:xfrm rot="-151775">
            <a:off x="5301341" y="1893924"/>
            <a:ext cx="2481018" cy="1840197"/>
          </a:xfrm>
          <a:prstGeom prst="chevron">
            <a:avLst>
              <a:gd fmla="val 29853" name="adj"/>
            </a:avLst>
          </a:prstGeom>
          <a:solidFill>
            <a:srgbClr val="FFA300"/>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Sniglet"/>
                <a:ea typeface="Sniglet"/>
                <a:cs typeface="Sniglet"/>
                <a:sym typeface="Sniglet"/>
              </a:rPr>
              <a:t>If email is spam or not</a:t>
            </a:r>
            <a:endParaRPr sz="1800">
              <a:latin typeface="Sniglet"/>
              <a:ea typeface="Sniglet"/>
              <a:cs typeface="Sniglet"/>
              <a:sym typeface="Sniglet"/>
            </a:endParaRPr>
          </a:p>
        </p:txBody>
      </p:sp>
      <p:sp>
        <p:nvSpPr>
          <p:cNvPr id="296" name="Google Shape;296;p4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97" name="Google Shape;297;p48"/>
          <p:cNvSpPr/>
          <p:nvPr/>
        </p:nvSpPr>
        <p:spPr>
          <a:xfrm rot="-151954">
            <a:off x="3295809" y="1986429"/>
            <a:ext cx="2308355" cy="1840197"/>
          </a:xfrm>
          <a:prstGeom prst="chevron">
            <a:avLst>
              <a:gd fmla="val 29853" name="adj"/>
            </a:avLst>
          </a:prstGeom>
          <a:solidFill>
            <a:srgbClr val="FAD900"/>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Sniglet"/>
                <a:ea typeface="Sniglet"/>
                <a:cs typeface="Sniglet"/>
                <a:sym typeface="Sniglet"/>
              </a:rPr>
              <a:t>learning algorithm</a:t>
            </a:r>
            <a:endParaRPr sz="1800">
              <a:latin typeface="Sniglet"/>
              <a:ea typeface="Sniglet"/>
              <a:cs typeface="Sniglet"/>
              <a:sym typeface="Snigle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9651"/>
        </a:solidFill>
      </p:bgPr>
    </p:bg>
    <p:spTree>
      <p:nvGrpSpPr>
        <p:cNvPr id="301" name="Shape 301"/>
        <p:cNvGrpSpPr/>
        <p:nvPr/>
      </p:nvGrpSpPr>
      <p:grpSpPr>
        <a:xfrm>
          <a:off x="0" y="0"/>
          <a:ext cx="0" cy="0"/>
          <a:chOff x="0" y="0"/>
          <a:chExt cx="0" cy="0"/>
        </a:xfrm>
      </p:grpSpPr>
      <p:sp>
        <p:nvSpPr>
          <p:cNvPr id="302" name="Google Shape;302;p49"/>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Email Spam Filter</a:t>
            </a:r>
            <a:endParaRPr/>
          </a:p>
        </p:txBody>
      </p:sp>
      <p:sp>
        <p:nvSpPr>
          <p:cNvPr id="303" name="Google Shape;303;p49"/>
          <p:cNvSpPr/>
          <p:nvPr/>
        </p:nvSpPr>
        <p:spPr>
          <a:xfrm rot="-151775">
            <a:off x="5301341" y="1893924"/>
            <a:ext cx="2481018" cy="1840197"/>
          </a:xfrm>
          <a:prstGeom prst="chevron">
            <a:avLst>
              <a:gd fmla="val 29853" name="adj"/>
            </a:avLst>
          </a:prstGeom>
          <a:solidFill>
            <a:srgbClr val="FFA300"/>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Sniglet"/>
                <a:ea typeface="Sniglet"/>
                <a:cs typeface="Sniglet"/>
                <a:sym typeface="Sniglet"/>
              </a:rPr>
              <a:t>If email is spam or not</a:t>
            </a:r>
            <a:endParaRPr sz="1800">
              <a:latin typeface="Sniglet"/>
              <a:ea typeface="Sniglet"/>
              <a:cs typeface="Sniglet"/>
              <a:sym typeface="Sniglet"/>
            </a:endParaRPr>
          </a:p>
        </p:txBody>
      </p:sp>
      <p:sp>
        <p:nvSpPr>
          <p:cNvPr id="304" name="Google Shape;304;p4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05" name="Google Shape;305;p49"/>
          <p:cNvSpPr/>
          <p:nvPr/>
        </p:nvSpPr>
        <p:spPr>
          <a:xfrm rot="-151954">
            <a:off x="3295809" y="1986429"/>
            <a:ext cx="2308355" cy="1840197"/>
          </a:xfrm>
          <a:prstGeom prst="chevron">
            <a:avLst>
              <a:gd fmla="val 29853" name="adj"/>
            </a:avLst>
          </a:prstGeom>
          <a:solidFill>
            <a:srgbClr val="FAD900"/>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Sniglet"/>
                <a:ea typeface="Sniglet"/>
                <a:cs typeface="Sniglet"/>
                <a:sym typeface="Sniglet"/>
              </a:rPr>
              <a:t>learning algorithm</a:t>
            </a:r>
            <a:endParaRPr sz="1800">
              <a:latin typeface="Sniglet"/>
              <a:ea typeface="Sniglet"/>
              <a:cs typeface="Sniglet"/>
              <a:sym typeface="Sniglet"/>
            </a:endParaRPr>
          </a:p>
        </p:txBody>
      </p:sp>
      <p:sp>
        <p:nvSpPr>
          <p:cNvPr id="306" name="Google Shape;306;p49"/>
          <p:cNvSpPr/>
          <p:nvPr/>
        </p:nvSpPr>
        <p:spPr>
          <a:xfrm rot="-152142">
            <a:off x="1333737" y="2074150"/>
            <a:ext cx="2264818" cy="1840197"/>
          </a:xfrm>
          <a:prstGeom prst="homePlate">
            <a:avLst>
              <a:gd fmla="val 30129" name="adj"/>
            </a:avLst>
          </a:prstGeom>
          <a:solidFill>
            <a:srgbClr val="A6CD02"/>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Sniglet"/>
                <a:ea typeface="Sniglet"/>
                <a:cs typeface="Sniglet"/>
                <a:sym typeface="Sniglet"/>
              </a:rPr>
              <a:t>dataset?</a:t>
            </a:r>
            <a:endParaRPr sz="1800">
              <a:latin typeface="Sniglet"/>
              <a:ea typeface="Sniglet"/>
              <a:cs typeface="Sniglet"/>
              <a:sym typeface="Snigle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9651"/>
        </a:solidFill>
      </p:bgPr>
    </p:bg>
    <p:spTree>
      <p:nvGrpSpPr>
        <p:cNvPr id="310" name="Shape 310"/>
        <p:cNvGrpSpPr/>
        <p:nvPr/>
      </p:nvGrpSpPr>
      <p:grpSpPr>
        <a:xfrm>
          <a:off x="0" y="0"/>
          <a:ext cx="0" cy="0"/>
          <a:chOff x="0" y="0"/>
          <a:chExt cx="0" cy="0"/>
        </a:xfrm>
      </p:grpSpPr>
      <p:sp>
        <p:nvSpPr>
          <p:cNvPr id="311" name="Google Shape;311;p50"/>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Email spam Filter</a:t>
            </a:r>
            <a:endParaRPr/>
          </a:p>
        </p:txBody>
      </p:sp>
      <p:sp>
        <p:nvSpPr>
          <p:cNvPr id="312" name="Google Shape;312;p50"/>
          <p:cNvSpPr/>
          <p:nvPr/>
        </p:nvSpPr>
        <p:spPr>
          <a:xfrm rot="-151775">
            <a:off x="5301341" y="1893924"/>
            <a:ext cx="2481018" cy="1840197"/>
          </a:xfrm>
          <a:prstGeom prst="chevron">
            <a:avLst>
              <a:gd fmla="val 29853" name="adj"/>
            </a:avLst>
          </a:prstGeom>
          <a:solidFill>
            <a:srgbClr val="FFA300"/>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Sniglet"/>
                <a:ea typeface="Sniglet"/>
                <a:cs typeface="Sniglet"/>
                <a:sym typeface="Sniglet"/>
              </a:rPr>
              <a:t>If email is spam or not</a:t>
            </a:r>
            <a:endParaRPr sz="1800">
              <a:latin typeface="Sniglet"/>
              <a:ea typeface="Sniglet"/>
              <a:cs typeface="Sniglet"/>
              <a:sym typeface="Sniglet"/>
            </a:endParaRPr>
          </a:p>
        </p:txBody>
      </p:sp>
      <p:sp>
        <p:nvSpPr>
          <p:cNvPr id="313" name="Google Shape;313;p5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14" name="Google Shape;314;p50"/>
          <p:cNvSpPr/>
          <p:nvPr/>
        </p:nvSpPr>
        <p:spPr>
          <a:xfrm rot="-151954">
            <a:off x="3295809" y="1986429"/>
            <a:ext cx="2308355" cy="1840197"/>
          </a:xfrm>
          <a:prstGeom prst="chevron">
            <a:avLst>
              <a:gd fmla="val 29853" name="adj"/>
            </a:avLst>
          </a:prstGeom>
          <a:solidFill>
            <a:srgbClr val="FAD900"/>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Sniglet"/>
                <a:ea typeface="Sniglet"/>
                <a:cs typeface="Sniglet"/>
                <a:sym typeface="Sniglet"/>
              </a:rPr>
              <a:t>learning algorithm</a:t>
            </a:r>
            <a:endParaRPr sz="1800">
              <a:latin typeface="Sniglet"/>
              <a:ea typeface="Sniglet"/>
              <a:cs typeface="Sniglet"/>
              <a:sym typeface="Sniglet"/>
            </a:endParaRPr>
          </a:p>
        </p:txBody>
      </p:sp>
      <p:sp>
        <p:nvSpPr>
          <p:cNvPr id="315" name="Google Shape;315;p50"/>
          <p:cNvSpPr/>
          <p:nvPr/>
        </p:nvSpPr>
        <p:spPr>
          <a:xfrm rot="-152142">
            <a:off x="1333737" y="2074150"/>
            <a:ext cx="2264818" cy="1840197"/>
          </a:xfrm>
          <a:prstGeom prst="homePlate">
            <a:avLst>
              <a:gd fmla="val 30129" name="adj"/>
            </a:avLst>
          </a:prstGeom>
          <a:solidFill>
            <a:srgbClr val="A6CD02"/>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342900" lvl="0" marL="457200" rtl="0" algn="l">
              <a:spcBef>
                <a:spcPts val="0"/>
              </a:spcBef>
              <a:spcAft>
                <a:spcPts val="0"/>
              </a:spcAft>
              <a:buSzPts val="1800"/>
              <a:buFont typeface="Sniglet"/>
              <a:buChar char="●"/>
            </a:pPr>
            <a:r>
              <a:rPr lang="en" sz="1800">
                <a:latin typeface="Sniglet"/>
                <a:ea typeface="Sniglet"/>
                <a:cs typeface="Sniglet"/>
                <a:sym typeface="Sniglet"/>
              </a:rPr>
              <a:t>Past emails you have labeled as spam</a:t>
            </a:r>
            <a:endParaRPr sz="1800">
              <a:latin typeface="Sniglet"/>
              <a:ea typeface="Sniglet"/>
              <a:cs typeface="Sniglet"/>
              <a:sym typeface="Sniglet"/>
            </a:endParaRPr>
          </a:p>
          <a:p>
            <a:pPr indent="-342900" lvl="0" marL="457200" rtl="0" algn="l">
              <a:spcBef>
                <a:spcPts val="0"/>
              </a:spcBef>
              <a:spcAft>
                <a:spcPts val="0"/>
              </a:spcAft>
              <a:buSzPts val="1800"/>
              <a:buFont typeface="Sniglet"/>
              <a:buChar char="●"/>
            </a:pPr>
            <a:r>
              <a:rPr lang="en" sz="1800">
                <a:latin typeface="Sniglet"/>
                <a:ea typeface="Sniglet"/>
                <a:cs typeface="Sniglet"/>
                <a:sym typeface="Sniglet"/>
              </a:rPr>
              <a:t>Text of emails</a:t>
            </a:r>
            <a:endParaRPr sz="1800">
              <a:latin typeface="Sniglet"/>
              <a:ea typeface="Sniglet"/>
              <a:cs typeface="Sniglet"/>
              <a:sym typeface="Snigle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A300"/>
        </a:solidFill>
      </p:bgPr>
    </p:bg>
    <p:spTree>
      <p:nvGrpSpPr>
        <p:cNvPr id="319" name="Shape 319"/>
        <p:cNvGrpSpPr/>
        <p:nvPr/>
      </p:nvGrpSpPr>
      <p:grpSpPr>
        <a:xfrm>
          <a:off x="0" y="0"/>
          <a:ext cx="0" cy="0"/>
          <a:chOff x="0" y="0"/>
          <a:chExt cx="0" cy="0"/>
        </a:xfrm>
      </p:grpSpPr>
      <p:sp>
        <p:nvSpPr>
          <p:cNvPr id="320" name="Google Shape;320;p51"/>
          <p:cNvSpPr txBox="1"/>
          <p:nvPr>
            <p:ph idx="1" type="body"/>
          </p:nvPr>
        </p:nvSpPr>
        <p:spPr>
          <a:xfrm>
            <a:off x="2905800" y="1786950"/>
            <a:ext cx="3332400" cy="156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None/>
            </a:pPr>
            <a:r>
              <a:rPr lang="en" sz="5400"/>
              <a:t>AI or not??</a:t>
            </a:r>
            <a:endParaRPr sz="4200"/>
          </a:p>
        </p:txBody>
      </p:sp>
      <p:sp>
        <p:nvSpPr>
          <p:cNvPr id="321" name="Google Shape;321;p5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id="326" name="Google Shape;326;p52"/>
          <p:cNvPicPr preferRelativeResize="0"/>
          <p:nvPr/>
        </p:nvPicPr>
        <p:blipFill rotWithShape="1">
          <a:blip r:embed="rId3">
            <a:alphaModFix/>
          </a:blip>
          <a:srcRect b="18300" l="0" r="0" t="0"/>
          <a:stretch/>
        </p:blipFill>
        <p:spPr>
          <a:xfrm>
            <a:off x="2453938" y="691238"/>
            <a:ext cx="4236126" cy="37610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53"/>
          <p:cNvPicPr preferRelativeResize="0"/>
          <p:nvPr/>
        </p:nvPicPr>
        <p:blipFill rotWithShape="1">
          <a:blip r:embed="rId3">
            <a:alphaModFix/>
          </a:blip>
          <a:srcRect b="13740" l="0" r="0" t="8632"/>
          <a:stretch/>
        </p:blipFill>
        <p:spPr>
          <a:xfrm>
            <a:off x="1947375" y="569925"/>
            <a:ext cx="5249250" cy="37562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id="336" name="Google Shape;336;p54"/>
          <p:cNvPicPr preferRelativeResize="0"/>
          <p:nvPr/>
        </p:nvPicPr>
        <p:blipFill>
          <a:blip r:embed="rId3">
            <a:alphaModFix/>
          </a:blip>
          <a:stretch>
            <a:fillRect/>
          </a:stretch>
        </p:blipFill>
        <p:spPr>
          <a:xfrm>
            <a:off x="1258238" y="563763"/>
            <a:ext cx="6627526" cy="4015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D02"/>
        </a:solidFill>
      </p:bgPr>
    </p:bg>
    <p:spTree>
      <p:nvGrpSpPr>
        <p:cNvPr id="138" name="Shape 138"/>
        <p:cNvGrpSpPr/>
        <p:nvPr/>
      </p:nvGrpSpPr>
      <p:grpSpPr>
        <a:xfrm>
          <a:off x="0" y="0"/>
          <a:ext cx="0" cy="0"/>
          <a:chOff x="0" y="0"/>
          <a:chExt cx="0" cy="0"/>
        </a:xfrm>
      </p:grpSpPr>
      <p:sp>
        <p:nvSpPr>
          <p:cNvPr id="139" name="Google Shape;139;p28"/>
          <p:cNvSpPr txBox="1"/>
          <p:nvPr>
            <p:ph type="ctrTitle"/>
          </p:nvPr>
        </p:nvSpPr>
        <p:spPr>
          <a:xfrm>
            <a:off x="3865425" y="806100"/>
            <a:ext cx="4374600" cy="2647200"/>
          </a:xfrm>
          <a:prstGeom prst="rect">
            <a:avLst/>
          </a:prstGeom>
        </p:spPr>
        <p:txBody>
          <a:bodyPr anchorCtr="0" anchor="b" bIns="91425" lIns="91425" spcFirstLastPara="1" rIns="91425" wrap="square" tIns="91425">
            <a:noAutofit/>
          </a:bodyPr>
          <a:lstStyle/>
          <a:p>
            <a:pPr indent="0" lvl="0" marL="0" rtl="0" algn="ctr">
              <a:lnSpc>
                <a:spcPct val="150000"/>
              </a:lnSpc>
              <a:spcBef>
                <a:spcPts val="0"/>
              </a:spcBef>
              <a:spcAft>
                <a:spcPts val="0"/>
              </a:spcAft>
              <a:buNone/>
            </a:pPr>
            <a:r>
              <a:t/>
            </a:r>
            <a:endParaRPr sz="7200"/>
          </a:p>
          <a:p>
            <a:pPr indent="0" lvl="0" marL="0" rtl="0" algn="ctr">
              <a:lnSpc>
                <a:spcPct val="150000"/>
              </a:lnSpc>
              <a:spcBef>
                <a:spcPts val="0"/>
              </a:spcBef>
              <a:spcAft>
                <a:spcPts val="0"/>
              </a:spcAft>
              <a:buNone/>
            </a:pPr>
            <a:r>
              <a:rPr lang="en" sz="3200">
                <a:latin typeface="Sniglet"/>
                <a:ea typeface="Sniglet"/>
                <a:cs typeface="Sniglet"/>
                <a:sym typeface="Sniglet"/>
              </a:rPr>
              <a:t>What does </a:t>
            </a:r>
            <a:endParaRPr sz="3200">
              <a:latin typeface="Sniglet"/>
              <a:ea typeface="Sniglet"/>
              <a:cs typeface="Sniglet"/>
              <a:sym typeface="Sniglet"/>
            </a:endParaRPr>
          </a:p>
          <a:p>
            <a:pPr indent="0" lvl="0" marL="0" rtl="0" algn="ctr">
              <a:lnSpc>
                <a:spcPct val="150000"/>
              </a:lnSpc>
              <a:spcBef>
                <a:spcPts val="0"/>
              </a:spcBef>
              <a:spcAft>
                <a:spcPts val="0"/>
              </a:spcAft>
              <a:buNone/>
            </a:pPr>
            <a:r>
              <a:rPr lang="en" sz="3800"/>
              <a:t>“Artificial Intelligence”</a:t>
            </a:r>
            <a:endParaRPr sz="3800"/>
          </a:p>
          <a:p>
            <a:pPr indent="0" lvl="0" marL="0" rtl="0" algn="ctr">
              <a:lnSpc>
                <a:spcPct val="150000"/>
              </a:lnSpc>
              <a:spcBef>
                <a:spcPts val="0"/>
              </a:spcBef>
              <a:spcAft>
                <a:spcPts val="0"/>
              </a:spcAft>
              <a:buNone/>
            </a:pPr>
            <a:r>
              <a:rPr lang="en" sz="3200">
                <a:latin typeface="Sniglet"/>
                <a:ea typeface="Sniglet"/>
                <a:cs typeface="Sniglet"/>
                <a:sym typeface="Sniglet"/>
              </a:rPr>
              <a:t> make you think of?</a:t>
            </a:r>
            <a:endParaRPr sz="3200">
              <a:latin typeface="Sniglet"/>
              <a:ea typeface="Sniglet"/>
              <a:cs typeface="Sniglet"/>
              <a:sym typeface="Sniglet"/>
            </a:endParaRPr>
          </a:p>
        </p:txBody>
      </p:sp>
      <p:sp>
        <p:nvSpPr>
          <p:cNvPr id="140" name="Google Shape;140;p2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55"/>
          <p:cNvPicPr preferRelativeResize="0"/>
          <p:nvPr/>
        </p:nvPicPr>
        <p:blipFill>
          <a:blip r:embed="rId3">
            <a:alphaModFix/>
          </a:blip>
          <a:stretch>
            <a:fillRect/>
          </a:stretch>
        </p:blipFill>
        <p:spPr>
          <a:xfrm>
            <a:off x="208524" y="1401024"/>
            <a:ext cx="3864074" cy="2341449"/>
          </a:xfrm>
          <a:prstGeom prst="rect">
            <a:avLst/>
          </a:prstGeom>
          <a:noFill/>
          <a:ln>
            <a:noFill/>
          </a:ln>
        </p:spPr>
      </p:pic>
      <p:sp>
        <p:nvSpPr>
          <p:cNvPr id="342" name="Google Shape;342;p55"/>
          <p:cNvSpPr txBox="1"/>
          <p:nvPr/>
        </p:nvSpPr>
        <p:spPr>
          <a:xfrm>
            <a:off x="4072600" y="1846650"/>
            <a:ext cx="4780800" cy="1450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3200">
                <a:solidFill>
                  <a:schemeClr val="dk1"/>
                </a:solidFill>
                <a:latin typeface="Sniglet"/>
                <a:ea typeface="Sniglet"/>
                <a:cs typeface="Sniglet"/>
                <a:sym typeface="Sniglet"/>
              </a:rPr>
              <a:t>Dataset:</a:t>
            </a:r>
            <a:endParaRPr sz="3200">
              <a:solidFill>
                <a:schemeClr val="dk1"/>
              </a:solidFill>
              <a:latin typeface="Sniglet"/>
              <a:ea typeface="Sniglet"/>
              <a:cs typeface="Sniglet"/>
              <a:sym typeface="Sniglet"/>
            </a:endParaRPr>
          </a:p>
          <a:p>
            <a:pPr indent="0" lvl="0" marL="0" rtl="0" algn="l">
              <a:lnSpc>
                <a:spcPct val="150000"/>
              </a:lnSpc>
              <a:spcBef>
                <a:spcPts val="0"/>
              </a:spcBef>
              <a:spcAft>
                <a:spcPts val="0"/>
              </a:spcAft>
              <a:buNone/>
            </a:pPr>
            <a:r>
              <a:rPr lang="en" sz="3200">
                <a:solidFill>
                  <a:schemeClr val="dk1"/>
                </a:solidFill>
                <a:latin typeface="Sniglet"/>
                <a:ea typeface="Sniglet"/>
                <a:cs typeface="Sniglet"/>
                <a:sym typeface="Sniglet"/>
              </a:rPr>
              <a:t>Prediction:</a:t>
            </a:r>
            <a:endParaRPr sz="3200">
              <a:solidFill>
                <a:schemeClr val="dk1"/>
              </a:solidFill>
              <a:latin typeface="Sniglet"/>
              <a:ea typeface="Sniglet"/>
              <a:cs typeface="Sniglet"/>
              <a:sym typeface="Snigle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56"/>
          <p:cNvPicPr preferRelativeResize="0"/>
          <p:nvPr/>
        </p:nvPicPr>
        <p:blipFill>
          <a:blip r:embed="rId3">
            <a:alphaModFix/>
          </a:blip>
          <a:stretch>
            <a:fillRect/>
          </a:stretch>
        </p:blipFill>
        <p:spPr>
          <a:xfrm>
            <a:off x="208524" y="1401024"/>
            <a:ext cx="3864074" cy="2341449"/>
          </a:xfrm>
          <a:prstGeom prst="rect">
            <a:avLst/>
          </a:prstGeom>
          <a:noFill/>
          <a:ln>
            <a:noFill/>
          </a:ln>
        </p:spPr>
      </p:pic>
      <p:sp>
        <p:nvSpPr>
          <p:cNvPr id="348" name="Google Shape;348;p56"/>
          <p:cNvSpPr txBox="1"/>
          <p:nvPr/>
        </p:nvSpPr>
        <p:spPr>
          <a:xfrm>
            <a:off x="4072600" y="1401025"/>
            <a:ext cx="4780800" cy="2341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2500">
                <a:solidFill>
                  <a:schemeClr val="dk1"/>
                </a:solidFill>
                <a:latin typeface="Sniglet"/>
                <a:ea typeface="Sniglet"/>
                <a:cs typeface="Sniglet"/>
                <a:sym typeface="Sniglet"/>
              </a:rPr>
              <a:t>Dataset: routes that people have taken in the past</a:t>
            </a:r>
            <a:endParaRPr sz="2500">
              <a:solidFill>
                <a:schemeClr val="dk1"/>
              </a:solidFill>
              <a:latin typeface="Sniglet"/>
              <a:ea typeface="Sniglet"/>
              <a:cs typeface="Sniglet"/>
              <a:sym typeface="Sniglet"/>
            </a:endParaRPr>
          </a:p>
          <a:p>
            <a:pPr indent="0" lvl="0" marL="0" rtl="0" algn="l">
              <a:lnSpc>
                <a:spcPct val="150000"/>
              </a:lnSpc>
              <a:spcBef>
                <a:spcPts val="0"/>
              </a:spcBef>
              <a:spcAft>
                <a:spcPts val="0"/>
              </a:spcAft>
              <a:buNone/>
            </a:pPr>
            <a:r>
              <a:rPr lang="en" sz="2500">
                <a:solidFill>
                  <a:schemeClr val="dk1"/>
                </a:solidFill>
                <a:latin typeface="Sniglet"/>
                <a:ea typeface="Sniglet"/>
                <a:cs typeface="Sniglet"/>
                <a:sym typeface="Sniglet"/>
              </a:rPr>
              <a:t>Prediction: how to get somewhere</a:t>
            </a:r>
            <a:endParaRPr sz="2500">
              <a:solidFill>
                <a:schemeClr val="dk1"/>
              </a:solidFill>
              <a:latin typeface="Sniglet"/>
              <a:ea typeface="Sniglet"/>
              <a:cs typeface="Sniglet"/>
              <a:sym typeface="Snigle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57"/>
          <p:cNvPicPr preferRelativeResize="0"/>
          <p:nvPr/>
        </p:nvPicPr>
        <p:blipFill>
          <a:blip r:embed="rId3">
            <a:alphaModFix/>
          </a:blip>
          <a:stretch>
            <a:fillRect/>
          </a:stretch>
        </p:blipFill>
        <p:spPr>
          <a:xfrm>
            <a:off x="1944525" y="660413"/>
            <a:ext cx="5254950" cy="38226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58"/>
          <p:cNvPicPr preferRelativeResize="0"/>
          <p:nvPr/>
        </p:nvPicPr>
        <p:blipFill>
          <a:blip r:embed="rId3">
            <a:alphaModFix/>
          </a:blip>
          <a:stretch>
            <a:fillRect/>
          </a:stretch>
        </p:blipFill>
        <p:spPr>
          <a:xfrm>
            <a:off x="2559500" y="152400"/>
            <a:ext cx="4194841" cy="48387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59"/>
          <p:cNvPicPr preferRelativeResize="0"/>
          <p:nvPr/>
        </p:nvPicPr>
        <p:blipFill>
          <a:blip r:embed="rId3">
            <a:alphaModFix/>
          </a:blip>
          <a:stretch>
            <a:fillRect/>
          </a:stretch>
        </p:blipFill>
        <p:spPr>
          <a:xfrm>
            <a:off x="2119612" y="691913"/>
            <a:ext cx="4904776" cy="37596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60"/>
          <p:cNvPicPr preferRelativeResize="0"/>
          <p:nvPr/>
        </p:nvPicPr>
        <p:blipFill>
          <a:blip r:embed="rId3">
            <a:alphaModFix/>
          </a:blip>
          <a:stretch>
            <a:fillRect/>
          </a:stretch>
        </p:blipFill>
        <p:spPr>
          <a:xfrm>
            <a:off x="627229" y="1333650"/>
            <a:ext cx="3230400" cy="2476201"/>
          </a:xfrm>
          <a:prstGeom prst="rect">
            <a:avLst/>
          </a:prstGeom>
          <a:noFill/>
          <a:ln>
            <a:noFill/>
          </a:ln>
        </p:spPr>
      </p:pic>
      <p:sp>
        <p:nvSpPr>
          <p:cNvPr id="369" name="Google Shape;369;p60"/>
          <p:cNvSpPr txBox="1"/>
          <p:nvPr/>
        </p:nvSpPr>
        <p:spPr>
          <a:xfrm>
            <a:off x="4072600" y="1846650"/>
            <a:ext cx="4780800" cy="1450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3200">
                <a:solidFill>
                  <a:schemeClr val="dk1"/>
                </a:solidFill>
                <a:latin typeface="Sniglet"/>
                <a:ea typeface="Sniglet"/>
                <a:cs typeface="Sniglet"/>
                <a:sym typeface="Sniglet"/>
              </a:rPr>
              <a:t>Dataset:</a:t>
            </a:r>
            <a:endParaRPr sz="3200">
              <a:solidFill>
                <a:schemeClr val="dk1"/>
              </a:solidFill>
              <a:latin typeface="Sniglet"/>
              <a:ea typeface="Sniglet"/>
              <a:cs typeface="Sniglet"/>
              <a:sym typeface="Sniglet"/>
            </a:endParaRPr>
          </a:p>
          <a:p>
            <a:pPr indent="0" lvl="0" marL="0" rtl="0" algn="l">
              <a:lnSpc>
                <a:spcPct val="150000"/>
              </a:lnSpc>
              <a:spcBef>
                <a:spcPts val="0"/>
              </a:spcBef>
              <a:spcAft>
                <a:spcPts val="0"/>
              </a:spcAft>
              <a:buNone/>
            </a:pPr>
            <a:r>
              <a:rPr lang="en" sz="3200">
                <a:solidFill>
                  <a:schemeClr val="dk1"/>
                </a:solidFill>
                <a:latin typeface="Sniglet"/>
                <a:ea typeface="Sniglet"/>
                <a:cs typeface="Sniglet"/>
                <a:sym typeface="Sniglet"/>
              </a:rPr>
              <a:t>Prediction:</a:t>
            </a:r>
            <a:endParaRPr sz="3200">
              <a:solidFill>
                <a:schemeClr val="dk1"/>
              </a:solidFill>
              <a:latin typeface="Sniglet"/>
              <a:ea typeface="Sniglet"/>
              <a:cs typeface="Sniglet"/>
              <a:sym typeface="Snigle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p61"/>
          <p:cNvPicPr preferRelativeResize="0"/>
          <p:nvPr/>
        </p:nvPicPr>
        <p:blipFill>
          <a:blip r:embed="rId3">
            <a:alphaModFix/>
          </a:blip>
          <a:stretch>
            <a:fillRect/>
          </a:stretch>
        </p:blipFill>
        <p:spPr>
          <a:xfrm>
            <a:off x="627229" y="1333650"/>
            <a:ext cx="3230400" cy="2476201"/>
          </a:xfrm>
          <a:prstGeom prst="rect">
            <a:avLst/>
          </a:prstGeom>
          <a:noFill/>
          <a:ln>
            <a:noFill/>
          </a:ln>
        </p:spPr>
      </p:pic>
      <p:sp>
        <p:nvSpPr>
          <p:cNvPr id="375" name="Google Shape;375;p61"/>
          <p:cNvSpPr txBox="1"/>
          <p:nvPr/>
        </p:nvSpPr>
        <p:spPr>
          <a:xfrm>
            <a:off x="4072600" y="1846650"/>
            <a:ext cx="4780800" cy="1707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2600">
                <a:solidFill>
                  <a:schemeClr val="dk1"/>
                </a:solidFill>
                <a:latin typeface="Sniglet"/>
                <a:ea typeface="Sniglet"/>
                <a:cs typeface="Sniglet"/>
                <a:sym typeface="Sniglet"/>
              </a:rPr>
              <a:t>Dataset:</a:t>
            </a:r>
            <a:r>
              <a:rPr b="1" lang="en" sz="2600">
                <a:solidFill>
                  <a:schemeClr val="dk1"/>
                </a:solidFill>
                <a:latin typeface="Sniglet"/>
                <a:ea typeface="Sniglet"/>
                <a:cs typeface="Sniglet"/>
                <a:sym typeface="Sniglet"/>
              </a:rPr>
              <a:t> </a:t>
            </a:r>
            <a:r>
              <a:rPr lang="en" sz="2600">
                <a:solidFill>
                  <a:schemeClr val="dk1"/>
                </a:solidFill>
                <a:latin typeface="Sniglet"/>
                <a:ea typeface="Sniglet"/>
                <a:cs typeface="Sniglet"/>
                <a:sym typeface="Sniglet"/>
              </a:rPr>
              <a:t>examples of faces</a:t>
            </a:r>
            <a:endParaRPr sz="2600">
              <a:solidFill>
                <a:schemeClr val="dk1"/>
              </a:solidFill>
              <a:latin typeface="Sniglet"/>
              <a:ea typeface="Sniglet"/>
              <a:cs typeface="Sniglet"/>
              <a:sym typeface="Sniglet"/>
            </a:endParaRPr>
          </a:p>
          <a:p>
            <a:pPr indent="0" lvl="0" marL="0" rtl="0" algn="l">
              <a:lnSpc>
                <a:spcPct val="150000"/>
              </a:lnSpc>
              <a:spcBef>
                <a:spcPts val="0"/>
              </a:spcBef>
              <a:spcAft>
                <a:spcPts val="0"/>
              </a:spcAft>
              <a:buNone/>
            </a:pPr>
            <a:r>
              <a:rPr lang="en" sz="2600">
                <a:solidFill>
                  <a:schemeClr val="dk1"/>
                </a:solidFill>
                <a:latin typeface="Sniglet"/>
                <a:ea typeface="Sniglet"/>
                <a:cs typeface="Sniglet"/>
                <a:sym typeface="Sniglet"/>
              </a:rPr>
              <a:t>Prediction: where to put the filter on your face</a:t>
            </a:r>
            <a:endParaRPr sz="2600">
              <a:solidFill>
                <a:schemeClr val="dk1"/>
              </a:solidFill>
              <a:latin typeface="Sniglet"/>
              <a:ea typeface="Sniglet"/>
              <a:cs typeface="Sniglet"/>
              <a:sym typeface="Snigle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FA300"/>
        </a:solidFill>
      </p:bgPr>
    </p:bg>
    <p:spTree>
      <p:nvGrpSpPr>
        <p:cNvPr id="379" name="Shape 379"/>
        <p:cNvGrpSpPr/>
        <p:nvPr/>
      </p:nvGrpSpPr>
      <p:grpSpPr>
        <a:xfrm>
          <a:off x="0" y="0"/>
          <a:ext cx="0" cy="0"/>
          <a:chOff x="0" y="0"/>
          <a:chExt cx="0" cy="0"/>
        </a:xfrm>
      </p:grpSpPr>
      <p:sp>
        <p:nvSpPr>
          <p:cNvPr id="380" name="Google Shape;380;p62"/>
          <p:cNvSpPr txBox="1"/>
          <p:nvPr>
            <p:ph idx="1" type="body"/>
          </p:nvPr>
        </p:nvSpPr>
        <p:spPr>
          <a:xfrm>
            <a:off x="2689500" y="1786950"/>
            <a:ext cx="3765000" cy="1569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None/>
            </a:pPr>
            <a:r>
              <a:rPr lang="en" sz="5400"/>
              <a:t>Now LET’S try! AI or NOT </a:t>
            </a:r>
            <a:endParaRPr/>
          </a:p>
        </p:txBody>
      </p:sp>
      <p:sp>
        <p:nvSpPr>
          <p:cNvPr id="381" name="Google Shape;381;p6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C4CA"/>
        </a:solidFill>
      </p:bgPr>
    </p:bg>
    <p:spTree>
      <p:nvGrpSpPr>
        <p:cNvPr id="385" name="Shape 385"/>
        <p:cNvGrpSpPr/>
        <p:nvPr/>
      </p:nvGrpSpPr>
      <p:grpSpPr>
        <a:xfrm>
          <a:off x="0" y="0"/>
          <a:ext cx="0" cy="0"/>
          <a:chOff x="0" y="0"/>
          <a:chExt cx="0" cy="0"/>
        </a:xfrm>
      </p:grpSpPr>
      <p:sp>
        <p:nvSpPr>
          <p:cNvPr id="386" name="Google Shape;386;p63"/>
          <p:cNvSpPr txBox="1"/>
          <p:nvPr>
            <p:ph type="ctrTitle"/>
          </p:nvPr>
        </p:nvSpPr>
        <p:spPr>
          <a:xfrm rot="288666">
            <a:off x="2174401" y="1991925"/>
            <a:ext cx="5082809" cy="1159681"/>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400"/>
              <a:buNone/>
            </a:pPr>
            <a:r>
              <a:rPr lang="en"/>
              <a:t>Let’s talk about FAIRNESS</a:t>
            </a:r>
            <a:endParaRPr/>
          </a:p>
        </p:txBody>
      </p:sp>
      <p:sp>
        <p:nvSpPr>
          <p:cNvPr id="387" name="Google Shape;387;p63"/>
          <p:cNvSpPr txBox="1"/>
          <p:nvPr>
            <p:ph idx="4294967295"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88" name="Google Shape;388;p63"/>
          <p:cNvPicPr preferRelativeResize="0"/>
          <p:nvPr/>
        </p:nvPicPr>
        <p:blipFill>
          <a:blip r:embed="rId3">
            <a:alphaModFix/>
          </a:blip>
          <a:stretch>
            <a:fillRect/>
          </a:stretch>
        </p:blipFill>
        <p:spPr>
          <a:xfrm>
            <a:off x="870500" y="4730375"/>
            <a:ext cx="838200" cy="2952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2" name="Shape 392"/>
        <p:cNvGrpSpPr/>
        <p:nvPr/>
      </p:nvGrpSpPr>
      <p:grpSpPr>
        <a:xfrm>
          <a:off x="0" y="0"/>
          <a:ext cx="0" cy="0"/>
          <a:chOff x="0" y="0"/>
          <a:chExt cx="0" cy="0"/>
        </a:xfrm>
      </p:grpSpPr>
      <p:sp>
        <p:nvSpPr>
          <p:cNvPr id="393" name="Google Shape;393;p64"/>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Key points</a:t>
            </a:r>
            <a:endParaRPr/>
          </a:p>
        </p:txBody>
      </p:sp>
      <p:sp>
        <p:nvSpPr>
          <p:cNvPr id="394" name="Google Shape;394;p64"/>
          <p:cNvSpPr txBox="1"/>
          <p:nvPr>
            <p:ph idx="1" type="body"/>
          </p:nvPr>
        </p:nvSpPr>
        <p:spPr>
          <a:xfrm>
            <a:off x="1052050" y="1545950"/>
            <a:ext cx="7164900" cy="3303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434343"/>
                </a:solidFill>
                <a:latin typeface="Lora"/>
                <a:ea typeface="Lora"/>
                <a:cs typeface="Lora"/>
                <a:sym typeface="Lora"/>
              </a:rPr>
              <a:t>Throughout the lesson, these are the key points to emphasize… </a:t>
            </a:r>
            <a:endParaRPr sz="1700">
              <a:solidFill>
                <a:srgbClr val="434343"/>
              </a:solidFill>
              <a:latin typeface="Lora"/>
              <a:ea typeface="Lora"/>
              <a:cs typeface="Lora"/>
              <a:sym typeface="Lora"/>
            </a:endParaRPr>
          </a:p>
          <a:p>
            <a:pPr indent="-323850" lvl="0" marL="457200" rtl="0" algn="l">
              <a:spcBef>
                <a:spcPts val="1000"/>
              </a:spcBef>
              <a:spcAft>
                <a:spcPts val="0"/>
              </a:spcAft>
              <a:buClr>
                <a:srgbClr val="434343"/>
              </a:buClr>
              <a:buSzPts val="1500"/>
              <a:buFont typeface="Lora"/>
              <a:buChar char="●"/>
            </a:pPr>
            <a:r>
              <a:rPr lang="en" sz="1500">
                <a:solidFill>
                  <a:srgbClr val="434343"/>
                </a:solidFill>
                <a:latin typeface="Lora"/>
                <a:ea typeface="Lora"/>
                <a:cs typeface="Lora"/>
                <a:sym typeface="Lora"/>
              </a:rPr>
              <a:t>Algorithmic bias creates repeated errors, misrepresentations, and inaccuracies that give unfair advantages to some and disadvantages to others.</a:t>
            </a:r>
            <a:endParaRPr sz="1500">
              <a:solidFill>
                <a:srgbClr val="434343"/>
              </a:solidFill>
              <a:latin typeface="Lora"/>
              <a:ea typeface="Lora"/>
              <a:cs typeface="Lora"/>
              <a:sym typeface="Lora"/>
            </a:endParaRPr>
          </a:p>
          <a:p>
            <a:pPr indent="-323850" lvl="0" marL="457200" rtl="0" algn="l">
              <a:spcBef>
                <a:spcPts val="1000"/>
              </a:spcBef>
              <a:spcAft>
                <a:spcPts val="0"/>
              </a:spcAft>
              <a:buClr>
                <a:srgbClr val="434343"/>
              </a:buClr>
              <a:buSzPts val="1500"/>
              <a:buFont typeface="Lora"/>
              <a:buChar char="●"/>
            </a:pPr>
            <a:r>
              <a:rPr lang="en" sz="1500">
                <a:solidFill>
                  <a:srgbClr val="434343"/>
                </a:solidFill>
                <a:latin typeface="Lora"/>
                <a:ea typeface="Lora"/>
                <a:cs typeface="Lora"/>
                <a:sym typeface="Lora"/>
              </a:rPr>
              <a:t>Algorithmic bias risks harming disadvantaged users and stakeholders.</a:t>
            </a:r>
            <a:endParaRPr sz="1500">
              <a:solidFill>
                <a:srgbClr val="434343"/>
              </a:solidFill>
              <a:latin typeface="Lora"/>
              <a:ea typeface="Lora"/>
              <a:cs typeface="Lora"/>
              <a:sym typeface="Lora"/>
            </a:endParaRPr>
          </a:p>
          <a:p>
            <a:pPr indent="-323850" lvl="0" marL="457200" rtl="0" algn="l">
              <a:spcBef>
                <a:spcPts val="1000"/>
              </a:spcBef>
              <a:spcAft>
                <a:spcPts val="0"/>
              </a:spcAft>
              <a:buClr>
                <a:srgbClr val="434343"/>
              </a:buClr>
              <a:buSzPts val="1500"/>
              <a:buFont typeface="Lora"/>
              <a:buChar char="●"/>
            </a:pPr>
            <a:r>
              <a:rPr lang="en" sz="1500">
                <a:solidFill>
                  <a:srgbClr val="434343"/>
                </a:solidFill>
                <a:latin typeface="Lora"/>
                <a:ea typeface="Lora"/>
                <a:cs typeface="Lora"/>
                <a:sym typeface="Lora"/>
              </a:rPr>
              <a:t>Algorithmic bias can be introduced into a computer system without the creator knowing. </a:t>
            </a:r>
            <a:endParaRPr sz="1500">
              <a:solidFill>
                <a:srgbClr val="434343"/>
              </a:solidFill>
              <a:latin typeface="Lora"/>
              <a:ea typeface="Lora"/>
              <a:cs typeface="Lora"/>
              <a:sym typeface="Lora"/>
            </a:endParaRPr>
          </a:p>
          <a:p>
            <a:pPr indent="-323850" lvl="0" marL="457200" rtl="0" algn="l">
              <a:spcBef>
                <a:spcPts val="1000"/>
              </a:spcBef>
              <a:spcAft>
                <a:spcPts val="1000"/>
              </a:spcAft>
              <a:buClr>
                <a:srgbClr val="434343"/>
              </a:buClr>
              <a:buSzPts val="1500"/>
              <a:buFont typeface="Lora"/>
              <a:buChar char="●"/>
            </a:pPr>
            <a:r>
              <a:rPr lang="en" sz="1500">
                <a:solidFill>
                  <a:srgbClr val="434343"/>
                </a:solidFill>
                <a:latin typeface="Lora"/>
                <a:ea typeface="Lora"/>
                <a:cs typeface="Lora"/>
                <a:sym typeface="Lora"/>
              </a:rPr>
              <a:t>There are ways to minimize (and in some cases remove) algorithmic bias. </a:t>
            </a:r>
            <a:endParaRPr sz="1500">
              <a:solidFill>
                <a:srgbClr val="434343"/>
              </a:solidFill>
              <a:latin typeface="Lora"/>
              <a:ea typeface="Lora"/>
              <a:cs typeface="Lora"/>
              <a:sym typeface="Lor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C4CA"/>
        </a:solidFill>
      </p:bgPr>
    </p:bg>
    <p:spTree>
      <p:nvGrpSpPr>
        <p:cNvPr id="144" name="Shape 144"/>
        <p:cNvGrpSpPr/>
        <p:nvPr/>
      </p:nvGrpSpPr>
      <p:grpSpPr>
        <a:xfrm>
          <a:off x="0" y="0"/>
          <a:ext cx="0" cy="0"/>
          <a:chOff x="0" y="0"/>
          <a:chExt cx="0" cy="0"/>
        </a:xfrm>
      </p:grpSpPr>
      <p:pic>
        <p:nvPicPr>
          <p:cNvPr id="145" name="Google Shape;145;p29"/>
          <p:cNvPicPr preferRelativeResize="0"/>
          <p:nvPr/>
        </p:nvPicPr>
        <p:blipFill>
          <a:blip r:embed="rId3">
            <a:alphaModFix/>
          </a:blip>
          <a:stretch>
            <a:fillRect/>
          </a:stretch>
        </p:blipFill>
        <p:spPr>
          <a:xfrm>
            <a:off x="990850" y="472775"/>
            <a:ext cx="3072024" cy="1726025"/>
          </a:xfrm>
          <a:prstGeom prst="rect">
            <a:avLst/>
          </a:prstGeom>
          <a:noFill/>
          <a:ln>
            <a:noFill/>
          </a:ln>
        </p:spPr>
      </p:pic>
      <p:pic>
        <p:nvPicPr>
          <p:cNvPr id="146" name="Google Shape;146;p29"/>
          <p:cNvPicPr preferRelativeResize="0"/>
          <p:nvPr/>
        </p:nvPicPr>
        <p:blipFill>
          <a:blip r:embed="rId4">
            <a:alphaModFix/>
          </a:blip>
          <a:stretch>
            <a:fillRect/>
          </a:stretch>
        </p:blipFill>
        <p:spPr>
          <a:xfrm>
            <a:off x="284250" y="2370475"/>
            <a:ext cx="1762775" cy="1633500"/>
          </a:xfrm>
          <a:prstGeom prst="rect">
            <a:avLst/>
          </a:prstGeom>
          <a:noFill/>
          <a:ln>
            <a:noFill/>
          </a:ln>
        </p:spPr>
      </p:pic>
      <p:pic>
        <p:nvPicPr>
          <p:cNvPr id="147" name="Google Shape;147;p29"/>
          <p:cNvPicPr preferRelativeResize="0"/>
          <p:nvPr/>
        </p:nvPicPr>
        <p:blipFill>
          <a:blip r:embed="rId5">
            <a:alphaModFix/>
          </a:blip>
          <a:stretch>
            <a:fillRect/>
          </a:stretch>
        </p:blipFill>
        <p:spPr>
          <a:xfrm>
            <a:off x="2321825" y="2422425"/>
            <a:ext cx="2505800" cy="2505800"/>
          </a:xfrm>
          <a:prstGeom prst="rect">
            <a:avLst/>
          </a:prstGeom>
          <a:noFill/>
          <a:ln>
            <a:noFill/>
          </a:ln>
        </p:spPr>
      </p:pic>
      <p:pic>
        <p:nvPicPr>
          <p:cNvPr id="148" name="Google Shape;148;p29"/>
          <p:cNvPicPr preferRelativeResize="0"/>
          <p:nvPr/>
        </p:nvPicPr>
        <p:blipFill rotWithShape="1">
          <a:blip r:embed="rId6">
            <a:alphaModFix/>
          </a:blip>
          <a:srcRect b="9340" l="23490" r="24722" t="6886"/>
          <a:stretch/>
        </p:blipFill>
        <p:spPr>
          <a:xfrm>
            <a:off x="6844861" y="2370475"/>
            <a:ext cx="1549190" cy="2505800"/>
          </a:xfrm>
          <a:prstGeom prst="rect">
            <a:avLst/>
          </a:prstGeom>
          <a:noFill/>
          <a:ln>
            <a:noFill/>
          </a:ln>
        </p:spPr>
      </p:pic>
      <p:pic>
        <p:nvPicPr>
          <p:cNvPr id="149" name="Google Shape;149;p29"/>
          <p:cNvPicPr preferRelativeResize="0"/>
          <p:nvPr/>
        </p:nvPicPr>
        <p:blipFill>
          <a:blip r:embed="rId7">
            <a:alphaModFix/>
          </a:blip>
          <a:stretch>
            <a:fillRect/>
          </a:stretch>
        </p:blipFill>
        <p:spPr>
          <a:xfrm>
            <a:off x="5248674" y="2660475"/>
            <a:ext cx="1323375" cy="2029698"/>
          </a:xfrm>
          <a:prstGeom prst="rect">
            <a:avLst/>
          </a:prstGeom>
          <a:noFill/>
          <a:ln>
            <a:noFill/>
          </a:ln>
        </p:spPr>
      </p:pic>
      <p:pic>
        <p:nvPicPr>
          <p:cNvPr id="150" name="Google Shape;150;p29"/>
          <p:cNvPicPr preferRelativeResize="0"/>
          <p:nvPr/>
        </p:nvPicPr>
        <p:blipFill>
          <a:blip r:embed="rId8">
            <a:alphaModFix/>
          </a:blip>
          <a:stretch>
            <a:fillRect/>
          </a:stretch>
        </p:blipFill>
        <p:spPr>
          <a:xfrm>
            <a:off x="4975875" y="401300"/>
            <a:ext cx="1868975" cy="1868975"/>
          </a:xfrm>
          <a:prstGeom prst="rect">
            <a:avLst/>
          </a:prstGeom>
          <a:noFill/>
          <a:ln>
            <a:noFill/>
          </a:ln>
        </p:spPr>
      </p:pic>
      <p:pic>
        <p:nvPicPr>
          <p:cNvPr id="151" name="Google Shape;151;p29"/>
          <p:cNvPicPr preferRelativeResize="0"/>
          <p:nvPr/>
        </p:nvPicPr>
        <p:blipFill rotWithShape="1">
          <a:blip r:embed="rId9">
            <a:alphaModFix/>
          </a:blip>
          <a:srcRect b="0" l="0" r="9477" t="527"/>
          <a:stretch/>
        </p:blipFill>
        <p:spPr>
          <a:xfrm>
            <a:off x="7048425" y="401300"/>
            <a:ext cx="1700700" cy="18689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398" name="Shape 398"/>
        <p:cNvGrpSpPr/>
        <p:nvPr/>
      </p:nvGrpSpPr>
      <p:grpSpPr>
        <a:xfrm>
          <a:off x="0" y="0"/>
          <a:ext cx="0" cy="0"/>
          <a:chOff x="0" y="0"/>
          <a:chExt cx="0" cy="0"/>
        </a:xfrm>
      </p:grpSpPr>
      <p:sp>
        <p:nvSpPr>
          <p:cNvPr id="399" name="Google Shape;399;p65"/>
          <p:cNvSpPr txBox="1"/>
          <p:nvPr/>
        </p:nvSpPr>
        <p:spPr>
          <a:xfrm>
            <a:off x="1022600" y="1054025"/>
            <a:ext cx="6921600" cy="795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2550" u="none" cap="none" strike="noStrike">
                <a:solidFill>
                  <a:schemeClr val="dk1"/>
                </a:solidFill>
                <a:latin typeface="Sniglet"/>
                <a:ea typeface="Sniglet"/>
                <a:cs typeface="Sniglet"/>
                <a:sym typeface="Sniglet"/>
              </a:rPr>
              <a:t>OUTLINE</a:t>
            </a:r>
            <a:endParaRPr b="0" i="0" sz="2550" u="none" cap="none" strike="noStrike">
              <a:solidFill>
                <a:schemeClr val="dk1"/>
              </a:solidFill>
              <a:latin typeface="Sniglet"/>
              <a:ea typeface="Sniglet"/>
              <a:cs typeface="Sniglet"/>
              <a:sym typeface="Sniglet"/>
            </a:endParaRPr>
          </a:p>
          <a:p>
            <a:pPr indent="-358775" lvl="0" marL="457200" marR="0" rtl="0" algn="l">
              <a:lnSpc>
                <a:spcPct val="115000"/>
              </a:lnSpc>
              <a:spcBef>
                <a:spcPts val="0"/>
              </a:spcBef>
              <a:spcAft>
                <a:spcPts val="0"/>
              </a:spcAft>
              <a:buClr>
                <a:schemeClr val="dk1"/>
              </a:buClr>
              <a:buSzPts val="2050"/>
              <a:buFont typeface="Sniglet"/>
              <a:buChar char="●"/>
            </a:pPr>
            <a:r>
              <a:rPr b="0" i="0" lang="en" sz="2050" u="none" cap="none" strike="noStrike">
                <a:solidFill>
                  <a:schemeClr val="dk1"/>
                </a:solidFill>
                <a:latin typeface="Sniglet"/>
                <a:ea typeface="Sniglet"/>
                <a:cs typeface="Sniglet"/>
                <a:sym typeface="Sniglet"/>
              </a:rPr>
              <a:t>What do we mean by “fairness”?</a:t>
            </a:r>
            <a:endParaRPr b="0" i="0" sz="2050" u="none" cap="none" strike="noStrike">
              <a:solidFill>
                <a:schemeClr val="dk1"/>
              </a:solidFill>
              <a:latin typeface="Sniglet"/>
              <a:ea typeface="Sniglet"/>
              <a:cs typeface="Sniglet"/>
              <a:sym typeface="Sniglet"/>
            </a:endParaRPr>
          </a:p>
          <a:p>
            <a:pPr indent="-358775" lvl="0" marL="457200" marR="0" rtl="0" algn="l">
              <a:lnSpc>
                <a:spcPct val="115000"/>
              </a:lnSpc>
              <a:spcBef>
                <a:spcPts val="0"/>
              </a:spcBef>
              <a:spcAft>
                <a:spcPts val="0"/>
              </a:spcAft>
              <a:buClr>
                <a:schemeClr val="dk1"/>
              </a:buClr>
              <a:buSzPts val="2050"/>
              <a:buFont typeface="Sniglet"/>
              <a:buChar char="●"/>
            </a:pPr>
            <a:r>
              <a:rPr b="0" i="0" lang="en" sz="2050" u="none" cap="none" strike="noStrike">
                <a:solidFill>
                  <a:schemeClr val="dk1"/>
                </a:solidFill>
                <a:latin typeface="Sniglet"/>
                <a:ea typeface="Sniglet"/>
                <a:cs typeface="Sniglet"/>
                <a:sym typeface="Sniglet"/>
              </a:rPr>
              <a:t>Classification by humans and by machines</a:t>
            </a:r>
            <a:endParaRPr b="0" i="0" sz="2050" u="none" cap="none" strike="noStrike">
              <a:solidFill>
                <a:schemeClr val="dk1"/>
              </a:solidFill>
              <a:latin typeface="Sniglet"/>
              <a:ea typeface="Sniglet"/>
              <a:cs typeface="Sniglet"/>
              <a:sym typeface="Sniglet"/>
            </a:endParaRPr>
          </a:p>
          <a:p>
            <a:pPr indent="0" lvl="0" marL="0" marR="0" rtl="0" algn="l">
              <a:lnSpc>
                <a:spcPct val="115000"/>
              </a:lnSpc>
              <a:spcBef>
                <a:spcPts val="0"/>
              </a:spcBef>
              <a:spcAft>
                <a:spcPts val="0"/>
              </a:spcAft>
              <a:buClr>
                <a:srgbClr val="000000"/>
              </a:buClr>
              <a:buSzPts val="2050"/>
              <a:buFont typeface="Arial"/>
              <a:buNone/>
            </a:pPr>
            <a:r>
              <a:t/>
            </a:r>
            <a:endParaRPr b="0" i="0" sz="2050" u="none" cap="none" strike="noStrike">
              <a:solidFill>
                <a:schemeClr val="dk1"/>
              </a:solidFill>
              <a:latin typeface="Sniglet"/>
              <a:ea typeface="Sniglet"/>
              <a:cs typeface="Sniglet"/>
              <a:sym typeface="Sniglet"/>
            </a:endParaRPr>
          </a:p>
          <a:p>
            <a:pPr indent="0" lvl="0" marL="0" marR="0" rtl="0" algn="l">
              <a:lnSpc>
                <a:spcPct val="115000"/>
              </a:lnSpc>
              <a:spcBef>
                <a:spcPts val="0"/>
              </a:spcBef>
              <a:spcAft>
                <a:spcPts val="0"/>
              </a:spcAft>
              <a:buClr>
                <a:srgbClr val="000000"/>
              </a:buClr>
              <a:buSzPts val="2550"/>
              <a:buFont typeface="Arial"/>
              <a:buNone/>
            </a:pPr>
            <a:r>
              <a:rPr b="0" i="0" lang="en" sz="2550" u="none" cap="none" strike="noStrike">
                <a:solidFill>
                  <a:schemeClr val="dk1"/>
                </a:solidFill>
                <a:latin typeface="Sniglet"/>
                <a:ea typeface="Sniglet"/>
                <a:cs typeface="Sniglet"/>
                <a:sym typeface="Sniglet"/>
              </a:rPr>
              <a:t>GOALS</a:t>
            </a:r>
            <a:endParaRPr b="0" i="0" sz="2550" u="none" cap="none" strike="noStrike">
              <a:solidFill>
                <a:schemeClr val="dk1"/>
              </a:solidFill>
              <a:latin typeface="Sniglet"/>
              <a:ea typeface="Sniglet"/>
              <a:cs typeface="Sniglet"/>
              <a:sym typeface="Sniglet"/>
            </a:endParaRPr>
          </a:p>
          <a:p>
            <a:pPr indent="-358775" lvl="0" marL="457200" marR="0" rtl="0" algn="l">
              <a:lnSpc>
                <a:spcPct val="115000"/>
              </a:lnSpc>
              <a:spcBef>
                <a:spcPts val="0"/>
              </a:spcBef>
              <a:spcAft>
                <a:spcPts val="0"/>
              </a:spcAft>
              <a:buClr>
                <a:schemeClr val="dk1"/>
              </a:buClr>
              <a:buSzPts val="2050"/>
              <a:buFont typeface="Sniglet"/>
              <a:buChar char="●"/>
            </a:pPr>
            <a:r>
              <a:rPr b="0" i="0" lang="en" sz="2050" u="none" cap="none" strike="noStrike">
                <a:solidFill>
                  <a:schemeClr val="dk1"/>
                </a:solidFill>
                <a:latin typeface="Sniglet"/>
                <a:ea typeface="Sniglet"/>
                <a:cs typeface="Sniglet"/>
                <a:sym typeface="Sniglet"/>
              </a:rPr>
              <a:t>Learn about the potential for bias in AI</a:t>
            </a:r>
            <a:endParaRPr b="0" i="0" sz="2050" u="none" cap="none" strike="noStrike">
              <a:solidFill>
                <a:schemeClr val="dk1"/>
              </a:solidFill>
              <a:latin typeface="Sniglet"/>
              <a:ea typeface="Sniglet"/>
              <a:cs typeface="Sniglet"/>
              <a:sym typeface="Sniglet"/>
            </a:endParaRPr>
          </a:p>
          <a:p>
            <a:pPr indent="-358775" lvl="0" marL="457200" marR="0" rtl="0" algn="l">
              <a:lnSpc>
                <a:spcPct val="115000"/>
              </a:lnSpc>
              <a:spcBef>
                <a:spcPts val="0"/>
              </a:spcBef>
              <a:spcAft>
                <a:spcPts val="0"/>
              </a:spcAft>
              <a:buClr>
                <a:schemeClr val="dk1"/>
              </a:buClr>
              <a:buSzPts val="2050"/>
              <a:buFont typeface="Sniglet"/>
              <a:buChar char="●"/>
            </a:pPr>
            <a:r>
              <a:rPr b="0" i="0" lang="en" sz="2050" u="none" cap="none" strike="noStrike">
                <a:solidFill>
                  <a:schemeClr val="dk1"/>
                </a:solidFill>
                <a:latin typeface="Sniglet"/>
                <a:ea typeface="Sniglet"/>
                <a:cs typeface="Sniglet"/>
                <a:sym typeface="Sniglet"/>
              </a:rPr>
              <a:t>Learn about and apply the fairness rubric</a:t>
            </a:r>
            <a:endParaRPr b="0" i="0" sz="2050" u="none" cap="none" strike="noStrike">
              <a:solidFill>
                <a:schemeClr val="dk1"/>
              </a:solidFill>
              <a:latin typeface="Sniglet"/>
              <a:ea typeface="Sniglet"/>
              <a:cs typeface="Sniglet"/>
              <a:sym typeface="Sniglet"/>
            </a:endParaRPr>
          </a:p>
          <a:p>
            <a:pPr indent="0" lvl="0" marL="0" marR="0" rtl="0" algn="l">
              <a:lnSpc>
                <a:spcPct val="115000"/>
              </a:lnSpc>
              <a:spcBef>
                <a:spcPts val="0"/>
              </a:spcBef>
              <a:spcAft>
                <a:spcPts val="0"/>
              </a:spcAft>
              <a:buClr>
                <a:schemeClr val="dk1"/>
              </a:buClr>
              <a:buSzPts val="1100"/>
              <a:buFont typeface="Arial"/>
              <a:buNone/>
            </a:pPr>
            <a:r>
              <a:t/>
            </a:r>
            <a:endParaRPr b="0" i="0" sz="2050" u="none" cap="none" strike="noStrike">
              <a:solidFill>
                <a:schemeClr val="dk1"/>
              </a:solidFill>
              <a:latin typeface="Sniglet"/>
              <a:ea typeface="Sniglet"/>
              <a:cs typeface="Sniglet"/>
              <a:sym typeface="Sniglet"/>
            </a:endParaRPr>
          </a:p>
          <a:p>
            <a:pPr indent="0" lvl="0" marL="0" marR="0" rtl="0" algn="l">
              <a:lnSpc>
                <a:spcPct val="115000"/>
              </a:lnSpc>
              <a:spcBef>
                <a:spcPts val="0"/>
              </a:spcBef>
              <a:spcAft>
                <a:spcPts val="0"/>
              </a:spcAft>
              <a:buClr>
                <a:srgbClr val="000000"/>
              </a:buClr>
              <a:buSzPts val="2050"/>
              <a:buFont typeface="Arial"/>
              <a:buNone/>
            </a:pPr>
            <a:r>
              <a:t/>
            </a:r>
            <a:endParaRPr b="0" i="0" sz="2050" u="none" cap="none" strike="noStrike">
              <a:solidFill>
                <a:schemeClr val="dk1"/>
              </a:solidFill>
              <a:latin typeface="Sniglet"/>
              <a:ea typeface="Sniglet"/>
              <a:cs typeface="Sniglet"/>
              <a:sym typeface="Sniglet"/>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400" name="Google Shape;400;p6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01" name="Google Shape;401;p65"/>
          <p:cNvPicPr preferRelativeResize="0"/>
          <p:nvPr/>
        </p:nvPicPr>
        <p:blipFill>
          <a:blip r:embed="rId3">
            <a:alphaModFix/>
          </a:blip>
          <a:stretch>
            <a:fillRect/>
          </a:stretch>
        </p:blipFill>
        <p:spPr>
          <a:xfrm>
            <a:off x="870500" y="4730375"/>
            <a:ext cx="838200" cy="2952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405" name="Shape 405"/>
        <p:cNvGrpSpPr/>
        <p:nvPr/>
      </p:nvGrpSpPr>
      <p:grpSpPr>
        <a:xfrm>
          <a:off x="0" y="0"/>
          <a:ext cx="0" cy="0"/>
          <a:chOff x="0" y="0"/>
          <a:chExt cx="0" cy="0"/>
        </a:xfrm>
      </p:grpSpPr>
      <p:sp>
        <p:nvSpPr>
          <p:cNvPr id="406" name="Google Shape;406;p66"/>
          <p:cNvSpPr txBox="1"/>
          <p:nvPr>
            <p:ph type="ctrTitle"/>
          </p:nvPr>
        </p:nvSpPr>
        <p:spPr>
          <a:xfrm>
            <a:off x="4054800" y="833675"/>
            <a:ext cx="3889200" cy="26472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SzPts val="3600"/>
              <a:buNone/>
            </a:pPr>
            <a:r>
              <a:rPr lang="en" sz="3000">
                <a:latin typeface="Sniglet"/>
                <a:ea typeface="Sniglet"/>
                <a:cs typeface="Sniglet"/>
                <a:sym typeface="Sniglet"/>
              </a:rPr>
              <a:t>What does </a:t>
            </a:r>
            <a:endParaRPr sz="3000">
              <a:latin typeface="Sniglet"/>
              <a:ea typeface="Sniglet"/>
              <a:cs typeface="Sniglet"/>
              <a:sym typeface="Sniglet"/>
            </a:endParaRPr>
          </a:p>
          <a:p>
            <a:pPr indent="0" lvl="0" marL="0" rtl="0" algn="ctr">
              <a:lnSpc>
                <a:spcPct val="115000"/>
              </a:lnSpc>
              <a:spcBef>
                <a:spcPts val="0"/>
              </a:spcBef>
              <a:spcAft>
                <a:spcPts val="0"/>
              </a:spcAft>
              <a:buSzPts val="3600"/>
              <a:buNone/>
            </a:pPr>
            <a:r>
              <a:rPr lang="en" sz="4800"/>
              <a:t>FaiR</a:t>
            </a:r>
            <a:endParaRPr sz="4800"/>
          </a:p>
          <a:p>
            <a:pPr indent="0" lvl="0" marL="0" rtl="0" algn="ctr">
              <a:lnSpc>
                <a:spcPct val="115000"/>
              </a:lnSpc>
              <a:spcBef>
                <a:spcPts val="0"/>
              </a:spcBef>
              <a:spcAft>
                <a:spcPts val="0"/>
              </a:spcAft>
              <a:buSzPts val="3600"/>
              <a:buNone/>
            </a:pPr>
            <a:r>
              <a:rPr lang="en" sz="3000">
                <a:latin typeface="Sniglet"/>
                <a:ea typeface="Sniglet"/>
                <a:cs typeface="Sniglet"/>
                <a:sym typeface="Sniglet"/>
              </a:rPr>
              <a:t>mean to you?</a:t>
            </a:r>
            <a:endParaRPr sz="4200">
              <a:latin typeface="Sniglet"/>
              <a:ea typeface="Sniglet"/>
              <a:cs typeface="Sniglet"/>
              <a:sym typeface="Sniglet"/>
            </a:endParaRPr>
          </a:p>
        </p:txBody>
      </p:sp>
      <p:sp>
        <p:nvSpPr>
          <p:cNvPr id="407" name="Google Shape;407;p6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08" name="Google Shape;408;p66"/>
          <p:cNvPicPr preferRelativeResize="0"/>
          <p:nvPr/>
        </p:nvPicPr>
        <p:blipFill>
          <a:blip r:embed="rId3">
            <a:alphaModFix/>
          </a:blip>
          <a:stretch>
            <a:fillRect/>
          </a:stretch>
        </p:blipFill>
        <p:spPr>
          <a:xfrm>
            <a:off x="870500" y="4730375"/>
            <a:ext cx="838200" cy="2952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412" name="Shape 412"/>
        <p:cNvGrpSpPr/>
        <p:nvPr/>
      </p:nvGrpSpPr>
      <p:grpSpPr>
        <a:xfrm>
          <a:off x="0" y="0"/>
          <a:ext cx="0" cy="0"/>
          <a:chOff x="0" y="0"/>
          <a:chExt cx="0" cy="0"/>
        </a:xfrm>
      </p:grpSpPr>
      <p:sp>
        <p:nvSpPr>
          <p:cNvPr id="413" name="Google Shape;413;p67"/>
          <p:cNvSpPr txBox="1"/>
          <p:nvPr/>
        </p:nvSpPr>
        <p:spPr>
          <a:xfrm>
            <a:off x="1022600" y="1054025"/>
            <a:ext cx="6921600" cy="795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3000"/>
              <a:buFont typeface="Arial"/>
              <a:buNone/>
            </a:pPr>
            <a:r>
              <a:rPr b="0" i="0" lang="en" sz="3000" u="none" cap="none" strike="noStrike">
                <a:solidFill>
                  <a:schemeClr val="dk1"/>
                </a:solidFill>
                <a:latin typeface="Sniglet"/>
                <a:ea typeface="Sniglet"/>
                <a:cs typeface="Sniglet"/>
                <a:sym typeface="Sniglet"/>
              </a:rPr>
              <a:t>What do we mean by “fair” ?</a:t>
            </a:r>
            <a:endParaRPr b="0" i="0" sz="3000" u="none" cap="none" strike="noStrike">
              <a:solidFill>
                <a:schemeClr val="dk1"/>
              </a:solidFill>
              <a:latin typeface="Sniglet"/>
              <a:ea typeface="Sniglet"/>
              <a:cs typeface="Sniglet"/>
              <a:sym typeface="Sniglet"/>
            </a:endParaRPr>
          </a:p>
          <a:p>
            <a:pPr indent="0" lvl="0" marL="0" marR="0" rtl="0" algn="l">
              <a:lnSpc>
                <a:spcPct val="115000"/>
              </a:lnSpc>
              <a:spcBef>
                <a:spcPts val="0"/>
              </a:spcBef>
              <a:spcAft>
                <a:spcPts val="0"/>
              </a:spcAft>
              <a:buClr>
                <a:schemeClr val="dk1"/>
              </a:buClr>
              <a:buSzPts val="1100"/>
              <a:buFont typeface="Arial"/>
              <a:buNone/>
            </a:pPr>
            <a:r>
              <a:t/>
            </a:r>
            <a:endParaRPr b="0" i="0" sz="2050" u="none" cap="none" strike="noStrike">
              <a:solidFill>
                <a:schemeClr val="dk1"/>
              </a:solidFill>
              <a:latin typeface="Sniglet"/>
              <a:ea typeface="Sniglet"/>
              <a:cs typeface="Sniglet"/>
              <a:sym typeface="Sniglet"/>
            </a:endParaRPr>
          </a:p>
          <a:p>
            <a:pPr indent="-358775" lvl="0" marL="457200" marR="0" rtl="0" algn="l">
              <a:lnSpc>
                <a:spcPct val="115000"/>
              </a:lnSpc>
              <a:spcBef>
                <a:spcPts val="0"/>
              </a:spcBef>
              <a:spcAft>
                <a:spcPts val="0"/>
              </a:spcAft>
              <a:buClr>
                <a:schemeClr val="dk1"/>
              </a:buClr>
              <a:buSzPts val="2050"/>
              <a:buFont typeface="Sniglet"/>
              <a:buChar char="●"/>
            </a:pPr>
            <a:r>
              <a:rPr b="0" i="0" lang="en" sz="2050" u="none" cap="none" strike="noStrike">
                <a:solidFill>
                  <a:schemeClr val="dk1"/>
                </a:solidFill>
                <a:latin typeface="Sniglet"/>
                <a:ea typeface="Sniglet"/>
                <a:cs typeface="Sniglet"/>
                <a:sym typeface="Sniglet"/>
              </a:rPr>
              <a:t>Fair = Does not create discriminatory or unjust impacts when comparing across different demographics (such as race, gender, age)</a:t>
            </a:r>
            <a:endParaRPr b="0" i="0" sz="2050" u="none" cap="none" strike="noStrike">
              <a:solidFill>
                <a:schemeClr val="dk1"/>
              </a:solidFill>
              <a:latin typeface="Sniglet"/>
              <a:ea typeface="Sniglet"/>
              <a:cs typeface="Sniglet"/>
              <a:sym typeface="Sniglet"/>
            </a:endParaRPr>
          </a:p>
          <a:p>
            <a:pPr indent="-358775" lvl="0" marL="457200" marR="0" rtl="0" algn="l">
              <a:lnSpc>
                <a:spcPct val="115000"/>
              </a:lnSpc>
              <a:spcBef>
                <a:spcPts val="0"/>
              </a:spcBef>
              <a:spcAft>
                <a:spcPts val="0"/>
              </a:spcAft>
              <a:buClr>
                <a:schemeClr val="dk1"/>
              </a:buClr>
              <a:buSzPts val="2050"/>
              <a:buFont typeface="Sniglet"/>
              <a:buChar char="●"/>
            </a:pPr>
            <a:r>
              <a:rPr b="0" i="0" lang="en" sz="2050" u="none" cap="none" strike="noStrike">
                <a:solidFill>
                  <a:schemeClr val="dk1"/>
                </a:solidFill>
                <a:latin typeface="Sniglet"/>
                <a:ea typeface="Sniglet"/>
                <a:cs typeface="Sniglet"/>
                <a:sym typeface="Sniglet"/>
              </a:rPr>
              <a:t>Fair = Absence or minimization of bias</a:t>
            </a:r>
            <a:endParaRPr b="0" i="0" sz="2050" u="none" cap="none" strike="noStrike">
              <a:solidFill>
                <a:schemeClr val="dk1"/>
              </a:solidFill>
              <a:latin typeface="Sniglet"/>
              <a:ea typeface="Sniglet"/>
              <a:cs typeface="Sniglet"/>
              <a:sym typeface="Sniglet"/>
            </a:endParaRPr>
          </a:p>
          <a:p>
            <a:pPr indent="-358775" lvl="0" marL="457200" marR="0" rtl="0" algn="l">
              <a:lnSpc>
                <a:spcPct val="115000"/>
              </a:lnSpc>
              <a:spcBef>
                <a:spcPts val="0"/>
              </a:spcBef>
              <a:spcAft>
                <a:spcPts val="0"/>
              </a:spcAft>
              <a:buClr>
                <a:schemeClr val="dk1"/>
              </a:buClr>
              <a:buSzPts val="2050"/>
              <a:buFont typeface="Sniglet"/>
              <a:buChar char="●"/>
            </a:pPr>
            <a:r>
              <a:rPr b="0" i="0" lang="en" sz="2050" u="none" cap="none" strike="noStrike">
                <a:solidFill>
                  <a:schemeClr val="dk1"/>
                </a:solidFill>
                <a:latin typeface="Sniglet"/>
                <a:ea typeface="Sniglet"/>
                <a:cs typeface="Sniglet"/>
                <a:sym typeface="Sniglet"/>
              </a:rPr>
              <a:t>Fair = Not favoring one over another</a:t>
            </a:r>
            <a:endParaRPr b="0" i="0" sz="2050" u="none" cap="none" strike="noStrike">
              <a:solidFill>
                <a:schemeClr val="dk1"/>
              </a:solidFill>
              <a:latin typeface="Sniglet"/>
              <a:ea typeface="Sniglet"/>
              <a:cs typeface="Sniglet"/>
              <a:sym typeface="Sniglet"/>
            </a:endParaRPr>
          </a:p>
          <a:p>
            <a:pPr indent="0" lvl="0" marL="0" marR="0" rtl="0" algn="l">
              <a:lnSpc>
                <a:spcPct val="115000"/>
              </a:lnSpc>
              <a:spcBef>
                <a:spcPts val="0"/>
              </a:spcBef>
              <a:spcAft>
                <a:spcPts val="0"/>
              </a:spcAft>
              <a:buClr>
                <a:srgbClr val="000000"/>
              </a:buClr>
              <a:buSzPts val="2050"/>
              <a:buFont typeface="Arial"/>
              <a:buNone/>
            </a:pPr>
            <a:r>
              <a:t/>
            </a:r>
            <a:endParaRPr b="0" i="0" sz="2050" u="none" cap="none" strike="noStrike">
              <a:solidFill>
                <a:schemeClr val="dk1"/>
              </a:solidFill>
              <a:latin typeface="Sniglet"/>
              <a:ea typeface="Sniglet"/>
              <a:cs typeface="Sniglet"/>
              <a:sym typeface="Sniglet"/>
            </a:endParaRPr>
          </a:p>
          <a:p>
            <a:pPr indent="0" lvl="0" marL="0" marR="0" rtl="0" algn="l">
              <a:lnSpc>
                <a:spcPct val="115000"/>
              </a:lnSpc>
              <a:spcBef>
                <a:spcPts val="0"/>
              </a:spcBef>
              <a:spcAft>
                <a:spcPts val="0"/>
              </a:spcAft>
              <a:buClr>
                <a:srgbClr val="000000"/>
              </a:buClr>
              <a:buSzPts val="2050"/>
              <a:buFont typeface="Arial"/>
              <a:buNone/>
            </a:pPr>
            <a:r>
              <a:t/>
            </a:r>
            <a:endParaRPr b="0" i="0" sz="2050" u="none" cap="none" strike="noStrike">
              <a:solidFill>
                <a:schemeClr val="dk1"/>
              </a:solidFill>
              <a:latin typeface="Sniglet"/>
              <a:ea typeface="Sniglet"/>
              <a:cs typeface="Sniglet"/>
              <a:sym typeface="Sniglet"/>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414" name="Google Shape;414;p6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15" name="Google Shape;415;p67"/>
          <p:cNvPicPr preferRelativeResize="0"/>
          <p:nvPr/>
        </p:nvPicPr>
        <p:blipFill>
          <a:blip r:embed="rId3">
            <a:alphaModFix/>
          </a:blip>
          <a:stretch>
            <a:fillRect/>
          </a:stretch>
        </p:blipFill>
        <p:spPr>
          <a:xfrm>
            <a:off x="870500" y="4730375"/>
            <a:ext cx="838200" cy="2952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419" name="Shape 419"/>
        <p:cNvGrpSpPr/>
        <p:nvPr/>
      </p:nvGrpSpPr>
      <p:grpSpPr>
        <a:xfrm>
          <a:off x="0" y="0"/>
          <a:ext cx="0" cy="0"/>
          <a:chOff x="0" y="0"/>
          <a:chExt cx="0" cy="0"/>
        </a:xfrm>
      </p:grpSpPr>
      <p:sp>
        <p:nvSpPr>
          <p:cNvPr id="420" name="Google Shape;420;p68"/>
          <p:cNvSpPr txBox="1"/>
          <p:nvPr/>
        </p:nvSpPr>
        <p:spPr>
          <a:xfrm>
            <a:off x="1022600" y="1054025"/>
            <a:ext cx="6921600" cy="795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3000"/>
              <a:buFont typeface="Arial"/>
              <a:buNone/>
            </a:pPr>
            <a:r>
              <a:rPr b="0" i="0" lang="en" sz="3000" u="none" cap="none" strike="noStrike">
                <a:solidFill>
                  <a:schemeClr val="dk1"/>
                </a:solidFill>
                <a:latin typeface="Sniglet"/>
                <a:ea typeface="Sniglet"/>
                <a:cs typeface="Sniglet"/>
                <a:sym typeface="Sniglet"/>
              </a:rPr>
              <a:t>What do we mean by “bias” ?</a:t>
            </a:r>
            <a:endParaRPr b="0" i="0" sz="3000" u="none" cap="none" strike="noStrike">
              <a:solidFill>
                <a:schemeClr val="dk1"/>
              </a:solidFill>
              <a:latin typeface="Sniglet"/>
              <a:ea typeface="Sniglet"/>
              <a:cs typeface="Sniglet"/>
              <a:sym typeface="Sniglet"/>
            </a:endParaRPr>
          </a:p>
          <a:p>
            <a:pPr indent="0" lvl="0" marL="0" marR="0" rtl="0" algn="l">
              <a:lnSpc>
                <a:spcPct val="115000"/>
              </a:lnSpc>
              <a:spcBef>
                <a:spcPts val="0"/>
              </a:spcBef>
              <a:spcAft>
                <a:spcPts val="0"/>
              </a:spcAft>
              <a:buClr>
                <a:schemeClr val="dk1"/>
              </a:buClr>
              <a:buSzPts val="1100"/>
              <a:buFont typeface="Arial"/>
              <a:buNone/>
            </a:pPr>
            <a:r>
              <a:t/>
            </a:r>
            <a:endParaRPr b="0" i="0" sz="2050" u="none" cap="none" strike="noStrike">
              <a:solidFill>
                <a:schemeClr val="dk1"/>
              </a:solidFill>
              <a:latin typeface="Sniglet"/>
              <a:ea typeface="Sniglet"/>
              <a:cs typeface="Sniglet"/>
              <a:sym typeface="Sniglet"/>
            </a:endParaRPr>
          </a:p>
          <a:p>
            <a:pPr indent="-358775" lvl="0" marL="457200" marR="0" rtl="0" algn="l">
              <a:lnSpc>
                <a:spcPct val="115000"/>
              </a:lnSpc>
              <a:spcBef>
                <a:spcPts val="0"/>
              </a:spcBef>
              <a:spcAft>
                <a:spcPts val="0"/>
              </a:spcAft>
              <a:buClr>
                <a:schemeClr val="dk1"/>
              </a:buClr>
              <a:buSzPts val="2050"/>
              <a:buFont typeface="Sniglet"/>
              <a:buChar char="●"/>
            </a:pPr>
            <a:r>
              <a:rPr b="0" i="0" lang="en" sz="2050" u="none" cap="none" strike="noStrike">
                <a:solidFill>
                  <a:schemeClr val="dk1"/>
                </a:solidFill>
                <a:latin typeface="Sniglet"/>
                <a:ea typeface="Sniglet"/>
                <a:cs typeface="Sniglet"/>
                <a:sym typeface="Sniglet"/>
              </a:rPr>
              <a:t>Bias = giving advantage (or disadvantage) to one group over others.</a:t>
            </a:r>
            <a:endParaRPr b="0" i="0" sz="2050" u="none" cap="none" strike="noStrike">
              <a:solidFill>
                <a:schemeClr val="dk1"/>
              </a:solidFill>
              <a:latin typeface="Sniglet"/>
              <a:ea typeface="Sniglet"/>
              <a:cs typeface="Sniglet"/>
              <a:sym typeface="Sniglet"/>
            </a:endParaRPr>
          </a:p>
          <a:p>
            <a:pPr indent="-358775" lvl="0" marL="457200" marR="0" rtl="0" algn="l">
              <a:lnSpc>
                <a:spcPct val="115000"/>
              </a:lnSpc>
              <a:spcBef>
                <a:spcPts val="0"/>
              </a:spcBef>
              <a:spcAft>
                <a:spcPts val="0"/>
              </a:spcAft>
              <a:buClr>
                <a:schemeClr val="dk1"/>
              </a:buClr>
              <a:buSzPts val="2050"/>
              <a:buFont typeface="Sniglet"/>
              <a:buChar char="●"/>
            </a:pPr>
            <a:r>
              <a:rPr b="0" i="0" lang="en" sz="2050" u="none" cap="none" strike="noStrike">
                <a:solidFill>
                  <a:schemeClr val="dk1"/>
                </a:solidFill>
                <a:latin typeface="Sniglet"/>
                <a:ea typeface="Sniglet"/>
                <a:cs typeface="Sniglet"/>
                <a:sym typeface="Sniglet"/>
              </a:rPr>
              <a:t>Bias = prejudice in favor of or against one thing, person, or group compared with another, usually in a way considered to be unfair.</a:t>
            </a:r>
            <a:endParaRPr b="0" i="0" sz="2050" u="none" cap="none" strike="noStrike">
              <a:solidFill>
                <a:schemeClr val="dk1"/>
              </a:solidFill>
              <a:latin typeface="Sniglet"/>
              <a:ea typeface="Sniglet"/>
              <a:cs typeface="Sniglet"/>
              <a:sym typeface="Sniglet"/>
            </a:endParaRPr>
          </a:p>
          <a:p>
            <a:pPr indent="0" lvl="0" marL="0" marR="0" rtl="0" algn="l">
              <a:lnSpc>
                <a:spcPct val="115000"/>
              </a:lnSpc>
              <a:spcBef>
                <a:spcPts val="0"/>
              </a:spcBef>
              <a:spcAft>
                <a:spcPts val="0"/>
              </a:spcAft>
              <a:buClr>
                <a:srgbClr val="000000"/>
              </a:buClr>
              <a:buSzPts val="2050"/>
              <a:buFont typeface="Arial"/>
              <a:buNone/>
            </a:pPr>
            <a:r>
              <a:t/>
            </a:r>
            <a:endParaRPr b="0" i="0" sz="2050" u="none" cap="none" strike="noStrike">
              <a:solidFill>
                <a:schemeClr val="dk1"/>
              </a:solidFill>
              <a:latin typeface="Sniglet"/>
              <a:ea typeface="Sniglet"/>
              <a:cs typeface="Sniglet"/>
              <a:sym typeface="Sniglet"/>
            </a:endParaRPr>
          </a:p>
          <a:p>
            <a:pPr indent="0" lvl="0" marL="0" marR="0" rtl="0" algn="l">
              <a:lnSpc>
                <a:spcPct val="115000"/>
              </a:lnSpc>
              <a:spcBef>
                <a:spcPts val="0"/>
              </a:spcBef>
              <a:spcAft>
                <a:spcPts val="0"/>
              </a:spcAft>
              <a:buClr>
                <a:srgbClr val="000000"/>
              </a:buClr>
              <a:buSzPts val="2050"/>
              <a:buFont typeface="Arial"/>
              <a:buNone/>
            </a:pPr>
            <a:r>
              <a:t/>
            </a:r>
            <a:endParaRPr b="0" i="0" sz="2050" u="none" cap="none" strike="noStrike">
              <a:solidFill>
                <a:schemeClr val="dk1"/>
              </a:solidFill>
              <a:latin typeface="Sniglet"/>
              <a:ea typeface="Sniglet"/>
              <a:cs typeface="Sniglet"/>
              <a:sym typeface="Sniglet"/>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421" name="Google Shape;421;p6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22" name="Google Shape;422;p68"/>
          <p:cNvPicPr preferRelativeResize="0"/>
          <p:nvPr/>
        </p:nvPicPr>
        <p:blipFill>
          <a:blip r:embed="rId3">
            <a:alphaModFix/>
          </a:blip>
          <a:stretch>
            <a:fillRect/>
          </a:stretch>
        </p:blipFill>
        <p:spPr>
          <a:xfrm>
            <a:off x="870500" y="4730375"/>
            <a:ext cx="838200" cy="2952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A300"/>
        </a:solidFill>
      </p:bgPr>
    </p:bg>
    <p:spTree>
      <p:nvGrpSpPr>
        <p:cNvPr id="426" name="Shape 426"/>
        <p:cNvGrpSpPr/>
        <p:nvPr/>
      </p:nvGrpSpPr>
      <p:grpSpPr>
        <a:xfrm>
          <a:off x="0" y="0"/>
          <a:ext cx="0" cy="0"/>
          <a:chOff x="0" y="0"/>
          <a:chExt cx="0" cy="0"/>
        </a:xfrm>
      </p:grpSpPr>
      <p:sp>
        <p:nvSpPr>
          <p:cNvPr id="427" name="Google Shape;427;p69"/>
          <p:cNvSpPr txBox="1"/>
          <p:nvPr>
            <p:ph type="ctrTitle"/>
          </p:nvPr>
        </p:nvSpPr>
        <p:spPr>
          <a:xfrm>
            <a:off x="2108450" y="1159200"/>
            <a:ext cx="5130300" cy="2825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400"/>
              <a:buNone/>
            </a:pPr>
            <a:r>
              <a:rPr lang="en" sz="8200"/>
              <a:t>Why should </a:t>
            </a:r>
            <a:endParaRPr sz="8200"/>
          </a:p>
          <a:p>
            <a:pPr indent="0" lvl="0" marL="0" rtl="0" algn="ctr">
              <a:lnSpc>
                <a:spcPct val="100000"/>
              </a:lnSpc>
              <a:spcBef>
                <a:spcPts val="0"/>
              </a:spcBef>
              <a:spcAft>
                <a:spcPts val="0"/>
              </a:spcAft>
              <a:buSzPts val="6400"/>
              <a:buNone/>
            </a:pPr>
            <a:r>
              <a:rPr lang="en" sz="8200"/>
              <a:t>we care?</a:t>
            </a:r>
            <a:endParaRPr sz="8200"/>
          </a:p>
        </p:txBody>
      </p:sp>
      <p:sp>
        <p:nvSpPr>
          <p:cNvPr id="428" name="Google Shape;428;p69"/>
          <p:cNvSpPr txBox="1"/>
          <p:nvPr>
            <p:ph idx="4294967295"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29" name="Google Shape;429;p69"/>
          <p:cNvPicPr preferRelativeResize="0"/>
          <p:nvPr/>
        </p:nvPicPr>
        <p:blipFill>
          <a:blip r:embed="rId3">
            <a:alphaModFix/>
          </a:blip>
          <a:stretch>
            <a:fillRect/>
          </a:stretch>
        </p:blipFill>
        <p:spPr>
          <a:xfrm>
            <a:off x="870500" y="4730375"/>
            <a:ext cx="838200" cy="2952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70"/>
          <p:cNvSpPr txBox="1"/>
          <p:nvPr>
            <p:ph type="title"/>
          </p:nvPr>
        </p:nvSpPr>
        <p:spPr>
          <a:xfrm rot="161729">
            <a:off x="671485" y="572108"/>
            <a:ext cx="7029878" cy="760139"/>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b="1" lang="en">
                <a:latin typeface="Roboto"/>
                <a:ea typeface="Roboto"/>
                <a:cs typeface="Roboto"/>
                <a:sym typeface="Roboto"/>
              </a:rPr>
              <a:t>Case study 1: facial analysis	</a:t>
            </a:r>
            <a:endParaRPr b="1">
              <a:latin typeface="Roboto"/>
              <a:ea typeface="Roboto"/>
              <a:cs typeface="Roboto"/>
              <a:sym typeface="Roboto"/>
            </a:endParaRPr>
          </a:p>
        </p:txBody>
      </p:sp>
      <p:pic>
        <p:nvPicPr>
          <p:cNvPr id="435" name="Google Shape;435;p70"/>
          <p:cNvPicPr preferRelativeResize="0"/>
          <p:nvPr/>
        </p:nvPicPr>
        <p:blipFill rotWithShape="1">
          <a:blip r:embed="rId3">
            <a:alphaModFix/>
          </a:blip>
          <a:srcRect b="0" l="0" r="0" t="0"/>
          <a:stretch/>
        </p:blipFill>
        <p:spPr>
          <a:xfrm>
            <a:off x="1412175" y="1192325"/>
            <a:ext cx="5741926" cy="3227675"/>
          </a:xfrm>
          <a:prstGeom prst="rect">
            <a:avLst/>
          </a:prstGeom>
          <a:noFill/>
          <a:ln>
            <a:noFill/>
          </a:ln>
        </p:spPr>
      </p:pic>
      <p:sp>
        <p:nvSpPr>
          <p:cNvPr id="436" name="Google Shape;436;p70"/>
          <p:cNvSpPr txBox="1"/>
          <p:nvPr>
            <p:ph idx="12" type="sldNum"/>
          </p:nvPr>
        </p:nvSpPr>
        <p:spPr>
          <a:xfrm>
            <a:off x="1778000" y="4751575"/>
            <a:ext cx="6743700" cy="232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437" name="Google Shape;437;p70"/>
          <p:cNvPicPr preferRelativeResize="0"/>
          <p:nvPr/>
        </p:nvPicPr>
        <p:blipFill>
          <a:blip r:embed="rId4">
            <a:alphaModFix/>
          </a:blip>
          <a:stretch>
            <a:fillRect/>
          </a:stretch>
        </p:blipFill>
        <p:spPr>
          <a:xfrm>
            <a:off x="870500" y="4730375"/>
            <a:ext cx="838200" cy="2952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71"/>
          <p:cNvSpPr txBox="1"/>
          <p:nvPr>
            <p:ph type="title"/>
          </p:nvPr>
        </p:nvSpPr>
        <p:spPr>
          <a:xfrm rot="161729">
            <a:off x="676734" y="969407"/>
            <a:ext cx="7029878" cy="351088"/>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b="1" lang="en">
                <a:latin typeface="Roboto"/>
                <a:ea typeface="Roboto"/>
                <a:cs typeface="Roboto"/>
                <a:sym typeface="Roboto"/>
              </a:rPr>
              <a:t>Case study 2: predictive policing	</a:t>
            </a:r>
            <a:endParaRPr b="1">
              <a:latin typeface="Roboto"/>
              <a:ea typeface="Roboto"/>
              <a:cs typeface="Roboto"/>
              <a:sym typeface="Roboto"/>
            </a:endParaRPr>
          </a:p>
        </p:txBody>
      </p:sp>
      <p:sp>
        <p:nvSpPr>
          <p:cNvPr id="443" name="Google Shape;443;p71"/>
          <p:cNvSpPr txBox="1"/>
          <p:nvPr/>
        </p:nvSpPr>
        <p:spPr>
          <a:xfrm>
            <a:off x="6088101" y="2235225"/>
            <a:ext cx="1569000" cy="85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FF"/>
              </a:solidFill>
              <a:latin typeface="Arial"/>
              <a:ea typeface="Arial"/>
              <a:cs typeface="Arial"/>
              <a:sym typeface="Arial"/>
            </a:endParaRPr>
          </a:p>
        </p:txBody>
      </p:sp>
      <p:sp>
        <p:nvSpPr>
          <p:cNvPr id="444" name="Google Shape;444;p71"/>
          <p:cNvSpPr txBox="1"/>
          <p:nvPr/>
        </p:nvSpPr>
        <p:spPr>
          <a:xfrm>
            <a:off x="340100" y="1219200"/>
            <a:ext cx="3733800" cy="361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Roboto"/>
              <a:ea typeface="Roboto"/>
              <a:cs typeface="Roboto"/>
              <a:sym typeface="Roboto"/>
            </a:endParaRPr>
          </a:p>
        </p:txBody>
      </p:sp>
      <p:pic>
        <p:nvPicPr>
          <p:cNvPr id="445" name="Google Shape;445;p71"/>
          <p:cNvPicPr preferRelativeResize="0"/>
          <p:nvPr/>
        </p:nvPicPr>
        <p:blipFill rotWithShape="1">
          <a:blip r:embed="rId3">
            <a:alphaModFix/>
          </a:blip>
          <a:srcRect b="0" l="0" r="0" t="0"/>
          <a:stretch/>
        </p:blipFill>
        <p:spPr>
          <a:xfrm>
            <a:off x="977175" y="1334850"/>
            <a:ext cx="2903450" cy="2949504"/>
          </a:xfrm>
          <a:prstGeom prst="rect">
            <a:avLst/>
          </a:prstGeom>
          <a:noFill/>
          <a:ln>
            <a:noFill/>
          </a:ln>
        </p:spPr>
      </p:pic>
      <p:graphicFrame>
        <p:nvGraphicFramePr>
          <p:cNvPr id="446" name="Google Shape;446;p71"/>
          <p:cNvGraphicFramePr/>
          <p:nvPr/>
        </p:nvGraphicFramePr>
        <p:xfrm>
          <a:off x="4179850" y="1504950"/>
          <a:ext cx="3000000" cy="3000000"/>
        </p:xfrm>
        <a:graphic>
          <a:graphicData uri="http://schemas.openxmlformats.org/drawingml/2006/table">
            <a:tbl>
              <a:tblPr>
                <a:noFill/>
                <a:tableStyleId>{B90BA9F2-A09C-4744-A9C1-3B59384F06BC}</a:tableStyleId>
              </a:tblPr>
              <a:tblGrid>
                <a:gridCol w="1567950"/>
                <a:gridCol w="996700"/>
                <a:gridCol w="1100675"/>
              </a:tblGrid>
              <a:tr h="691425">
                <a:tc>
                  <a:txBody>
                    <a:bodyPr/>
                    <a:lstStyle/>
                    <a:p>
                      <a:pPr indent="0" lvl="0" marL="0" marR="0" rtl="0" algn="ctr">
                        <a:lnSpc>
                          <a:spcPct val="125000"/>
                        </a:lnSpc>
                        <a:spcBef>
                          <a:spcPts val="0"/>
                        </a:spcBef>
                        <a:spcAft>
                          <a:spcPts val="0"/>
                        </a:spcAft>
                        <a:buClr>
                          <a:srgbClr val="000000"/>
                        </a:buClr>
                        <a:buSzPts val="1200"/>
                        <a:buFont typeface="Arial"/>
                        <a:buNone/>
                      </a:pPr>
                      <a:r>
                        <a:t/>
                      </a:r>
                      <a:endParaRPr b="1" sz="1200" u="none" cap="none" strike="noStrike">
                        <a:latin typeface="Roboto"/>
                        <a:ea typeface="Roboto"/>
                        <a:cs typeface="Roboto"/>
                        <a:sym typeface="Roboto"/>
                      </a:endParaRPr>
                    </a:p>
                  </a:txBody>
                  <a:tcPr marT="76200" marB="76200" marR="76200" marL="76200" anchor="b">
                    <a:lnL cap="flat" cmpd="sng" w="9525">
                      <a:solidFill>
                        <a:srgbClr val="222222"/>
                      </a:solidFill>
                      <a:prstDash val="solid"/>
                      <a:round/>
                      <a:headEnd len="sm" w="sm" type="none"/>
                      <a:tailEnd len="sm" w="sm" type="none"/>
                    </a:lnL>
                    <a:lnR cap="flat" cmpd="sng" w="9525">
                      <a:solidFill>
                        <a:srgbClr val="222222"/>
                      </a:solidFill>
                      <a:prstDash val="solid"/>
                      <a:round/>
                      <a:headEnd len="sm" w="sm" type="none"/>
                      <a:tailEnd len="sm" w="sm" type="none"/>
                    </a:lnR>
                    <a:lnT cap="flat" cmpd="sng" w="9525">
                      <a:solidFill>
                        <a:srgbClr val="222222"/>
                      </a:solidFill>
                      <a:prstDash val="solid"/>
                      <a:round/>
                      <a:headEnd len="sm" w="sm" type="none"/>
                      <a:tailEnd len="sm" w="sm" type="none"/>
                    </a:lnT>
                    <a:lnB cap="flat" cmpd="sng" w="9525">
                      <a:solidFill>
                        <a:srgbClr val="222222"/>
                      </a:solidFill>
                      <a:prstDash val="solid"/>
                      <a:round/>
                      <a:headEnd len="sm" w="sm" type="none"/>
                      <a:tailEnd len="sm" w="sm" type="none"/>
                    </a:lnB>
                  </a:tcPr>
                </a:tc>
                <a:tc>
                  <a:txBody>
                    <a:bodyPr/>
                    <a:lstStyle/>
                    <a:p>
                      <a:pPr indent="0" lvl="0" marL="0" marR="0" rtl="0" algn="ctr">
                        <a:lnSpc>
                          <a:spcPct val="125000"/>
                        </a:lnSpc>
                        <a:spcBef>
                          <a:spcPts val="0"/>
                        </a:spcBef>
                        <a:spcAft>
                          <a:spcPts val="0"/>
                        </a:spcAft>
                        <a:buClr>
                          <a:srgbClr val="000000"/>
                        </a:buClr>
                        <a:buSzPts val="1400"/>
                        <a:buFont typeface="Arial"/>
                        <a:buNone/>
                      </a:pPr>
                      <a:r>
                        <a:rPr b="1" lang="en" sz="1400" u="none" cap="none" strike="noStrike">
                          <a:solidFill>
                            <a:schemeClr val="dk1"/>
                          </a:solidFill>
                          <a:latin typeface="Roboto"/>
                          <a:ea typeface="Roboto"/>
                          <a:cs typeface="Roboto"/>
                          <a:sym typeface="Roboto"/>
                        </a:rPr>
                        <a:t>WHITE</a:t>
                      </a:r>
                      <a:endParaRPr b="1" sz="1400" u="none" cap="none" strike="noStrike">
                        <a:latin typeface="Roboto"/>
                        <a:ea typeface="Roboto"/>
                        <a:cs typeface="Roboto"/>
                        <a:sym typeface="Roboto"/>
                      </a:endParaRPr>
                    </a:p>
                  </a:txBody>
                  <a:tcPr marT="76200" marB="76200" marR="76200" marL="76200" anchor="ctr">
                    <a:lnL cap="flat" cmpd="sng" w="9525">
                      <a:solidFill>
                        <a:srgbClr val="222222"/>
                      </a:solidFill>
                      <a:prstDash val="solid"/>
                      <a:round/>
                      <a:headEnd len="sm" w="sm" type="none"/>
                      <a:tailEnd len="sm" w="sm" type="none"/>
                    </a:lnL>
                    <a:lnR cap="flat" cmpd="sng" w="9525">
                      <a:solidFill>
                        <a:srgbClr val="222222"/>
                      </a:solidFill>
                      <a:prstDash val="solid"/>
                      <a:round/>
                      <a:headEnd len="sm" w="sm" type="none"/>
                      <a:tailEnd len="sm" w="sm" type="none"/>
                    </a:lnR>
                    <a:lnT cap="flat" cmpd="sng" w="9525">
                      <a:solidFill>
                        <a:srgbClr val="222222"/>
                      </a:solidFill>
                      <a:prstDash val="solid"/>
                      <a:round/>
                      <a:headEnd len="sm" w="sm" type="none"/>
                      <a:tailEnd len="sm" w="sm" type="none"/>
                    </a:lnT>
                    <a:lnB cap="flat" cmpd="sng" w="9525">
                      <a:solidFill>
                        <a:srgbClr val="222222"/>
                      </a:solidFill>
                      <a:prstDash val="solid"/>
                      <a:round/>
                      <a:headEnd len="sm" w="sm" type="none"/>
                      <a:tailEnd len="sm" w="sm" type="none"/>
                    </a:lnB>
                  </a:tcPr>
                </a:tc>
                <a:tc>
                  <a:txBody>
                    <a:bodyPr/>
                    <a:lstStyle/>
                    <a:p>
                      <a:pPr indent="0" lvl="0" marL="0" marR="0" rtl="0" algn="ctr">
                        <a:lnSpc>
                          <a:spcPct val="125000"/>
                        </a:lnSpc>
                        <a:spcBef>
                          <a:spcPts val="0"/>
                        </a:spcBef>
                        <a:spcAft>
                          <a:spcPts val="0"/>
                        </a:spcAft>
                        <a:buClr>
                          <a:srgbClr val="000000"/>
                        </a:buClr>
                        <a:buSzPts val="1400"/>
                        <a:buFont typeface="Arial"/>
                        <a:buNone/>
                      </a:pPr>
                      <a:r>
                        <a:rPr b="1" lang="en" sz="1400" u="none" cap="none" strike="noStrike">
                          <a:solidFill>
                            <a:schemeClr val="dk1"/>
                          </a:solidFill>
                          <a:latin typeface="Roboto"/>
                          <a:ea typeface="Roboto"/>
                          <a:cs typeface="Roboto"/>
                          <a:sym typeface="Roboto"/>
                        </a:rPr>
                        <a:t>AFRICAN AMERICAN</a:t>
                      </a:r>
                      <a:endParaRPr sz="1400" u="none" cap="none" strike="noStrike">
                        <a:latin typeface="Roboto"/>
                        <a:ea typeface="Roboto"/>
                        <a:cs typeface="Roboto"/>
                        <a:sym typeface="Roboto"/>
                      </a:endParaRPr>
                    </a:p>
                  </a:txBody>
                  <a:tcPr marT="91425" marB="91425" marR="91425" marL="91425" anchor="ctr">
                    <a:lnL cap="flat" cmpd="sng" w="9525">
                      <a:solidFill>
                        <a:srgbClr val="222222"/>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222222"/>
                      </a:solidFill>
                      <a:prstDash val="solid"/>
                      <a:round/>
                      <a:headEnd len="sm" w="sm" type="none"/>
                      <a:tailEnd len="sm" w="sm" type="none"/>
                    </a:lnB>
                  </a:tcPr>
                </a:tc>
              </a:tr>
              <a:tr h="576200">
                <a:tc>
                  <a:txBody>
                    <a:bodyPr/>
                    <a:lstStyle/>
                    <a:p>
                      <a:pPr indent="0" lvl="0" marL="0" marR="0" rtl="0" algn="l">
                        <a:lnSpc>
                          <a:spcPct val="125000"/>
                        </a:lnSpc>
                        <a:spcBef>
                          <a:spcPts val="0"/>
                        </a:spcBef>
                        <a:spcAft>
                          <a:spcPts val="0"/>
                        </a:spcAft>
                        <a:buClr>
                          <a:srgbClr val="000000"/>
                        </a:buClr>
                        <a:buSzPts val="1500"/>
                        <a:buFont typeface="Arial"/>
                        <a:buNone/>
                      </a:pPr>
                      <a:r>
                        <a:rPr lang="en" sz="1500" u="none" cap="none" strike="noStrike">
                          <a:latin typeface="Roboto"/>
                          <a:ea typeface="Roboto"/>
                          <a:cs typeface="Roboto"/>
                          <a:sym typeface="Roboto"/>
                        </a:rPr>
                        <a:t>Labeled </a:t>
                      </a:r>
                      <a:r>
                        <a:rPr lang="en" sz="1500" u="sng" cap="none" strike="noStrike">
                          <a:latin typeface="Roboto"/>
                          <a:ea typeface="Roboto"/>
                          <a:cs typeface="Roboto"/>
                          <a:sym typeface="Roboto"/>
                        </a:rPr>
                        <a:t>Higher</a:t>
                      </a:r>
                      <a:r>
                        <a:rPr lang="en" sz="1500" u="none" cap="none" strike="noStrike">
                          <a:latin typeface="Roboto"/>
                          <a:ea typeface="Roboto"/>
                          <a:cs typeface="Roboto"/>
                          <a:sym typeface="Roboto"/>
                        </a:rPr>
                        <a:t> Risk, But Didn’t Re-Offend</a:t>
                      </a:r>
                      <a:endParaRPr sz="1500" u="none" cap="none" strike="noStrike">
                        <a:latin typeface="Roboto"/>
                        <a:ea typeface="Roboto"/>
                        <a:cs typeface="Roboto"/>
                        <a:sym typeface="Roboto"/>
                      </a:endParaRPr>
                    </a:p>
                  </a:txBody>
                  <a:tcPr marT="76200" marB="76200" marR="76200" marL="76200" anchor="ctr">
                    <a:lnL cap="flat" cmpd="sng" w="9525">
                      <a:solidFill>
                        <a:srgbClr val="222222"/>
                      </a:solidFill>
                      <a:prstDash val="solid"/>
                      <a:round/>
                      <a:headEnd len="sm" w="sm" type="none"/>
                      <a:tailEnd len="sm" w="sm" type="none"/>
                    </a:lnL>
                    <a:lnR cap="flat" cmpd="sng" w="9525">
                      <a:solidFill>
                        <a:srgbClr val="222222"/>
                      </a:solidFill>
                      <a:prstDash val="solid"/>
                      <a:round/>
                      <a:headEnd len="sm" w="sm" type="none"/>
                      <a:tailEnd len="sm" w="sm" type="none"/>
                    </a:lnR>
                    <a:lnT cap="flat" cmpd="sng" w="9525">
                      <a:solidFill>
                        <a:srgbClr val="222222"/>
                      </a:solidFill>
                      <a:prstDash val="solid"/>
                      <a:round/>
                      <a:headEnd len="sm" w="sm" type="none"/>
                      <a:tailEnd len="sm" w="sm" type="none"/>
                    </a:lnT>
                    <a:lnB cap="flat" cmpd="sng" w="9525">
                      <a:solidFill>
                        <a:srgbClr val="222222"/>
                      </a:solidFill>
                      <a:prstDash val="solid"/>
                      <a:round/>
                      <a:headEnd len="sm" w="sm" type="none"/>
                      <a:tailEnd len="sm" w="sm" type="none"/>
                    </a:lnB>
                  </a:tcPr>
                </a:tc>
                <a:tc>
                  <a:txBody>
                    <a:bodyPr/>
                    <a:lstStyle/>
                    <a:p>
                      <a:pPr indent="0" lvl="0" marL="0" marR="0" rtl="0" algn="ctr">
                        <a:lnSpc>
                          <a:spcPct val="125000"/>
                        </a:lnSpc>
                        <a:spcBef>
                          <a:spcPts val="0"/>
                        </a:spcBef>
                        <a:spcAft>
                          <a:spcPts val="0"/>
                        </a:spcAft>
                        <a:buClr>
                          <a:srgbClr val="000000"/>
                        </a:buClr>
                        <a:buSzPts val="1800"/>
                        <a:buFont typeface="Arial"/>
                        <a:buNone/>
                      </a:pPr>
                      <a:r>
                        <a:rPr lang="en" sz="1800" u="none" cap="none" strike="noStrike">
                          <a:latin typeface="Roboto"/>
                          <a:ea typeface="Roboto"/>
                          <a:cs typeface="Roboto"/>
                          <a:sym typeface="Roboto"/>
                        </a:rPr>
                        <a:t>23.5%</a:t>
                      </a:r>
                      <a:endParaRPr sz="1800" u="none" cap="none" strike="noStrike">
                        <a:latin typeface="Roboto"/>
                        <a:ea typeface="Roboto"/>
                        <a:cs typeface="Roboto"/>
                        <a:sym typeface="Roboto"/>
                      </a:endParaRPr>
                    </a:p>
                  </a:txBody>
                  <a:tcPr marT="76200" marB="76200" marR="76200" marL="76200" anchor="ctr">
                    <a:lnL cap="flat" cmpd="sng" w="9525">
                      <a:solidFill>
                        <a:srgbClr val="222222"/>
                      </a:solidFill>
                      <a:prstDash val="solid"/>
                      <a:round/>
                      <a:headEnd len="sm" w="sm" type="none"/>
                      <a:tailEnd len="sm" w="sm" type="none"/>
                    </a:lnL>
                    <a:lnR cap="flat" cmpd="sng" w="9525">
                      <a:solidFill>
                        <a:srgbClr val="222222"/>
                      </a:solidFill>
                      <a:prstDash val="solid"/>
                      <a:round/>
                      <a:headEnd len="sm" w="sm" type="none"/>
                      <a:tailEnd len="sm" w="sm" type="none"/>
                    </a:lnR>
                    <a:lnT cap="flat" cmpd="sng" w="9525">
                      <a:solidFill>
                        <a:srgbClr val="222222"/>
                      </a:solidFill>
                      <a:prstDash val="solid"/>
                      <a:round/>
                      <a:headEnd len="sm" w="sm" type="none"/>
                      <a:tailEnd len="sm" w="sm" type="none"/>
                    </a:lnT>
                    <a:lnB cap="flat" cmpd="sng" w="9525">
                      <a:solidFill>
                        <a:srgbClr val="222222"/>
                      </a:solidFill>
                      <a:prstDash val="solid"/>
                      <a:round/>
                      <a:headEnd len="sm" w="sm" type="none"/>
                      <a:tailEnd len="sm" w="sm" type="none"/>
                    </a:lnB>
                  </a:tcPr>
                </a:tc>
                <a:tc>
                  <a:txBody>
                    <a:bodyPr/>
                    <a:lstStyle/>
                    <a:p>
                      <a:pPr indent="0" lvl="0" marL="0" marR="0" rtl="0" algn="ctr">
                        <a:lnSpc>
                          <a:spcPct val="125000"/>
                        </a:lnSpc>
                        <a:spcBef>
                          <a:spcPts val="0"/>
                        </a:spcBef>
                        <a:spcAft>
                          <a:spcPts val="0"/>
                        </a:spcAft>
                        <a:buClr>
                          <a:srgbClr val="000000"/>
                        </a:buClr>
                        <a:buSzPts val="1800"/>
                        <a:buFont typeface="Arial"/>
                        <a:buNone/>
                      </a:pPr>
                      <a:r>
                        <a:rPr lang="en" sz="1800" u="none" cap="none" strike="noStrike">
                          <a:latin typeface="Roboto"/>
                          <a:ea typeface="Roboto"/>
                          <a:cs typeface="Roboto"/>
                          <a:sym typeface="Roboto"/>
                        </a:rPr>
                        <a:t>44.9%</a:t>
                      </a:r>
                      <a:endParaRPr sz="1800" u="none" cap="none" strike="noStrike">
                        <a:latin typeface="Roboto"/>
                        <a:ea typeface="Roboto"/>
                        <a:cs typeface="Roboto"/>
                        <a:sym typeface="Roboto"/>
                      </a:endParaRPr>
                    </a:p>
                  </a:txBody>
                  <a:tcPr marT="76200" marB="76200" marR="76200" marL="76200" anchor="ctr">
                    <a:lnL cap="flat" cmpd="sng" w="9525">
                      <a:solidFill>
                        <a:srgbClr val="222222"/>
                      </a:solidFill>
                      <a:prstDash val="solid"/>
                      <a:round/>
                      <a:headEnd len="sm" w="sm" type="none"/>
                      <a:tailEnd len="sm" w="sm" type="none"/>
                    </a:lnL>
                    <a:lnR cap="flat" cmpd="sng" w="9525">
                      <a:solidFill>
                        <a:srgbClr val="222222"/>
                      </a:solidFill>
                      <a:prstDash val="solid"/>
                      <a:round/>
                      <a:headEnd len="sm" w="sm" type="none"/>
                      <a:tailEnd len="sm" w="sm" type="none"/>
                    </a:lnR>
                    <a:lnT cap="flat" cmpd="sng" w="9525">
                      <a:solidFill>
                        <a:srgbClr val="222222"/>
                      </a:solidFill>
                      <a:prstDash val="solid"/>
                      <a:round/>
                      <a:headEnd len="sm" w="sm" type="none"/>
                      <a:tailEnd len="sm" w="sm" type="none"/>
                    </a:lnT>
                    <a:lnB cap="flat" cmpd="sng" w="9525">
                      <a:solidFill>
                        <a:srgbClr val="222222"/>
                      </a:solidFill>
                      <a:prstDash val="solid"/>
                      <a:round/>
                      <a:headEnd len="sm" w="sm" type="none"/>
                      <a:tailEnd len="sm" w="sm" type="none"/>
                    </a:lnB>
                  </a:tcPr>
                </a:tc>
              </a:tr>
              <a:tr h="576200">
                <a:tc>
                  <a:txBody>
                    <a:bodyPr/>
                    <a:lstStyle/>
                    <a:p>
                      <a:pPr indent="0" lvl="0" marL="0" marR="0" rtl="0" algn="l">
                        <a:lnSpc>
                          <a:spcPct val="125000"/>
                        </a:lnSpc>
                        <a:spcBef>
                          <a:spcPts val="0"/>
                        </a:spcBef>
                        <a:spcAft>
                          <a:spcPts val="0"/>
                        </a:spcAft>
                        <a:buClr>
                          <a:srgbClr val="000000"/>
                        </a:buClr>
                        <a:buSzPts val="1500"/>
                        <a:buFont typeface="Arial"/>
                        <a:buNone/>
                      </a:pPr>
                      <a:r>
                        <a:rPr lang="en" sz="1500" u="none" cap="none" strike="noStrike">
                          <a:latin typeface="Roboto"/>
                          <a:ea typeface="Roboto"/>
                          <a:cs typeface="Roboto"/>
                          <a:sym typeface="Roboto"/>
                        </a:rPr>
                        <a:t>Labeled </a:t>
                      </a:r>
                      <a:r>
                        <a:rPr lang="en" sz="1500" u="sng" cap="none" strike="noStrike">
                          <a:latin typeface="Roboto"/>
                          <a:ea typeface="Roboto"/>
                          <a:cs typeface="Roboto"/>
                          <a:sym typeface="Roboto"/>
                        </a:rPr>
                        <a:t>Lower</a:t>
                      </a:r>
                      <a:r>
                        <a:rPr lang="en" sz="1500" u="none" cap="none" strike="noStrike">
                          <a:latin typeface="Roboto"/>
                          <a:ea typeface="Roboto"/>
                          <a:cs typeface="Roboto"/>
                          <a:sym typeface="Roboto"/>
                        </a:rPr>
                        <a:t> Risk, Yet Did Re-Offend</a:t>
                      </a:r>
                      <a:endParaRPr sz="1500" u="none" cap="none" strike="noStrike">
                        <a:latin typeface="Roboto"/>
                        <a:ea typeface="Roboto"/>
                        <a:cs typeface="Roboto"/>
                        <a:sym typeface="Roboto"/>
                      </a:endParaRPr>
                    </a:p>
                  </a:txBody>
                  <a:tcPr marT="76200" marB="76200" marR="76200" marL="76200" anchor="ctr">
                    <a:lnL cap="flat" cmpd="sng" w="9525">
                      <a:solidFill>
                        <a:srgbClr val="222222"/>
                      </a:solidFill>
                      <a:prstDash val="solid"/>
                      <a:round/>
                      <a:headEnd len="sm" w="sm" type="none"/>
                      <a:tailEnd len="sm" w="sm" type="none"/>
                    </a:lnL>
                    <a:lnR cap="flat" cmpd="sng" w="9525">
                      <a:solidFill>
                        <a:srgbClr val="222222"/>
                      </a:solidFill>
                      <a:prstDash val="solid"/>
                      <a:round/>
                      <a:headEnd len="sm" w="sm" type="none"/>
                      <a:tailEnd len="sm" w="sm" type="none"/>
                    </a:lnR>
                    <a:lnT cap="flat" cmpd="sng" w="9525">
                      <a:solidFill>
                        <a:srgbClr val="222222"/>
                      </a:solidFill>
                      <a:prstDash val="solid"/>
                      <a:round/>
                      <a:headEnd len="sm" w="sm" type="none"/>
                      <a:tailEnd len="sm" w="sm" type="none"/>
                    </a:lnT>
                    <a:lnB cap="flat" cmpd="sng" w="9525">
                      <a:solidFill>
                        <a:srgbClr val="222222"/>
                      </a:solidFill>
                      <a:prstDash val="solid"/>
                      <a:round/>
                      <a:headEnd len="sm" w="sm" type="none"/>
                      <a:tailEnd len="sm" w="sm" type="none"/>
                    </a:lnB>
                  </a:tcPr>
                </a:tc>
                <a:tc>
                  <a:txBody>
                    <a:bodyPr/>
                    <a:lstStyle/>
                    <a:p>
                      <a:pPr indent="0" lvl="0" marL="0" marR="0" rtl="0" algn="ctr">
                        <a:lnSpc>
                          <a:spcPct val="125000"/>
                        </a:lnSpc>
                        <a:spcBef>
                          <a:spcPts val="0"/>
                        </a:spcBef>
                        <a:spcAft>
                          <a:spcPts val="0"/>
                        </a:spcAft>
                        <a:buClr>
                          <a:srgbClr val="000000"/>
                        </a:buClr>
                        <a:buSzPts val="1800"/>
                        <a:buFont typeface="Arial"/>
                        <a:buNone/>
                      </a:pPr>
                      <a:r>
                        <a:rPr lang="en" sz="1800" u="none" cap="none" strike="noStrike">
                          <a:latin typeface="Roboto"/>
                          <a:ea typeface="Roboto"/>
                          <a:cs typeface="Roboto"/>
                          <a:sym typeface="Roboto"/>
                        </a:rPr>
                        <a:t>47.7%</a:t>
                      </a:r>
                      <a:endParaRPr sz="1800" u="none" cap="none" strike="noStrike">
                        <a:latin typeface="Roboto"/>
                        <a:ea typeface="Roboto"/>
                        <a:cs typeface="Roboto"/>
                        <a:sym typeface="Roboto"/>
                      </a:endParaRPr>
                    </a:p>
                  </a:txBody>
                  <a:tcPr marT="76200" marB="76200" marR="76200" marL="76200" anchor="ctr">
                    <a:lnL cap="flat" cmpd="sng" w="9525">
                      <a:solidFill>
                        <a:srgbClr val="222222"/>
                      </a:solidFill>
                      <a:prstDash val="solid"/>
                      <a:round/>
                      <a:headEnd len="sm" w="sm" type="none"/>
                      <a:tailEnd len="sm" w="sm" type="none"/>
                    </a:lnL>
                    <a:lnR cap="flat" cmpd="sng" w="9525">
                      <a:solidFill>
                        <a:srgbClr val="222222"/>
                      </a:solidFill>
                      <a:prstDash val="solid"/>
                      <a:round/>
                      <a:headEnd len="sm" w="sm" type="none"/>
                      <a:tailEnd len="sm" w="sm" type="none"/>
                    </a:lnR>
                    <a:lnT cap="flat" cmpd="sng" w="9525">
                      <a:solidFill>
                        <a:srgbClr val="222222"/>
                      </a:solidFill>
                      <a:prstDash val="solid"/>
                      <a:round/>
                      <a:headEnd len="sm" w="sm" type="none"/>
                      <a:tailEnd len="sm" w="sm" type="none"/>
                    </a:lnT>
                    <a:lnB cap="flat" cmpd="sng" w="9525">
                      <a:solidFill>
                        <a:srgbClr val="222222"/>
                      </a:solidFill>
                      <a:prstDash val="solid"/>
                      <a:round/>
                      <a:headEnd len="sm" w="sm" type="none"/>
                      <a:tailEnd len="sm" w="sm" type="none"/>
                    </a:lnB>
                  </a:tcPr>
                </a:tc>
                <a:tc>
                  <a:txBody>
                    <a:bodyPr/>
                    <a:lstStyle/>
                    <a:p>
                      <a:pPr indent="0" lvl="0" marL="0" marR="0" rtl="0" algn="ctr">
                        <a:lnSpc>
                          <a:spcPct val="125000"/>
                        </a:lnSpc>
                        <a:spcBef>
                          <a:spcPts val="0"/>
                        </a:spcBef>
                        <a:spcAft>
                          <a:spcPts val="0"/>
                        </a:spcAft>
                        <a:buClr>
                          <a:srgbClr val="000000"/>
                        </a:buClr>
                        <a:buSzPts val="1800"/>
                        <a:buFont typeface="Arial"/>
                        <a:buNone/>
                      </a:pPr>
                      <a:r>
                        <a:rPr lang="en" sz="1800" u="none" cap="none" strike="noStrike">
                          <a:latin typeface="Roboto"/>
                          <a:ea typeface="Roboto"/>
                          <a:cs typeface="Roboto"/>
                          <a:sym typeface="Roboto"/>
                        </a:rPr>
                        <a:t>28.0%</a:t>
                      </a:r>
                      <a:endParaRPr sz="1800" u="none" cap="none" strike="noStrike">
                        <a:latin typeface="Roboto"/>
                        <a:ea typeface="Roboto"/>
                        <a:cs typeface="Roboto"/>
                        <a:sym typeface="Roboto"/>
                      </a:endParaRPr>
                    </a:p>
                  </a:txBody>
                  <a:tcPr marT="76200" marB="76200" marR="76200" marL="76200" anchor="ctr">
                    <a:lnL cap="flat" cmpd="sng" w="9525">
                      <a:solidFill>
                        <a:srgbClr val="222222"/>
                      </a:solidFill>
                      <a:prstDash val="solid"/>
                      <a:round/>
                      <a:headEnd len="sm" w="sm" type="none"/>
                      <a:tailEnd len="sm" w="sm" type="none"/>
                    </a:lnL>
                    <a:lnR cap="flat" cmpd="sng" w="9525">
                      <a:solidFill>
                        <a:srgbClr val="222222"/>
                      </a:solidFill>
                      <a:prstDash val="solid"/>
                      <a:round/>
                      <a:headEnd len="sm" w="sm" type="none"/>
                      <a:tailEnd len="sm" w="sm" type="none"/>
                    </a:lnR>
                    <a:lnT cap="flat" cmpd="sng" w="9525">
                      <a:solidFill>
                        <a:srgbClr val="222222"/>
                      </a:solidFill>
                      <a:prstDash val="solid"/>
                      <a:round/>
                      <a:headEnd len="sm" w="sm" type="none"/>
                      <a:tailEnd len="sm" w="sm" type="none"/>
                    </a:lnT>
                    <a:lnB cap="flat" cmpd="sng" w="9525">
                      <a:solidFill>
                        <a:srgbClr val="222222"/>
                      </a:solidFill>
                      <a:prstDash val="solid"/>
                      <a:round/>
                      <a:headEnd len="sm" w="sm" type="none"/>
                      <a:tailEnd len="sm" w="sm" type="none"/>
                    </a:lnB>
                  </a:tcPr>
                </a:tc>
              </a:tr>
            </a:tbl>
          </a:graphicData>
        </a:graphic>
      </p:graphicFrame>
      <p:sp>
        <p:nvSpPr>
          <p:cNvPr id="447" name="Google Shape;447;p71"/>
          <p:cNvSpPr txBox="1"/>
          <p:nvPr>
            <p:ph idx="12" type="sldNum"/>
          </p:nvPr>
        </p:nvSpPr>
        <p:spPr>
          <a:xfrm>
            <a:off x="4419600" y="4599172"/>
            <a:ext cx="3171600" cy="232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448" name="Google Shape;448;p71"/>
          <p:cNvPicPr preferRelativeResize="0"/>
          <p:nvPr/>
        </p:nvPicPr>
        <p:blipFill>
          <a:blip r:embed="rId4">
            <a:alphaModFix/>
          </a:blip>
          <a:stretch>
            <a:fillRect/>
          </a:stretch>
        </p:blipFill>
        <p:spPr>
          <a:xfrm>
            <a:off x="870500" y="4730375"/>
            <a:ext cx="838200" cy="2952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cxnSp>
        <p:nvCxnSpPr>
          <p:cNvPr id="453" name="Google Shape;453;p72"/>
          <p:cNvCxnSpPr/>
          <p:nvPr/>
        </p:nvCxnSpPr>
        <p:spPr>
          <a:xfrm rot="10800000">
            <a:off x="4339138" y="1290224"/>
            <a:ext cx="0" cy="2025600"/>
          </a:xfrm>
          <a:prstGeom prst="straightConnector1">
            <a:avLst/>
          </a:prstGeom>
          <a:noFill/>
          <a:ln cap="flat" cmpd="sng" w="19050">
            <a:solidFill>
              <a:srgbClr val="000000"/>
            </a:solidFill>
            <a:prstDash val="solid"/>
            <a:round/>
            <a:headEnd len="sm" w="sm" type="none"/>
            <a:tailEnd len="med" w="med" type="triangle"/>
          </a:ln>
        </p:spPr>
      </p:cxnSp>
      <p:cxnSp>
        <p:nvCxnSpPr>
          <p:cNvPr id="454" name="Google Shape;454;p72"/>
          <p:cNvCxnSpPr/>
          <p:nvPr/>
        </p:nvCxnSpPr>
        <p:spPr>
          <a:xfrm flipH="1">
            <a:off x="3047513" y="3289000"/>
            <a:ext cx="1306500" cy="754200"/>
          </a:xfrm>
          <a:prstGeom prst="straightConnector1">
            <a:avLst/>
          </a:prstGeom>
          <a:noFill/>
          <a:ln cap="flat" cmpd="sng" w="19050">
            <a:solidFill>
              <a:srgbClr val="000000"/>
            </a:solidFill>
            <a:prstDash val="solid"/>
            <a:round/>
            <a:headEnd len="sm" w="sm" type="none"/>
            <a:tailEnd len="med" w="med" type="triangle"/>
          </a:ln>
        </p:spPr>
      </p:cxnSp>
      <p:cxnSp>
        <p:nvCxnSpPr>
          <p:cNvPr id="455" name="Google Shape;455;p72"/>
          <p:cNvCxnSpPr/>
          <p:nvPr/>
        </p:nvCxnSpPr>
        <p:spPr>
          <a:xfrm>
            <a:off x="4339097" y="3302514"/>
            <a:ext cx="1926600" cy="0"/>
          </a:xfrm>
          <a:prstGeom prst="straightConnector1">
            <a:avLst/>
          </a:prstGeom>
          <a:noFill/>
          <a:ln cap="flat" cmpd="sng" w="19050">
            <a:solidFill>
              <a:srgbClr val="000000"/>
            </a:solidFill>
            <a:prstDash val="solid"/>
            <a:round/>
            <a:headEnd len="sm" w="sm" type="none"/>
            <a:tailEnd len="med" w="med" type="triangle"/>
          </a:ln>
        </p:spPr>
      </p:cxnSp>
      <p:sp>
        <p:nvSpPr>
          <p:cNvPr id="456" name="Google Shape;456;p72"/>
          <p:cNvSpPr txBox="1"/>
          <p:nvPr>
            <p:ph type="title"/>
          </p:nvPr>
        </p:nvSpPr>
        <p:spPr>
          <a:xfrm rot="161729">
            <a:off x="671485" y="572108"/>
            <a:ext cx="7029878" cy="760139"/>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b="1" lang="en">
                <a:latin typeface="Roboto"/>
                <a:ea typeface="Roboto"/>
                <a:cs typeface="Roboto"/>
                <a:sym typeface="Roboto"/>
              </a:rPr>
              <a:t>Case study 3: word embeddings	</a:t>
            </a:r>
            <a:endParaRPr b="1">
              <a:latin typeface="Roboto"/>
              <a:ea typeface="Roboto"/>
              <a:cs typeface="Roboto"/>
              <a:sym typeface="Roboto"/>
            </a:endParaRPr>
          </a:p>
        </p:txBody>
      </p:sp>
      <p:sp>
        <p:nvSpPr>
          <p:cNvPr id="457" name="Google Shape;457;p72"/>
          <p:cNvSpPr/>
          <p:nvPr/>
        </p:nvSpPr>
        <p:spPr>
          <a:xfrm>
            <a:off x="4590963" y="2084213"/>
            <a:ext cx="139500" cy="1395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72"/>
          <p:cNvSpPr/>
          <p:nvPr/>
        </p:nvSpPr>
        <p:spPr>
          <a:xfrm>
            <a:off x="3361138" y="2621688"/>
            <a:ext cx="139500" cy="1395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72"/>
          <p:cNvSpPr txBox="1"/>
          <p:nvPr/>
        </p:nvSpPr>
        <p:spPr>
          <a:xfrm>
            <a:off x="4497963" y="1728750"/>
            <a:ext cx="870900" cy="35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airplane</a:t>
            </a:r>
            <a:endParaRPr b="0" i="0" sz="1400" u="none" cap="none" strike="noStrike">
              <a:solidFill>
                <a:srgbClr val="000000"/>
              </a:solidFill>
              <a:latin typeface="Roboto"/>
              <a:ea typeface="Roboto"/>
              <a:cs typeface="Roboto"/>
              <a:sym typeface="Roboto"/>
            </a:endParaRPr>
          </a:p>
        </p:txBody>
      </p:sp>
      <p:sp>
        <p:nvSpPr>
          <p:cNvPr id="460" name="Google Shape;460;p72"/>
          <p:cNvSpPr txBox="1"/>
          <p:nvPr/>
        </p:nvSpPr>
        <p:spPr>
          <a:xfrm>
            <a:off x="3152038" y="2266200"/>
            <a:ext cx="870900" cy="35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mouse</a:t>
            </a:r>
            <a:endParaRPr b="0" i="0" sz="1400" u="none" cap="none" strike="noStrike">
              <a:solidFill>
                <a:srgbClr val="000000"/>
              </a:solidFill>
              <a:latin typeface="Roboto"/>
              <a:ea typeface="Roboto"/>
              <a:cs typeface="Roboto"/>
              <a:sym typeface="Roboto"/>
            </a:endParaRPr>
          </a:p>
        </p:txBody>
      </p:sp>
      <p:sp>
        <p:nvSpPr>
          <p:cNvPr id="461" name="Google Shape;461;p72"/>
          <p:cNvSpPr/>
          <p:nvPr/>
        </p:nvSpPr>
        <p:spPr>
          <a:xfrm>
            <a:off x="3011213" y="2914913"/>
            <a:ext cx="139500" cy="1395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72"/>
          <p:cNvSpPr txBox="1"/>
          <p:nvPr/>
        </p:nvSpPr>
        <p:spPr>
          <a:xfrm>
            <a:off x="2878313" y="2559425"/>
            <a:ext cx="870900" cy="35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cat</a:t>
            </a:r>
            <a:endParaRPr b="0" i="0" sz="1400" u="none" cap="none" strike="noStrike">
              <a:solidFill>
                <a:srgbClr val="000000"/>
              </a:solidFill>
              <a:latin typeface="Roboto"/>
              <a:ea typeface="Roboto"/>
              <a:cs typeface="Roboto"/>
              <a:sym typeface="Roboto"/>
            </a:endParaRPr>
          </a:p>
        </p:txBody>
      </p:sp>
      <p:sp>
        <p:nvSpPr>
          <p:cNvPr id="463" name="Google Shape;463;p72"/>
          <p:cNvSpPr/>
          <p:nvPr/>
        </p:nvSpPr>
        <p:spPr>
          <a:xfrm>
            <a:off x="3385147" y="3075019"/>
            <a:ext cx="139500" cy="1395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72"/>
          <p:cNvSpPr txBox="1"/>
          <p:nvPr/>
        </p:nvSpPr>
        <p:spPr>
          <a:xfrm>
            <a:off x="3252247" y="2719531"/>
            <a:ext cx="870900" cy="35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dog</a:t>
            </a:r>
            <a:endParaRPr b="0" i="0" sz="1400" u="none" cap="none" strike="noStrike">
              <a:solidFill>
                <a:srgbClr val="000000"/>
              </a:solidFill>
              <a:latin typeface="Roboto"/>
              <a:ea typeface="Roboto"/>
              <a:cs typeface="Roboto"/>
              <a:sym typeface="Roboto"/>
            </a:endParaRPr>
          </a:p>
        </p:txBody>
      </p:sp>
      <p:sp>
        <p:nvSpPr>
          <p:cNvPr id="465" name="Google Shape;465;p72"/>
          <p:cNvSpPr txBox="1"/>
          <p:nvPr/>
        </p:nvSpPr>
        <p:spPr>
          <a:xfrm>
            <a:off x="602650" y="3986874"/>
            <a:ext cx="7625400" cy="680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Roboto"/>
                <a:ea typeface="Roboto"/>
                <a:cs typeface="Roboto"/>
                <a:sym typeface="Roboto"/>
              </a:rPr>
              <a:t>word2vec models are trained on </a:t>
            </a:r>
            <a:r>
              <a:rPr b="1" i="0" lang="en" sz="1500" u="none" cap="none" strike="noStrike">
                <a:solidFill>
                  <a:srgbClr val="000000"/>
                </a:solidFill>
                <a:latin typeface="Roboto"/>
                <a:ea typeface="Roboto"/>
                <a:cs typeface="Roboto"/>
                <a:sym typeface="Roboto"/>
              </a:rPr>
              <a:t>current news articles</a:t>
            </a:r>
            <a:r>
              <a:rPr b="0" i="0" lang="en" sz="1500" u="none" cap="none" strike="noStrike">
                <a:solidFill>
                  <a:srgbClr val="000000"/>
                </a:solidFill>
                <a:latin typeface="Roboto"/>
                <a:ea typeface="Roboto"/>
                <a:cs typeface="Roboto"/>
                <a:sym typeface="Roboto"/>
              </a:rPr>
              <a:t> </a:t>
            </a:r>
            <a:endParaRPr b="0" i="0" sz="15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Roboto"/>
                <a:ea typeface="Roboto"/>
                <a:cs typeface="Roboto"/>
                <a:sym typeface="Roboto"/>
              </a:rPr>
              <a:t>to numerically represent closeness of word meanings.</a:t>
            </a:r>
            <a:endParaRPr b="0" i="0" sz="1500" u="none" cap="none" strike="noStrike">
              <a:solidFill>
                <a:srgbClr val="000000"/>
              </a:solidFill>
              <a:latin typeface="Roboto"/>
              <a:ea typeface="Roboto"/>
              <a:cs typeface="Roboto"/>
              <a:sym typeface="Roboto"/>
            </a:endParaRPr>
          </a:p>
        </p:txBody>
      </p:sp>
      <p:sp>
        <p:nvSpPr>
          <p:cNvPr id="466" name="Google Shape;466;p72"/>
          <p:cNvSpPr/>
          <p:nvPr/>
        </p:nvSpPr>
        <p:spPr>
          <a:xfrm>
            <a:off x="5075613" y="3657975"/>
            <a:ext cx="139500" cy="1395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72"/>
          <p:cNvSpPr txBox="1"/>
          <p:nvPr/>
        </p:nvSpPr>
        <p:spPr>
          <a:xfrm>
            <a:off x="4982613" y="3302513"/>
            <a:ext cx="870900" cy="35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table</a:t>
            </a:r>
            <a:endParaRPr b="0" i="0" sz="1400" u="none" cap="none" strike="noStrike">
              <a:solidFill>
                <a:srgbClr val="000000"/>
              </a:solidFill>
              <a:latin typeface="Roboto"/>
              <a:ea typeface="Roboto"/>
              <a:cs typeface="Roboto"/>
              <a:sym typeface="Roboto"/>
            </a:endParaRPr>
          </a:p>
        </p:txBody>
      </p:sp>
      <p:sp>
        <p:nvSpPr>
          <p:cNvPr id="468" name="Google Shape;468;p72"/>
          <p:cNvSpPr/>
          <p:nvPr/>
        </p:nvSpPr>
        <p:spPr>
          <a:xfrm>
            <a:off x="4869663" y="2323325"/>
            <a:ext cx="139500" cy="1395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72"/>
          <p:cNvSpPr txBox="1"/>
          <p:nvPr/>
        </p:nvSpPr>
        <p:spPr>
          <a:xfrm>
            <a:off x="4776663" y="1967863"/>
            <a:ext cx="870900" cy="35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boat</a:t>
            </a:r>
            <a:endParaRPr b="0" i="0" sz="1400" u="none" cap="none" strike="noStrike">
              <a:solidFill>
                <a:srgbClr val="000000"/>
              </a:solidFill>
              <a:latin typeface="Roboto"/>
              <a:ea typeface="Roboto"/>
              <a:cs typeface="Roboto"/>
              <a:sym typeface="Roboto"/>
            </a:endParaRPr>
          </a:p>
        </p:txBody>
      </p:sp>
      <p:sp>
        <p:nvSpPr>
          <p:cNvPr id="470" name="Google Shape;470;p7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71" name="Google Shape;471;p72"/>
          <p:cNvPicPr preferRelativeResize="0"/>
          <p:nvPr/>
        </p:nvPicPr>
        <p:blipFill>
          <a:blip r:embed="rId3">
            <a:alphaModFix/>
          </a:blip>
          <a:stretch>
            <a:fillRect/>
          </a:stretch>
        </p:blipFill>
        <p:spPr>
          <a:xfrm>
            <a:off x="870500" y="4730375"/>
            <a:ext cx="838200" cy="2952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cxnSp>
        <p:nvCxnSpPr>
          <p:cNvPr id="476" name="Google Shape;476;p73"/>
          <p:cNvCxnSpPr/>
          <p:nvPr/>
        </p:nvCxnSpPr>
        <p:spPr>
          <a:xfrm rot="10800000">
            <a:off x="2379700" y="1150149"/>
            <a:ext cx="0" cy="2025600"/>
          </a:xfrm>
          <a:prstGeom prst="straightConnector1">
            <a:avLst/>
          </a:prstGeom>
          <a:noFill/>
          <a:ln cap="flat" cmpd="sng" w="19050">
            <a:solidFill>
              <a:srgbClr val="000000"/>
            </a:solidFill>
            <a:prstDash val="solid"/>
            <a:round/>
            <a:headEnd len="sm" w="sm" type="none"/>
            <a:tailEnd len="med" w="med" type="triangle"/>
          </a:ln>
        </p:spPr>
      </p:cxnSp>
      <p:cxnSp>
        <p:nvCxnSpPr>
          <p:cNvPr id="477" name="Google Shape;477;p73"/>
          <p:cNvCxnSpPr/>
          <p:nvPr/>
        </p:nvCxnSpPr>
        <p:spPr>
          <a:xfrm flipH="1">
            <a:off x="918875" y="3148925"/>
            <a:ext cx="1475700" cy="852000"/>
          </a:xfrm>
          <a:prstGeom prst="straightConnector1">
            <a:avLst/>
          </a:prstGeom>
          <a:noFill/>
          <a:ln cap="flat" cmpd="sng" w="19050">
            <a:solidFill>
              <a:srgbClr val="000000"/>
            </a:solidFill>
            <a:prstDash val="solid"/>
            <a:round/>
            <a:headEnd len="sm" w="sm" type="none"/>
            <a:tailEnd len="med" w="med" type="triangle"/>
          </a:ln>
        </p:spPr>
      </p:cxnSp>
      <p:cxnSp>
        <p:nvCxnSpPr>
          <p:cNvPr id="478" name="Google Shape;478;p73"/>
          <p:cNvCxnSpPr/>
          <p:nvPr/>
        </p:nvCxnSpPr>
        <p:spPr>
          <a:xfrm>
            <a:off x="2379659" y="3162439"/>
            <a:ext cx="1926600" cy="0"/>
          </a:xfrm>
          <a:prstGeom prst="straightConnector1">
            <a:avLst/>
          </a:prstGeom>
          <a:noFill/>
          <a:ln cap="flat" cmpd="sng" w="19050">
            <a:solidFill>
              <a:srgbClr val="000000"/>
            </a:solidFill>
            <a:prstDash val="solid"/>
            <a:round/>
            <a:headEnd len="sm" w="sm" type="none"/>
            <a:tailEnd len="med" w="med" type="triangle"/>
          </a:ln>
        </p:spPr>
      </p:cxnSp>
      <p:sp>
        <p:nvSpPr>
          <p:cNvPr id="479" name="Google Shape;479;p73"/>
          <p:cNvSpPr/>
          <p:nvPr/>
        </p:nvSpPr>
        <p:spPr>
          <a:xfrm>
            <a:off x="2631525" y="1944138"/>
            <a:ext cx="139500" cy="1395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73"/>
          <p:cNvSpPr/>
          <p:nvPr/>
        </p:nvSpPr>
        <p:spPr>
          <a:xfrm>
            <a:off x="3687700" y="2176813"/>
            <a:ext cx="139500" cy="1395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73"/>
          <p:cNvSpPr txBox="1"/>
          <p:nvPr/>
        </p:nvSpPr>
        <p:spPr>
          <a:xfrm>
            <a:off x="2538525" y="1588675"/>
            <a:ext cx="677700" cy="35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man</a:t>
            </a:r>
            <a:endParaRPr b="0" i="0" sz="1400" u="none" cap="none" strike="noStrike">
              <a:solidFill>
                <a:srgbClr val="000000"/>
              </a:solidFill>
              <a:latin typeface="Roboto"/>
              <a:ea typeface="Roboto"/>
              <a:cs typeface="Roboto"/>
              <a:sym typeface="Roboto"/>
            </a:endParaRPr>
          </a:p>
        </p:txBody>
      </p:sp>
      <p:sp>
        <p:nvSpPr>
          <p:cNvPr id="482" name="Google Shape;482;p73"/>
          <p:cNvSpPr txBox="1"/>
          <p:nvPr/>
        </p:nvSpPr>
        <p:spPr>
          <a:xfrm>
            <a:off x="3554800" y="1821325"/>
            <a:ext cx="870900" cy="35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woman</a:t>
            </a:r>
            <a:endParaRPr b="0" i="0" sz="1400" u="none" cap="none" strike="noStrike">
              <a:solidFill>
                <a:srgbClr val="000000"/>
              </a:solidFill>
              <a:latin typeface="Roboto"/>
              <a:ea typeface="Roboto"/>
              <a:cs typeface="Roboto"/>
              <a:sym typeface="Roboto"/>
            </a:endParaRPr>
          </a:p>
        </p:txBody>
      </p:sp>
      <p:sp>
        <p:nvSpPr>
          <p:cNvPr id="483" name="Google Shape;483;p73"/>
          <p:cNvSpPr/>
          <p:nvPr/>
        </p:nvSpPr>
        <p:spPr>
          <a:xfrm>
            <a:off x="1051775" y="2774838"/>
            <a:ext cx="139500" cy="1395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73"/>
          <p:cNvSpPr txBox="1"/>
          <p:nvPr/>
        </p:nvSpPr>
        <p:spPr>
          <a:xfrm>
            <a:off x="918875" y="2419350"/>
            <a:ext cx="870900" cy="35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king</a:t>
            </a:r>
            <a:endParaRPr b="0" i="0" sz="1400" u="none" cap="none" strike="noStrike">
              <a:solidFill>
                <a:srgbClr val="000000"/>
              </a:solidFill>
              <a:latin typeface="Roboto"/>
              <a:ea typeface="Roboto"/>
              <a:cs typeface="Roboto"/>
              <a:sym typeface="Roboto"/>
            </a:endParaRPr>
          </a:p>
        </p:txBody>
      </p:sp>
      <p:sp>
        <p:nvSpPr>
          <p:cNvPr id="485" name="Google Shape;485;p73"/>
          <p:cNvSpPr/>
          <p:nvPr/>
        </p:nvSpPr>
        <p:spPr>
          <a:xfrm>
            <a:off x="2111509" y="3011144"/>
            <a:ext cx="139500" cy="1395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86" name="Google Shape;486;p73"/>
          <p:cNvCxnSpPr/>
          <p:nvPr/>
        </p:nvCxnSpPr>
        <p:spPr>
          <a:xfrm>
            <a:off x="2771025" y="2046700"/>
            <a:ext cx="910500" cy="193200"/>
          </a:xfrm>
          <a:prstGeom prst="straightConnector1">
            <a:avLst/>
          </a:prstGeom>
          <a:noFill/>
          <a:ln cap="flat" cmpd="sng" w="9525">
            <a:solidFill>
              <a:srgbClr val="999999"/>
            </a:solidFill>
            <a:prstDash val="dash"/>
            <a:round/>
            <a:headEnd len="sm" w="sm" type="none"/>
            <a:tailEnd len="med" w="med" type="triangle"/>
          </a:ln>
        </p:spPr>
      </p:cxnSp>
      <p:cxnSp>
        <p:nvCxnSpPr>
          <p:cNvPr id="487" name="Google Shape;487;p73"/>
          <p:cNvCxnSpPr/>
          <p:nvPr/>
        </p:nvCxnSpPr>
        <p:spPr>
          <a:xfrm>
            <a:off x="1194830" y="2878578"/>
            <a:ext cx="910500" cy="193200"/>
          </a:xfrm>
          <a:prstGeom prst="straightConnector1">
            <a:avLst/>
          </a:prstGeom>
          <a:noFill/>
          <a:ln cap="flat" cmpd="sng" w="9525">
            <a:solidFill>
              <a:srgbClr val="999999"/>
            </a:solidFill>
            <a:prstDash val="dash"/>
            <a:round/>
            <a:headEnd len="sm" w="sm" type="none"/>
            <a:tailEnd len="med" w="med" type="triangle"/>
          </a:ln>
        </p:spPr>
      </p:cxnSp>
      <p:cxnSp>
        <p:nvCxnSpPr>
          <p:cNvPr id="488" name="Google Shape;488;p73"/>
          <p:cNvCxnSpPr/>
          <p:nvPr/>
        </p:nvCxnSpPr>
        <p:spPr>
          <a:xfrm flipH="1">
            <a:off x="1182809" y="2063208"/>
            <a:ext cx="1462500" cy="735000"/>
          </a:xfrm>
          <a:prstGeom prst="straightConnector1">
            <a:avLst/>
          </a:prstGeom>
          <a:noFill/>
          <a:ln cap="flat" cmpd="sng" w="9525">
            <a:solidFill>
              <a:srgbClr val="FF9900"/>
            </a:solidFill>
            <a:prstDash val="solid"/>
            <a:round/>
            <a:headEnd len="sm" w="sm" type="none"/>
            <a:tailEnd len="med" w="med" type="triangle"/>
          </a:ln>
        </p:spPr>
      </p:cxnSp>
      <p:cxnSp>
        <p:nvCxnSpPr>
          <p:cNvPr id="489" name="Google Shape;489;p73"/>
          <p:cNvCxnSpPr/>
          <p:nvPr/>
        </p:nvCxnSpPr>
        <p:spPr>
          <a:xfrm flipH="1">
            <a:off x="2244364" y="2306985"/>
            <a:ext cx="1462500" cy="735000"/>
          </a:xfrm>
          <a:prstGeom prst="straightConnector1">
            <a:avLst/>
          </a:prstGeom>
          <a:noFill/>
          <a:ln cap="flat" cmpd="sng" w="9525">
            <a:solidFill>
              <a:srgbClr val="FF9900"/>
            </a:solidFill>
            <a:prstDash val="solid"/>
            <a:round/>
            <a:headEnd len="sm" w="sm" type="none"/>
            <a:tailEnd len="med" w="med" type="triangle"/>
          </a:ln>
        </p:spPr>
      </p:cxnSp>
      <p:sp>
        <p:nvSpPr>
          <p:cNvPr id="490" name="Google Shape;490;p73"/>
          <p:cNvSpPr txBox="1"/>
          <p:nvPr/>
        </p:nvSpPr>
        <p:spPr>
          <a:xfrm>
            <a:off x="1978609" y="2655656"/>
            <a:ext cx="870900" cy="35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queen</a:t>
            </a:r>
            <a:endParaRPr b="0" i="0" sz="1400" u="none" cap="none" strike="noStrike">
              <a:solidFill>
                <a:srgbClr val="000000"/>
              </a:solidFill>
              <a:latin typeface="Roboto"/>
              <a:ea typeface="Roboto"/>
              <a:cs typeface="Roboto"/>
              <a:sym typeface="Roboto"/>
            </a:endParaRPr>
          </a:p>
        </p:txBody>
      </p:sp>
      <p:sp>
        <p:nvSpPr>
          <p:cNvPr id="491" name="Google Shape;491;p73"/>
          <p:cNvSpPr txBox="1"/>
          <p:nvPr/>
        </p:nvSpPr>
        <p:spPr>
          <a:xfrm>
            <a:off x="759300" y="3627700"/>
            <a:ext cx="7625400" cy="906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Roboto"/>
                <a:ea typeface="Roboto"/>
                <a:cs typeface="Roboto"/>
                <a:sym typeface="Roboto"/>
              </a:rPr>
              <a:t>“man” is to “king”</a:t>
            </a:r>
            <a:endParaRPr b="1" i="0" sz="24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Roboto"/>
                <a:ea typeface="Roboto"/>
                <a:cs typeface="Roboto"/>
                <a:sym typeface="Roboto"/>
              </a:rPr>
              <a:t>as “woman” is to “_________”</a:t>
            </a:r>
            <a:endParaRPr b="1" i="0" sz="2400" u="none" cap="none" strike="noStrike">
              <a:solidFill>
                <a:srgbClr val="000000"/>
              </a:solidFill>
              <a:latin typeface="Roboto"/>
              <a:ea typeface="Roboto"/>
              <a:cs typeface="Roboto"/>
              <a:sym typeface="Roboto"/>
            </a:endParaRPr>
          </a:p>
        </p:txBody>
      </p:sp>
      <p:sp>
        <p:nvSpPr>
          <p:cNvPr id="492" name="Google Shape;492;p73"/>
          <p:cNvSpPr txBox="1"/>
          <p:nvPr>
            <p:ph idx="12" type="sldNum"/>
          </p:nvPr>
        </p:nvSpPr>
        <p:spPr>
          <a:xfrm>
            <a:off x="4002675" y="4815075"/>
            <a:ext cx="4850700" cy="232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493" name="Google Shape;493;p73"/>
          <p:cNvSpPr txBox="1"/>
          <p:nvPr>
            <p:ph type="title"/>
          </p:nvPr>
        </p:nvSpPr>
        <p:spPr>
          <a:xfrm rot="161729">
            <a:off x="671485" y="572108"/>
            <a:ext cx="7029878" cy="760139"/>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b="1" lang="en">
                <a:latin typeface="Roboto"/>
                <a:ea typeface="Roboto"/>
                <a:cs typeface="Roboto"/>
                <a:sym typeface="Roboto"/>
              </a:rPr>
              <a:t>Case study 3: word embeddings	</a:t>
            </a:r>
            <a:endParaRPr b="1">
              <a:latin typeface="Roboto"/>
              <a:ea typeface="Roboto"/>
              <a:cs typeface="Roboto"/>
              <a:sym typeface="Roboto"/>
            </a:endParaRPr>
          </a:p>
        </p:txBody>
      </p:sp>
      <p:pic>
        <p:nvPicPr>
          <p:cNvPr id="494" name="Google Shape;494;p73"/>
          <p:cNvPicPr preferRelativeResize="0"/>
          <p:nvPr/>
        </p:nvPicPr>
        <p:blipFill>
          <a:blip r:embed="rId3">
            <a:alphaModFix/>
          </a:blip>
          <a:stretch>
            <a:fillRect/>
          </a:stretch>
        </p:blipFill>
        <p:spPr>
          <a:xfrm>
            <a:off x="870500" y="4730375"/>
            <a:ext cx="838200" cy="2952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cxnSp>
        <p:nvCxnSpPr>
          <p:cNvPr id="499" name="Google Shape;499;p74"/>
          <p:cNvCxnSpPr/>
          <p:nvPr/>
        </p:nvCxnSpPr>
        <p:spPr>
          <a:xfrm rot="10800000">
            <a:off x="2379700" y="1150149"/>
            <a:ext cx="0" cy="2025600"/>
          </a:xfrm>
          <a:prstGeom prst="straightConnector1">
            <a:avLst/>
          </a:prstGeom>
          <a:noFill/>
          <a:ln cap="flat" cmpd="sng" w="19050">
            <a:solidFill>
              <a:srgbClr val="000000"/>
            </a:solidFill>
            <a:prstDash val="solid"/>
            <a:round/>
            <a:headEnd len="sm" w="sm" type="none"/>
            <a:tailEnd len="med" w="med" type="triangle"/>
          </a:ln>
        </p:spPr>
      </p:cxnSp>
      <p:cxnSp>
        <p:nvCxnSpPr>
          <p:cNvPr id="500" name="Google Shape;500;p74"/>
          <p:cNvCxnSpPr/>
          <p:nvPr/>
        </p:nvCxnSpPr>
        <p:spPr>
          <a:xfrm flipH="1">
            <a:off x="918875" y="3148925"/>
            <a:ext cx="1475700" cy="852000"/>
          </a:xfrm>
          <a:prstGeom prst="straightConnector1">
            <a:avLst/>
          </a:prstGeom>
          <a:noFill/>
          <a:ln cap="flat" cmpd="sng" w="19050">
            <a:solidFill>
              <a:srgbClr val="000000"/>
            </a:solidFill>
            <a:prstDash val="solid"/>
            <a:round/>
            <a:headEnd len="sm" w="sm" type="none"/>
            <a:tailEnd len="med" w="med" type="triangle"/>
          </a:ln>
        </p:spPr>
      </p:cxnSp>
      <p:cxnSp>
        <p:nvCxnSpPr>
          <p:cNvPr id="501" name="Google Shape;501;p74"/>
          <p:cNvCxnSpPr/>
          <p:nvPr/>
        </p:nvCxnSpPr>
        <p:spPr>
          <a:xfrm>
            <a:off x="2379659" y="3162439"/>
            <a:ext cx="1926600" cy="0"/>
          </a:xfrm>
          <a:prstGeom prst="straightConnector1">
            <a:avLst/>
          </a:prstGeom>
          <a:noFill/>
          <a:ln cap="flat" cmpd="sng" w="19050">
            <a:solidFill>
              <a:srgbClr val="000000"/>
            </a:solidFill>
            <a:prstDash val="solid"/>
            <a:round/>
            <a:headEnd len="sm" w="sm" type="none"/>
            <a:tailEnd len="med" w="med" type="triangle"/>
          </a:ln>
        </p:spPr>
      </p:cxnSp>
      <p:sp>
        <p:nvSpPr>
          <p:cNvPr id="502" name="Google Shape;502;p74"/>
          <p:cNvSpPr/>
          <p:nvPr/>
        </p:nvSpPr>
        <p:spPr>
          <a:xfrm>
            <a:off x="2631525" y="1944138"/>
            <a:ext cx="139500" cy="1395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74"/>
          <p:cNvSpPr/>
          <p:nvPr/>
        </p:nvSpPr>
        <p:spPr>
          <a:xfrm>
            <a:off x="3687700" y="2176813"/>
            <a:ext cx="139500" cy="1395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74"/>
          <p:cNvSpPr txBox="1"/>
          <p:nvPr/>
        </p:nvSpPr>
        <p:spPr>
          <a:xfrm>
            <a:off x="2538525" y="1588675"/>
            <a:ext cx="677700" cy="35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man</a:t>
            </a:r>
            <a:endParaRPr b="0" i="0" sz="1400" u="none" cap="none" strike="noStrike">
              <a:solidFill>
                <a:srgbClr val="000000"/>
              </a:solidFill>
              <a:latin typeface="Roboto"/>
              <a:ea typeface="Roboto"/>
              <a:cs typeface="Roboto"/>
              <a:sym typeface="Roboto"/>
            </a:endParaRPr>
          </a:p>
        </p:txBody>
      </p:sp>
      <p:sp>
        <p:nvSpPr>
          <p:cNvPr id="505" name="Google Shape;505;p74"/>
          <p:cNvSpPr txBox="1"/>
          <p:nvPr/>
        </p:nvSpPr>
        <p:spPr>
          <a:xfrm>
            <a:off x="3554800" y="1821325"/>
            <a:ext cx="870900" cy="35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woman</a:t>
            </a:r>
            <a:endParaRPr b="0" i="0" sz="1400" u="none" cap="none" strike="noStrike">
              <a:solidFill>
                <a:srgbClr val="000000"/>
              </a:solidFill>
              <a:latin typeface="Roboto"/>
              <a:ea typeface="Roboto"/>
              <a:cs typeface="Roboto"/>
              <a:sym typeface="Roboto"/>
            </a:endParaRPr>
          </a:p>
        </p:txBody>
      </p:sp>
      <p:sp>
        <p:nvSpPr>
          <p:cNvPr id="506" name="Google Shape;506;p74"/>
          <p:cNvSpPr/>
          <p:nvPr/>
        </p:nvSpPr>
        <p:spPr>
          <a:xfrm>
            <a:off x="1051775" y="2774838"/>
            <a:ext cx="139500" cy="1395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74"/>
          <p:cNvSpPr txBox="1"/>
          <p:nvPr/>
        </p:nvSpPr>
        <p:spPr>
          <a:xfrm>
            <a:off x="918875" y="2419350"/>
            <a:ext cx="870900" cy="35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king</a:t>
            </a:r>
            <a:endParaRPr b="0" i="0" sz="1400" u="none" cap="none" strike="noStrike">
              <a:solidFill>
                <a:srgbClr val="000000"/>
              </a:solidFill>
              <a:latin typeface="Roboto"/>
              <a:ea typeface="Roboto"/>
              <a:cs typeface="Roboto"/>
              <a:sym typeface="Roboto"/>
            </a:endParaRPr>
          </a:p>
        </p:txBody>
      </p:sp>
      <p:sp>
        <p:nvSpPr>
          <p:cNvPr id="508" name="Google Shape;508;p74"/>
          <p:cNvSpPr/>
          <p:nvPr/>
        </p:nvSpPr>
        <p:spPr>
          <a:xfrm>
            <a:off x="2111509" y="3011144"/>
            <a:ext cx="139500" cy="1395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09" name="Google Shape;509;p74"/>
          <p:cNvCxnSpPr/>
          <p:nvPr/>
        </p:nvCxnSpPr>
        <p:spPr>
          <a:xfrm>
            <a:off x="2771025" y="2046700"/>
            <a:ext cx="910500" cy="193200"/>
          </a:xfrm>
          <a:prstGeom prst="straightConnector1">
            <a:avLst/>
          </a:prstGeom>
          <a:noFill/>
          <a:ln cap="flat" cmpd="sng" w="9525">
            <a:solidFill>
              <a:srgbClr val="999999"/>
            </a:solidFill>
            <a:prstDash val="dash"/>
            <a:round/>
            <a:headEnd len="sm" w="sm" type="none"/>
            <a:tailEnd len="med" w="med" type="triangle"/>
          </a:ln>
        </p:spPr>
      </p:cxnSp>
      <p:cxnSp>
        <p:nvCxnSpPr>
          <p:cNvPr id="510" name="Google Shape;510;p74"/>
          <p:cNvCxnSpPr/>
          <p:nvPr/>
        </p:nvCxnSpPr>
        <p:spPr>
          <a:xfrm>
            <a:off x="1194830" y="2878578"/>
            <a:ext cx="910500" cy="193200"/>
          </a:xfrm>
          <a:prstGeom prst="straightConnector1">
            <a:avLst/>
          </a:prstGeom>
          <a:noFill/>
          <a:ln cap="flat" cmpd="sng" w="9525">
            <a:solidFill>
              <a:srgbClr val="999999"/>
            </a:solidFill>
            <a:prstDash val="dash"/>
            <a:round/>
            <a:headEnd len="sm" w="sm" type="none"/>
            <a:tailEnd len="med" w="med" type="triangle"/>
          </a:ln>
        </p:spPr>
      </p:cxnSp>
      <p:cxnSp>
        <p:nvCxnSpPr>
          <p:cNvPr id="511" name="Google Shape;511;p74"/>
          <p:cNvCxnSpPr/>
          <p:nvPr/>
        </p:nvCxnSpPr>
        <p:spPr>
          <a:xfrm flipH="1">
            <a:off x="1182809" y="2063208"/>
            <a:ext cx="1462500" cy="735000"/>
          </a:xfrm>
          <a:prstGeom prst="straightConnector1">
            <a:avLst/>
          </a:prstGeom>
          <a:noFill/>
          <a:ln cap="flat" cmpd="sng" w="9525">
            <a:solidFill>
              <a:srgbClr val="FF9900"/>
            </a:solidFill>
            <a:prstDash val="solid"/>
            <a:round/>
            <a:headEnd len="sm" w="sm" type="none"/>
            <a:tailEnd len="med" w="med" type="triangle"/>
          </a:ln>
        </p:spPr>
      </p:cxnSp>
      <p:cxnSp>
        <p:nvCxnSpPr>
          <p:cNvPr id="512" name="Google Shape;512;p74"/>
          <p:cNvCxnSpPr/>
          <p:nvPr/>
        </p:nvCxnSpPr>
        <p:spPr>
          <a:xfrm flipH="1">
            <a:off x="2244364" y="2306985"/>
            <a:ext cx="1462500" cy="735000"/>
          </a:xfrm>
          <a:prstGeom prst="straightConnector1">
            <a:avLst/>
          </a:prstGeom>
          <a:noFill/>
          <a:ln cap="flat" cmpd="sng" w="9525">
            <a:solidFill>
              <a:srgbClr val="FF9900"/>
            </a:solidFill>
            <a:prstDash val="solid"/>
            <a:round/>
            <a:headEnd len="sm" w="sm" type="none"/>
            <a:tailEnd len="med" w="med" type="triangle"/>
          </a:ln>
        </p:spPr>
      </p:cxnSp>
      <p:cxnSp>
        <p:nvCxnSpPr>
          <p:cNvPr id="513" name="Google Shape;513;p74"/>
          <p:cNvCxnSpPr/>
          <p:nvPr/>
        </p:nvCxnSpPr>
        <p:spPr>
          <a:xfrm rot="10800000">
            <a:off x="6330425" y="1150161"/>
            <a:ext cx="0" cy="2025600"/>
          </a:xfrm>
          <a:prstGeom prst="straightConnector1">
            <a:avLst/>
          </a:prstGeom>
          <a:noFill/>
          <a:ln cap="flat" cmpd="sng" w="19050">
            <a:solidFill>
              <a:srgbClr val="000000"/>
            </a:solidFill>
            <a:prstDash val="solid"/>
            <a:round/>
            <a:headEnd len="sm" w="sm" type="none"/>
            <a:tailEnd len="med" w="med" type="triangle"/>
          </a:ln>
        </p:spPr>
      </p:cxnSp>
      <p:cxnSp>
        <p:nvCxnSpPr>
          <p:cNvPr id="514" name="Google Shape;514;p74"/>
          <p:cNvCxnSpPr/>
          <p:nvPr/>
        </p:nvCxnSpPr>
        <p:spPr>
          <a:xfrm flipH="1">
            <a:off x="4869600" y="3148938"/>
            <a:ext cx="1475700" cy="852000"/>
          </a:xfrm>
          <a:prstGeom prst="straightConnector1">
            <a:avLst/>
          </a:prstGeom>
          <a:noFill/>
          <a:ln cap="flat" cmpd="sng" w="19050">
            <a:solidFill>
              <a:srgbClr val="000000"/>
            </a:solidFill>
            <a:prstDash val="solid"/>
            <a:round/>
            <a:headEnd len="sm" w="sm" type="none"/>
            <a:tailEnd len="med" w="med" type="triangle"/>
          </a:ln>
        </p:spPr>
      </p:cxnSp>
      <p:cxnSp>
        <p:nvCxnSpPr>
          <p:cNvPr id="515" name="Google Shape;515;p74"/>
          <p:cNvCxnSpPr/>
          <p:nvPr/>
        </p:nvCxnSpPr>
        <p:spPr>
          <a:xfrm>
            <a:off x="6330384" y="3162451"/>
            <a:ext cx="1926600" cy="0"/>
          </a:xfrm>
          <a:prstGeom prst="straightConnector1">
            <a:avLst/>
          </a:prstGeom>
          <a:noFill/>
          <a:ln cap="flat" cmpd="sng" w="19050">
            <a:solidFill>
              <a:srgbClr val="000000"/>
            </a:solidFill>
            <a:prstDash val="solid"/>
            <a:round/>
            <a:headEnd len="sm" w="sm" type="none"/>
            <a:tailEnd len="med" w="med" type="triangle"/>
          </a:ln>
        </p:spPr>
      </p:cxnSp>
      <p:sp>
        <p:nvSpPr>
          <p:cNvPr id="516" name="Google Shape;516;p74"/>
          <p:cNvSpPr/>
          <p:nvPr/>
        </p:nvSpPr>
        <p:spPr>
          <a:xfrm>
            <a:off x="6582250" y="1944150"/>
            <a:ext cx="139500" cy="1395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74"/>
          <p:cNvSpPr/>
          <p:nvPr/>
        </p:nvSpPr>
        <p:spPr>
          <a:xfrm>
            <a:off x="7638425" y="2176825"/>
            <a:ext cx="139500" cy="1395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74"/>
          <p:cNvSpPr txBox="1"/>
          <p:nvPr/>
        </p:nvSpPr>
        <p:spPr>
          <a:xfrm>
            <a:off x="6489250" y="1588688"/>
            <a:ext cx="677700" cy="35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man</a:t>
            </a:r>
            <a:endParaRPr b="0" i="0" sz="1400" u="none" cap="none" strike="noStrike">
              <a:solidFill>
                <a:srgbClr val="000000"/>
              </a:solidFill>
              <a:latin typeface="Roboto"/>
              <a:ea typeface="Roboto"/>
              <a:cs typeface="Roboto"/>
              <a:sym typeface="Roboto"/>
            </a:endParaRPr>
          </a:p>
        </p:txBody>
      </p:sp>
      <p:sp>
        <p:nvSpPr>
          <p:cNvPr id="519" name="Google Shape;519;p74"/>
          <p:cNvSpPr txBox="1"/>
          <p:nvPr/>
        </p:nvSpPr>
        <p:spPr>
          <a:xfrm>
            <a:off x="7505525" y="1821338"/>
            <a:ext cx="870900" cy="35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woman</a:t>
            </a:r>
            <a:endParaRPr b="0" i="0" sz="1400" u="none" cap="none" strike="noStrike">
              <a:solidFill>
                <a:srgbClr val="000000"/>
              </a:solidFill>
              <a:latin typeface="Roboto"/>
              <a:ea typeface="Roboto"/>
              <a:cs typeface="Roboto"/>
              <a:sym typeface="Roboto"/>
            </a:endParaRPr>
          </a:p>
        </p:txBody>
      </p:sp>
      <p:sp>
        <p:nvSpPr>
          <p:cNvPr id="520" name="Google Shape;520;p74"/>
          <p:cNvSpPr/>
          <p:nvPr/>
        </p:nvSpPr>
        <p:spPr>
          <a:xfrm>
            <a:off x="5605455" y="3192178"/>
            <a:ext cx="139500" cy="1395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21" name="Google Shape;521;p74"/>
          <p:cNvCxnSpPr/>
          <p:nvPr/>
        </p:nvCxnSpPr>
        <p:spPr>
          <a:xfrm>
            <a:off x="6721750" y="2040067"/>
            <a:ext cx="910500" cy="193200"/>
          </a:xfrm>
          <a:prstGeom prst="straightConnector1">
            <a:avLst/>
          </a:prstGeom>
          <a:noFill/>
          <a:ln cap="flat" cmpd="sng" w="9525">
            <a:solidFill>
              <a:srgbClr val="999999"/>
            </a:solidFill>
            <a:prstDash val="dash"/>
            <a:round/>
            <a:headEnd len="sm" w="sm" type="none"/>
            <a:tailEnd len="med" w="med" type="triangle"/>
          </a:ln>
        </p:spPr>
      </p:cxnSp>
      <p:cxnSp>
        <p:nvCxnSpPr>
          <p:cNvPr id="522" name="Google Shape;522;p74"/>
          <p:cNvCxnSpPr/>
          <p:nvPr/>
        </p:nvCxnSpPr>
        <p:spPr>
          <a:xfrm flipH="1">
            <a:off x="5721534" y="2063221"/>
            <a:ext cx="874500" cy="1133700"/>
          </a:xfrm>
          <a:prstGeom prst="straightConnector1">
            <a:avLst/>
          </a:prstGeom>
          <a:noFill/>
          <a:ln cap="flat" cmpd="sng" w="9525">
            <a:solidFill>
              <a:srgbClr val="FF9900"/>
            </a:solidFill>
            <a:prstDash val="solid"/>
            <a:round/>
            <a:headEnd len="sm" w="sm" type="none"/>
            <a:tailEnd len="med" w="med" type="triangle"/>
          </a:ln>
        </p:spPr>
      </p:cxnSp>
      <p:cxnSp>
        <p:nvCxnSpPr>
          <p:cNvPr id="523" name="Google Shape;523;p74"/>
          <p:cNvCxnSpPr/>
          <p:nvPr/>
        </p:nvCxnSpPr>
        <p:spPr>
          <a:xfrm>
            <a:off x="5744950" y="3288967"/>
            <a:ext cx="980100" cy="226800"/>
          </a:xfrm>
          <a:prstGeom prst="straightConnector1">
            <a:avLst/>
          </a:prstGeom>
          <a:noFill/>
          <a:ln cap="flat" cmpd="sng" w="9525">
            <a:solidFill>
              <a:srgbClr val="999999"/>
            </a:solidFill>
            <a:prstDash val="dash"/>
            <a:round/>
            <a:headEnd len="sm" w="sm" type="none"/>
            <a:tailEnd len="med" w="med" type="triangle"/>
          </a:ln>
        </p:spPr>
      </p:cxnSp>
      <p:sp>
        <p:nvSpPr>
          <p:cNvPr id="524" name="Google Shape;524;p74"/>
          <p:cNvSpPr/>
          <p:nvPr/>
        </p:nvSpPr>
        <p:spPr>
          <a:xfrm>
            <a:off x="6738199" y="3447668"/>
            <a:ext cx="139500" cy="1395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25" name="Google Shape;525;p74"/>
          <p:cNvCxnSpPr/>
          <p:nvPr/>
        </p:nvCxnSpPr>
        <p:spPr>
          <a:xfrm flipH="1">
            <a:off x="6871247" y="2302564"/>
            <a:ext cx="784500" cy="1166700"/>
          </a:xfrm>
          <a:prstGeom prst="straightConnector1">
            <a:avLst/>
          </a:prstGeom>
          <a:noFill/>
          <a:ln cap="flat" cmpd="sng" w="9525">
            <a:solidFill>
              <a:srgbClr val="FF9900"/>
            </a:solidFill>
            <a:prstDash val="solid"/>
            <a:round/>
            <a:headEnd len="sm" w="sm" type="none"/>
            <a:tailEnd len="med" w="med" type="triangle"/>
          </a:ln>
        </p:spPr>
      </p:cxnSp>
      <p:sp>
        <p:nvSpPr>
          <p:cNvPr id="526" name="Google Shape;526;p74"/>
          <p:cNvSpPr txBox="1"/>
          <p:nvPr/>
        </p:nvSpPr>
        <p:spPr>
          <a:xfrm>
            <a:off x="6435375" y="3087425"/>
            <a:ext cx="1133700" cy="35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homemaker</a:t>
            </a:r>
            <a:endParaRPr b="0" i="0" sz="1400" u="none" cap="none" strike="noStrike">
              <a:solidFill>
                <a:srgbClr val="000000"/>
              </a:solidFill>
              <a:latin typeface="Roboto"/>
              <a:ea typeface="Roboto"/>
              <a:cs typeface="Roboto"/>
              <a:sym typeface="Roboto"/>
            </a:endParaRPr>
          </a:p>
        </p:txBody>
      </p:sp>
      <p:sp>
        <p:nvSpPr>
          <p:cNvPr id="527" name="Google Shape;527;p74"/>
          <p:cNvSpPr txBox="1"/>
          <p:nvPr/>
        </p:nvSpPr>
        <p:spPr>
          <a:xfrm>
            <a:off x="4876255" y="2601450"/>
            <a:ext cx="1281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computer programmer</a:t>
            </a:r>
            <a:endParaRPr b="0" i="0" sz="1400" u="none" cap="none" strike="noStrike">
              <a:solidFill>
                <a:srgbClr val="000000"/>
              </a:solidFill>
              <a:latin typeface="Roboto"/>
              <a:ea typeface="Roboto"/>
              <a:cs typeface="Roboto"/>
              <a:sym typeface="Roboto"/>
            </a:endParaRPr>
          </a:p>
        </p:txBody>
      </p:sp>
      <p:sp>
        <p:nvSpPr>
          <p:cNvPr id="528" name="Google Shape;528;p74"/>
          <p:cNvSpPr txBox="1"/>
          <p:nvPr/>
        </p:nvSpPr>
        <p:spPr>
          <a:xfrm>
            <a:off x="1978609" y="2655656"/>
            <a:ext cx="870900" cy="35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queen</a:t>
            </a:r>
            <a:endParaRPr b="0" i="0" sz="1400" u="none" cap="none" strike="noStrike">
              <a:solidFill>
                <a:srgbClr val="000000"/>
              </a:solidFill>
              <a:latin typeface="Roboto"/>
              <a:ea typeface="Roboto"/>
              <a:cs typeface="Roboto"/>
              <a:sym typeface="Roboto"/>
            </a:endParaRPr>
          </a:p>
        </p:txBody>
      </p:sp>
      <p:sp>
        <p:nvSpPr>
          <p:cNvPr id="529" name="Google Shape;529;p74"/>
          <p:cNvSpPr txBox="1"/>
          <p:nvPr/>
        </p:nvSpPr>
        <p:spPr>
          <a:xfrm>
            <a:off x="759300" y="3940675"/>
            <a:ext cx="7625400" cy="108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000000"/>
                </a:solidFill>
                <a:latin typeface="Roboto"/>
                <a:ea typeface="Roboto"/>
                <a:cs typeface="Roboto"/>
                <a:sym typeface="Roboto"/>
              </a:rPr>
              <a:t>biases</a:t>
            </a:r>
            <a:r>
              <a:rPr b="0" i="0" lang="en" sz="1700" u="none" cap="none" strike="noStrike">
                <a:solidFill>
                  <a:srgbClr val="000000"/>
                </a:solidFill>
                <a:latin typeface="Roboto"/>
                <a:ea typeface="Roboto"/>
                <a:cs typeface="Roboto"/>
                <a:sym typeface="Roboto"/>
              </a:rPr>
              <a:t> in the data are </a:t>
            </a:r>
            <a:r>
              <a:rPr b="1" i="0" lang="en" sz="1700" u="none" cap="none" strike="noStrike">
                <a:solidFill>
                  <a:srgbClr val="000000"/>
                </a:solidFill>
                <a:latin typeface="Roboto"/>
                <a:ea typeface="Roboto"/>
                <a:cs typeface="Roboto"/>
                <a:sym typeface="Roboto"/>
              </a:rPr>
              <a:t>replicated</a:t>
            </a:r>
            <a:r>
              <a:rPr b="0" i="0" lang="en" sz="1700" u="none" cap="none" strike="noStrike">
                <a:solidFill>
                  <a:srgbClr val="000000"/>
                </a:solidFill>
                <a:latin typeface="Roboto"/>
                <a:ea typeface="Roboto"/>
                <a:cs typeface="Roboto"/>
                <a:sym typeface="Roboto"/>
              </a:rPr>
              <a:t> in the word representations, </a:t>
            </a:r>
            <a:endParaRPr b="0" i="0" sz="17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700"/>
              <a:buFont typeface="Arial"/>
              <a:buNone/>
            </a:pPr>
            <a:r>
              <a:rPr b="0" i="0" lang="en" sz="1700" u="none" cap="none" strike="noStrike">
                <a:solidFill>
                  <a:srgbClr val="000000"/>
                </a:solidFill>
                <a:latin typeface="Roboto"/>
                <a:ea typeface="Roboto"/>
                <a:cs typeface="Roboto"/>
                <a:sym typeface="Roboto"/>
              </a:rPr>
              <a:t>for example for career choices</a:t>
            </a:r>
            <a:endParaRPr b="0" i="0" sz="1700" u="none" cap="none" strike="noStrike">
              <a:solidFill>
                <a:srgbClr val="000000"/>
              </a:solidFill>
              <a:latin typeface="Roboto"/>
              <a:ea typeface="Roboto"/>
              <a:cs typeface="Roboto"/>
              <a:sym typeface="Roboto"/>
            </a:endParaRPr>
          </a:p>
        </p:txBody>
      </p:sp>
      <p:sp>
        <p:nvSpPr>
          <p:cNvPr id="530" name="Google Shape;530;p74"/>
          <p:cNvSpPr txBox="1"/>
          <p:nvPr>
            <p:ph type="title"/>
          </p:nvPr>
        </p:nvSpPr>
        <p:spPr>
          <a:xfrm rot="161729">
            <a:off x="671485" y="572108"/>
            <a:ext cx="7029878" cy="760139"/>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b="1" lang="en">
                <a:latin typeface="Roboto"/>
                <a:ea typeface="Roboto"/>
                <a:cs typeface="Roboto"/>
                <a:sym typeface="Roboto"/>
              </a:rPr>
              <a:t>Case study 3: word embeddings	</a:t>
            </a:r>
            <a:endParaRPr b="1">
              <a:latin typeface="Roboto"/>
              <a:ea typeface="Roboto"/>
              <a:cs typeface="Roboto"/>
              <a:sym typeface="Roboto"/>
            </a:endParaRPr>
          </a:p>
        </p:txBody>
      </p:sp>
      <p:sp>
        <p:nvSpPr>
          <p:cNvPr id="531" name="Google Shape;531;p7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32" name="Google Shape;532;p74"/>
          <p:cNvPicPr preferRelativeResize="0"/>
          <p:nvPr/>
        </p:nvPicPr>
        <p:blipFill>
          <a:blip r:embed="rId3">
            <a:alphaModFix/>
          </a:blip>
          <a:stretch>
            <a:fillRect/>
          </a:stretch>
        </p:blipFill>
        <p:spPr>
          <a:xfrm>
            <a:off x="870500" y="4730375"/>
            <a:ext cx="838200" cy="295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C4CA"/>
        </a:solidFill>
      </p:bgPr>
    </p:bg>
    <p:spTree>
      <p:nvGrpSpPr>
        <p:cNvPr id="155" name="Shape 155"/>
        <p:cNvGrpSpPr/>
        <p:nvPr/>
      </p:nvGrpSpPr>
      <p:grpSpPr>
        <a:xfrm>
          <a:off x="0" y="0"/>
          <a:ext cx="0" cy="0"/>
          <a:chOff x="0" y="0"/>
          <a:chExt cx="0" cy="0"/>
        </a:xfrm>
      </p:grpSpPr>
      <p:pic>
        <p:nvPicPr>
          <p:cNvPr id="156" name="Google Shape;156;p30"/>
          <p:cNvPicPr preferRelativeResize="0"/>
          <p:nvPr/>
        </p:nvPicPr>
        <p:blipFill>
          <a:blip r:embed="rId3">
            <a:alphaModFix/>
          </a:blip>
          <a:stretch>
            <a:fillRect/>
          </a:stretch>
        </p:blipFill>
        <p:spPr>
          <a:xfrm>
            <a:off x="6968725" y="702175"/>
            <a:ext cx="1973375" cy="4164226"/>
          </a:xfrm>
          <a:prstGeom prst="rect">
            <a:avLst/>
          </a:prstGeom>
          <a:noFill/>
          <a:ln>
            <a:noFill/>
          </a:ln>
        </p:spPr>
      </p:pic>
      <p:pic>
        <p:nvPicPr>
          <p:cNvPr id="157" name="Google Shape;157;p30"/>
          <p:cNvPicPr preferRelativeResize="0"/>
          <p:nvPr/>
        </p:nvPicPr>
        <p:blipFill>
          <a:blip r:embed="rId4">
            <a:alphaModFix/>
          </a:blip>
          <a:stretch>
            <a:fillRect/>
          </a:stretch>
        </p:blipFill>
        <p:spPr>
          <a:xfrm>
            <a:off x="3119150" y="3787825"/>
            <a:ext cx="2475450" cy="1237725"/>
          </a:xfrm>
          <a:prstGeom prst="rect">
            <a:avLst/>
          </a:prstGeom>
          <a:noFill/>
          <a:ln cap="flat" cmpd="sng" w="19050">
            <a:solidFill>
              <a:srgbClr val="595959"/>
            </a:solidFill>
            <a:prstDash val="solid"/>
            <a:round/>
            <a:headEnd len="sm" w="sm" type="none"/>
            <a:tailEnd len="sm" w="sm" type="none"/>
          </a:ln>
        </p:spPr>
      </p:pic>
      <p:pic>
        <p:nvPicPr>
          <p:cNvPr id="158" name="Google Shape;158;p30"/>
          <p:cNvPicPr preferRelativeResize="0"/>
          <p:nvPr/>
        </p:nvPicPr>
        <p:blipFill>
          <a:blip r:embed="rId5">
            <a:alphaModFix/>
          </a:blip>
          <a:stretch>
            <a:fillRect/>
          </a:stretch>
        </p:blipFill>
        <p:spPr>
          <a:xfrm>
            <a:off x="203575" y="157950"/>
            <a:ext cx="3661146" cy="2058800"/>
          </a:xfrm>
          <a:prstGeom prst="rect">
            <a:avLst/>
          </a:prstGeom>
          <a:noFill/>
          <a:ln>
            <a:noFill/>
          </a:ln>
        </p:spPr>
      </p:pic>
      <p:pic>
        <p:nvPicPr>
          <p:cNvPr id="159" name="Google Shape;159;p30"/>
          <p:cNvPicPr preferRelativeResize="0"/>
          <p:nvPr/>
        </p:nvPicPr>
        <p:blipFill>
          <a:blip r:embed="rId6">
            <a:alphaModFix/>
          </a:blip>
          <a:stretch>
            <a:fillRect/>
          </a:stretch>
        </p:blipFill>
        <p:spPr>
          <a:xfrm>
            <a:off x="329050" y="2457775"/>
            <a:ext cx="2438400" cy="1876425"/>
          </a:xfrm>
          <a:prstGeom prst="rect">
            <a:avLst/>
          </a:prstGeom>
          <a:noFill/>
          <a:ln>
            <a:noFill/>
          </a:ln>
        </p:spPr>
      </p:pic>
      <p:pic>
        <p:nvPicPr>
          <p:cNvPr id="160" name="Google Shape;160;p30"/>
          <p:cNvPicPr preferRelativeResize="0"/>
          <p:nvPr/>
        </p:nvPicPr>
        <p:blipFill rotWithShape="1">
          <a:blip r:embed="rId7">
            <a:alphaModFix/>
          </a:blip>
          <a:srcRect b="0" l="0" r="49847" t="12816"/>
          <a:stretch/>
        </p:blipFill>
        <p:spPr>
          <a:xfrm>
            <a:off x="4649050" y="83125"/>
            <a:ext cx="1803700" cy="341027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A300"/>
        </a:solidFill>
      </p:bgPr>
    </p:bg>
    <p:spTree>
      <p:nvGrpSpPr>
        <p:cNvPr id="536" name="Shape 536"/>
        <p:cNvGrpSpPr/>
        <p:nvPr/>
      </p:nvGrpSpPr>
      <p:grpSpPr>
        <a:xfrm>
          <a:off x="0" y="0"/>
          <a:ext cx="0" cy="0"/>
          <a:chOff x="0" y="0"/>
          <a:chExt cx="0" cy="0"/>
        </a:xfrm>
      </p:grpSpPr>
      <p:sp>
        <p:nvSpPr>
          <p:cNvPr id="537" name="Google Shape;537;p75"/>
          <p:cNvSpPr txBox="1"/>
          <p:nvPr>
            <p:ph type="ctrTitle"/>
          </p:nvPr>
        </p:nvSpPr>
        <p:spPr>
          <a:xfrm>
            <a:off x="2108450" y="1159200"/>
            <a:ext cx="5130300" cy="2825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400"/>
              <a:buNone/>
            </a:pPr>
            <a:r>
              <a:rPr lang="en" sz="4800"/>
              <a:t>Any questions, comments?</a:t>
            </a:r>
            <a:endParaRPr sz="4800"/>
          </a:p>
        </p:txBody>
      </p:sp>
      <p:sp>
        <p:nvSpPr>
          <p:cNvPr id="538" name="Google Shape;538;p75"/>
          <p:cNvSpPr txBox="1"/>
          <p:nvPr>
            <p:ph idx="4294967295"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39" name="Google Shape;539;p75"/>
          <p:cNvPicPr preferRelativeResize="0"/>
          <p:nvPr/>
        </p:nvPicPr>
        <p:blipFill>
          <a:blip r:embed="rId3">
            <a:alphaModFix/>
          </a:blip>
          <a:stretch>
            <a:fillRect/>
          </a:stretch>
        </p:blipFill>
        <p:spPr>
          <a:xfrm>
            <a:off x="870500" y="4730375"/>
            <a:ext cx="838200" cy="2952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76"/>
          <p:cNvSpPr txBox="1"/>
          <p:nvPr>
            <p:ph type="title"/>
          </p:nvPr>
        </p:nvSpPr>
        <p:spPr>
          <a:xfrm rot="161729">
            <a:off x="671461" y="5721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KEY points to keep in mind</a:t>
            </a:r>
            <a:endParaRPr b="1">
              <a:latin typeface="Roboto"/>
              <a:ea typeface="Roboto"/>
              <a:cs typeface="Roboto"/>
              <a:sym typeface="Roboto"/>
            </a:endParaRPr>
          </a:p>
        </p:txBody>
      </p:sp>
      <p:sp>
        <p:nvSpPr>
          <p:cNvPr id="545" name="Google Shape;545;p76"/>
          <p:cNvSpPr txBox="1"/>
          <p:nvPr/>
        </p:nvSpPr>
        <p:spPr>
          <a:xfrm>
            <a:off x="1022600" y="1282625"/>
            <a:ext cx="7057800" cy="795300"/>
          </a:xfrm>
          <a:prstGeom prst="rect">
            <a:avLst/>
          </a:prstGeom>
          <a:noFill/>
          <a:ln>
            <a:noFill/>
          </a:ln>
        </p:spPr>
        <p:txBody>
          <a:bodyPr anchorCtr="0" anchor="t" bIns="91425" lIns="91425" spcFirstLastPara="1" rIns="91425" wrap="square" tIns="91425">
            <a:noAutofit/>
          </a:bodyPr>
          <a:lstStyle/>
          <a:p>
            <a:pPr indent="-384175" lvl="0" marL="457200" rtl="0" algn="l">
              <a:lnSpc>
                <a:spcPct val="115000"/>
              </a:lnSpc>
              <a:spcBef>
                <a:spcPts val="0"/>
              </a:spcBef>
              <a:spcAft>
                <a:spcPts val="0"/>
              </a:spcAft>
              <a:buClr>
                <a:schemeClr val="dk1"/>
              </a:buClr>
              <a:buSzPts val="2450"/>
              <a:buFont typeface="Sniglet"/>
              <a:buChar char="●"/>
            </a:pPr>
            <a:r>
              <a:rPr lang="en" sz="2450">
                <a:solidFill>
                  <a:schemeClr val="dk1"/>
                </a:solidFill>
                <a:latin typeface="Sniglet"/>
                <a:ea typeface="Sniglet"/>
                <a:cs typeface="Sniglet"/>
                <a:sym typeface="Sniglet"/>
              </a:rPr>
              <a:t>People are realizing the impact of bias on certain population and are taking a stand.</a:t>
            </a:r>
            <a:endParaRPr sz="2450">
              <a:solidFill>
                <a:schemeClr val="dk1"/>
              </a:solidFill>
              <a:latin typeface="Sniglet"/>
              <a:ea typeface="Sniglet"/>
              <a:cs typeface="Sniglet"/>
              <a:sym typeface="Sniglet"/>
            </a:endParaRPr>
          </a:p>
          <a:p>
            <a:pPr indent="-384175" lvl="0" marL="457200" rtl="0" algn="l">
              <a:lnSpc>
                <a:spcPct val="115000"/>
              </a:lnSpc>
              <a:spcBef>
                <a:spcPts val="0"/>
              </a:spcBef>
              <a:spcAft>
                <a:spcPts val="0"/>
              </a:spcAft>
              <a:buClr>
                <a:schemeClr val="dk1"/>
              </a:buClr>
              <a:buSzPts val="2450"/>
              <a:buFont typeface="Sniglet"/>
              <a:buChar char="●"/>
            </a:pPr>
            <a:r>
              <a:rPr lang="en" sz="2450">
                <a:solidFill>
                  <a:schemeClr val="dk1"/>
                </a:solidFill>
                <a:latin typeface="Sniglet"/>
                <a:ea typeface="Sniglet"/>
                <a:cs typeface="Sniglet"/>
                <a:sym typeface="Sniglet"/>
              </a:rPr>
              <a:t>Big tech is getting out of the facial recognition business and will not sell it to police.</a:t>
            </a:r>
            <a:endParaRPr sz="2450">
              <a:solidFill>
                <a:schemeClr val="dk1"/>
              </a:solidFill>
              <a:latin typeface="Sniglet"/>
              <a:ea typeface="Sniglet"/>
              <a:cs typeface="Sniglet"/>
              <a:sym typeface="Sniglet"/>
            </a:endParaRPr>
          </a:p>
          <a:p>
            <a:pPr indent="-384175" lvl="0" marL="457200" rtl="0" algn="l">
              <a:lnSpc>
                <a:spcPct val="115000"/>
              </a:lnSpc>
              <a:spcBef>
                <a:spcPts val="0"/>
              </a:spcBef>
              <a:spcAft>
                <a:spcPts val="0"/>
              </a:spcAft>
              <a:buClr>
                <a:schemeClr val="dk1"/>
              </a:buClr>
              <a:buSzPts val="2450"/>
              <a:buFont typeface="Sniglet"/>
              <a:buChar char="●"/>
            </a:pPr>
            <a:r>
              <a:rPr lang="en" sz="2450">
                <a:solidFill>
                  <a:schemeClr val="dk1"/>
                </a:solidFill>
                <a:latin typeface="Sniglet"/>
                <a:ea typeface="Sniglet"/>
                <a:cs typeface="Sniglet"/>
                <a:sym typeface="Sniglet"/>
              </a:rPr>
              <a:t>We need diversity in tech especially AI.  The teams that make AI technologies need to look like the population the technology will serve.</a:t>
            </a:r>
            <a:endParaRPr sz="2450">
              <a:solidFill>
                <a:schemeClr val="dk1"/>
              </a:solidFill>
              <a:latin typeface="Sniglet"/>
              <a:ea typeface="Sniglet"/>
              <a:cs typeface="Sniglet"/>
              <a:sym typeface="Sniglet"/>
            </a:endParaRPr>
          </a:p>
          <a:p>
            <a:pPr indent="0" lvl="0" marL="457200" rtl="0" algn="l">
              <a:lnSpc>
                <a:spcPct val="115000"/>
              </a:lnSpc>
              <a:spcBef>
                <a:spcPts val="0"/>
              </a:spcBef>
              <a:spcAft>
                <a:spcPts val="0"/>
              </a:spcAft>
              <a:buNone/>
            </a:pPr>
            <a:r>
              <a:t/>
            </a:r>
            <a:endParaRPr sz="2450">
              <a:solidFill>
                <a:schemeClr val="dk1"/>
              </a:solidFill>
              <a:latin typeface="Sniglet"/>
              <a:ea typeface="Sniglet"/>
              <a:cs typeface="Sniglet"/>
              <a:sym typeface="Sniglet"/>
            </a:endParaRPr>
          </a:p>
          <a:p>
            <a:pPr indent="0" lvl="0" marL="0" rtl="0" algn="l">
              <a:lnSpc>
                <a:spcPct val="115000"/>
              </a:lnSpc>
              <a:spcBef>
                <a:spcPts val="0"/>
              </a:spcBef>
              <a:spcAft>
                <a:spcPts val="0"/>
              </a:spcAft>
              <a:buNone/>
            </a:pPr>
            <a:r>
              <a:t/>
            </a:r>
            <a:endParaRPr sz="2050">
              <a:solidFill>
                <a:schemeClr val="dk1"/>
              </a:solidFill>
              <a:latin typeface="Sniglet"/>
              <a:ea typeface="Sniglet"/>
              <a:cs typeface="Sniglet"/>
              <a:sym typeface="Sniglet"/>
            </a:endParaRPr>
          </a:p>
          <a:p>
            <a:pPr indent="0" lvl="0" marL="0" rtl="0" algn="l">
              <a:lnSpc>
                <a:spcPct val="115000"/>
              </a:lnSpc>
              <a:spcBef>
                <a:spcPts val="0"/>
              </a:spcBef>
              <a:spcAft>
                <a:spcPts val="0"/>
              </a:spcAft>
              <a:buNone/>
            </a:pPr>
            <a:r>
              <a:t/>
            </a:r>
            <a:endParaRPr sz="2050">
              <a:solidFill>
                <a:schemeClr val="dk1"/>
              </a:solidFill>
              <a:latin typeface="Sniglet"/>
              <a:ea typeface="Sniglet"/>
              <a:cs typeface="Sniglet"/>
              <a:sym typeface="Sniglet"/>
            </a:endParaRPr>
          </a:p>
          <a:p>
            <a:pPr indent="0" lvl="0" marL="0" rtl="0" algn="l">
              <a:spcBef>
                <a:spcPts val="0"/>
              </a:spcBef>
              <a:spcAft>
                <a:spcPts val="0"/>
              </a:spcAft>
              <a:buNone/>
            </a:pPr>
            <a:r>
              <a:t/>
            </a:r>
            <a:endParaRPr sz="800"/>
          </a:p>
        </p:txBody>
      </p:sp>
      <p:pic>
        <p:nvPicPr>
          <p:cNvPr id="546" name="Google Shape;546;p76"/>
          <p:cNvPicPr preferRelativeResize="0"/>
          <p:nvPr/>
        </p:nvPicPr>
        <p:blipFill>
          <a:blip r:embed="rId3">
            <a:alphaModFix/>
          </a:blip>
          <a:stretch>
            <a:fillRect/>
          </a:stretch>
        </p:blipFill>
        <p:spPr>
          <a:xfrm>
            <a:off x="870500" y="4730375"/>
            <a:ext cx="838200" cy="2952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550" name="Shape 550"/>
        <p:cNvGrpSpPr/>
        <p:nvPr/>
      </p:nvGrpSpPr>
      <p:grpSpPr>
        <a:xfrm>
          <a:off x="0" y="0"/>
          <a:ext cx="0" cy="0"/>
          <a:chOff x="0" y="0"/>
          <a:chExt cx="0" cy="0"/>
        </a:xfrm>
      </p:grpSpPr>
      <p:sp>
        <p:nvSpPr>
          <p:cNvPr id="551" name="Google Shape;551;p77"/>
          <p:cNvSpPr txBox="1"/>
          <p:nvPr/>
        </p:nvSpPr>
        <p:spPr>
          <a:xfrm>
            <a:off x="1022600" y="1054025"/>
            <a:ext cx="6921600" cy="795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3150"/>
              <a:buFont typeface="Arial"/>
              <a:buNone/>
            </a:pPr>
            <a:r>
              <a:rPr b="0" i="0" lang="en" sz="3150" u="none" cap="none" strike="noStrike">
                <a:solidFill>
                  <a:schemeClr val="dk1"/>
                </a:solidFill>
                <a:latin typeface="Sniglet"/>
                <a:ea typeface="Sniglet"/>
                <a:cs typeface="Sniglet"/>
                <a:sym typeface="Sniglet"/>
              </a:rPr>
              <a:t>REVIEW</a:t>
            </a:r>
            <a:endParaRPr b="0" i="0" sz="3150" u="none" cap="none" strike="noStrike">
              <a:solidFill>
                <a:schemeClr val="dk1"/>
              </a:solidFill>
              <a:latin typeface="Sniglet"/>
              <a:ea typeface="Sniglet"/>
              <a:cs typeface="Sniglet"/>
              <a:sym typeface="Sniglet"/>
            </a:endParaRPr>
          </a:p>
          <a:p>
            <a:pPr indent="-384175" lvl="0" marL="457200" marR="0" rtl="0" algn="l">
              <a:lnSpc>
                <a:spcPct val="115000"/>
              </a:lnSpc>
              <a:spcBef>
                <a:spcPts val="0"/>
              </a:spcBef>
              <a:spcAft>
                <a:spcPts val="0"/>
              </a:spcAft>
              <a:buClr>
                <a:schemeClr val="dk1"/>
              </a:buClr>
              <a:buSzPts val="2450"/>
              <a:buFont typeface="Sniglet"/>
              <a:buChar char="●"/>
            </a:pPr>
            <a:r>
              <a:rPr b="0" i="0" lang="en" sz="2450" u="none" cap="none" strike="noStrike">
                <a:solidFill>
                  <a:schemeClr val="dk1"/>
                </a:solidFill>
                <a:latin typeface="Sniglet"/>
                <a:ea typeface="Sniglet"/>
                <a:cs typeface="Sniglet"/>
                <a:sym typeface="Sniglet"/>
              </a:rPr>
              <a:t>Both humans and machines interpret the world through building knowledge structures.</a:t>
            </a:r>
            <a:endParaRPr b="0" i="0" sz="2450" u="none" cap="none" strike="noStrike">
              <a:solidFill>
                <a:schemeClr val="dk1"/>
              </a:solidFill>
              <a:latin typeface="Sniglet"/>
              <a:ea typeface="Sniglet"/>
              <a:cs typeface="Sniglet"/>
              <a:sym typeface="Sniglet"/>
            </a:endParaRPr>
          </a:p>
          <a:p>
            <a:pPr indent="-384175" lvl="0" marL="457200" marR="0" rtl="0" algn="l">
              <a:lnSpc>
                <a:spcPct val="115000"/>
              </a:lnSpc>
              <a:spcBef>
                <a:spcPts val="0"/>
              </a:spcBef>
              <a:spcAft>
                <a:spcPts val="0"/>
              </a:spcAft>
              <a:buClr>
                <a:schemeClr val="dk1"/>
              </a:buClr>
              <a:buSzPts val="2450"/>
              <a:buFont typeface="Sniglet"/>
              <a:buChar char="●"/>
            </a:pPr>
            <a:r>
              <a:rPr b="0" i="0" lang="en" sz="2450" u="none" cap="none" strike="noStrike">
                <a:solidFill>
                  <a:schemeClr val="dk1"/>
                </a:solidFill>
                <a:latin typeface="Sniglet"/>
                <a:ea typeface="Sniglet"/>
                <a:cs typeface="Sniglet"/>
                <a:sym typeface="Sniglet"/>
              </a:rPr>
              <a:t>Classification is key to building these structures.</a:t>
            </a:r>
            <a:endParaRPr b="0" i="0" sz="2450" u="none" cap="none" strike="noStrike">
              <a:solidFill>
                <a:schemeClr val="dk1"/>
              </a:solidFill>
              <a:latin typeface="Sniglet"/>
              <a:ea typeface="Sniglet"/>
              <a:cs typeface="Sniglet"/>
              <a:sym typeface="Sniglet"/>
            </a:endParaRPr>
          </a:p>
          <a:p>
            <a:pPr indent="0" lvl="0" marL="0" marR="0" rtl="0" algn="l">
              <a:lnSpc>
                <a:spcPct val="115000"/>
              </a:lnSpc>
              <a:spcBef>
                <a:spcPts val="0"/>
              </a:spcBef>
              <a:spcAft>
                <a:spcPts val="0"/>
              </a:spcAft>
              <a:buClr>
                <a:srgbClr val="000000"/>
              </a:buClr>
              <a:buSzPts val="2050"/>
              <a:buFont typeface="Arial"/>
              <a:buNone/>
            </a:pPr>
            <a:r>
              <a:t/>
            </a:r>
            <a:endParaRPr b="0" i="0" sz="2050" u="none" cap="none" strike="noStrike">
              <a:solidFill>
                <a:schemeClr val="dk1"/>
              </a:solidFill>
              <a:latin typeface="Sniglet"/>
              <a:ea typeface="Sniglet"/>
              <a:cs typeface="Sniglet"/>
              <a:sym typeface="Sniglet"/>
            </a:endParaRPr>
          </a:p>
          <a:p>
            <a:pPr indent="0" lvl="0" marL="0" marR="0" rtl="0" algn="l">
              <a:lnSpc>
                <a:spcPct val="115000"/>
              </a:lnSpc>
              <a:spcBef>
                <a:spcPts val="0"/>
              </a:spcBef>
              <a:spcAft>
                <a:spcPts val="0"/>
              </a:spcAft>
              <a:buClr>
                <a:srgbClr val="000000"/>
              </a:buClr>
              <a:buSzPts val="2050"/>
              <a:buFont typeface="Arial"/>
              <a:buNone/>
            </a:pPr>
            <a:r>
              <a:t/>
            </a:r>
            <a:endParaRPr b="0" i="0" sz="2050" u="none" cap="none" strike="noStrike">
              <a:solidFill>
                <a:schemeClr val="dk1"/>
              </a:solidFill>
              <a:latin typeface="Sniglet"/>
              <a:ea typeface="Sniglet"/>
              <a:cs typeface="Sniglet"/>
              <a:sym typeface="Sniglet"/>
            </a:endParaRPr>
          </a:p>
          <a:p>
            <a:pPr indent="0" lvl="0" marL="0" marR="0" rtl="0" algn="l">
              <a:lnSpc>
                <a:spcPct val="115000"/>
              </a:lnSpc>
              <a:spcBef>
                <a:spcPts val="0"/>
              </a:spcBef>
              <a:spcAft>
                <a:spcPts val="0"/>
              </a:spcAft>
              <a:buClr>
                <a:srgbClr val="000000"/>
              </a:buClr>
              <a:buSzPts val="2050"/>
              <a:buFont typeface="Arial"/>
              <a:buNone/>
            </a:pPr>
            <a:r>
              <a:t/>
            </a:r>
            <a:endParaRPr b="0" i="0" sz="2050" u="none" cap="none" strike="noStrike">
              <a:solidFill>
                <a:schemeClr val="dk1"/>
              </a:solidFill>
              <a:latin typeface="Sniglet"/>
              <a:ea typeface="Sniglet"/>
              <a:cs typeface="Sniglet"/>
              <a:sym typeface="Sniglet"/>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552" name="Google Shape;552;p7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53" name="Google Shape;553;p77"/>
          <p:cNvPicPr preferRelativeResize="0"/>
          <p:nvPr/>
        </p:nvPicPr>
        <p:blipFill>
          <a:blip r:embed="rId3">
            <a:alphaModFix/>
          </a:blip>
          <a:stretch>
            <a:fillRect/>
          </a:stretch>
        </p:blipFill>
        <p:spPr>
          <a:xfrm>
            <a:off x="870500" y="4730375"/>
            <a:ext cx="838200" cy="2952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557" name="Shape 557"/>
        <p:cNvGrpSpPr/>
        <p:nvPr/>
      </p:nvGrpSpPr>
      <p:grpSpPr>
        <a:xfrm>
          <a:off x="0" y="0"/>
          <a:ext cx="0" cy="0"/>
          <a:chOff x="0" y="0"/>
          <a:chExt cx="0" cy="0"/>
        </a:xfrm>
      </p:grpSpPr>
      <p:sp>
        <p:nvSpPr>
          <p:cNvPr id="558" name="Google Shape;558;p78"/>
          <p:cNvSpPr txBox="1"/>
          <p:nvPr>
            <p:ph type="ctrTitle"/>
          </p:nvPr>
        </p:nvSpPr>
        <p:spPr>
          <a:xfrm>
            <a:off x="4054800" y="1005300"/>
            <a:ext cx="3889200" cy="2399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SzPts val="3600"/>
              <a:buNone/>
            </a:pPr>
            <a:r>
              <a:rPr lang="en" sz="3000">
                <a:latin typeface="Sniglet"/>
                <a:ea typeface="Sniglet"/>
                <a:cs typeface="Sniglet"/>
                <a:sym typeface="Sniglet"/>
              </a:rPr>
              <a:t>Does </a:t>
            </a:r>
            <a:endParaRPr sz="3000">
              <a:latin typeface="Sniglet"/>
              <a:ea typeface="Sniglet"/>
              <a:cs typeface="Sniglet"/>
              <a:sym typeface="Sniglet"/>
            </a:endParaRPr>
          </a:p>
          <a:p>
            <a:pPr indent="0" lvl="0" marL="0" rtl="0" algn="ctr">
              <a:lnSpc>
                <a:spcPct val="115000"/>
              </a:lnSpc>
              <a:spcBef>
                <a:spcPts val="0"/>
              </a:spcBef>
              <a:spcAft>
                <a:spcPts val="0"/>
              </a:spcAft>
              <a:buSzPts val="3600"/>
              <a:buNone/>
            </a:pPr>
            <a:r>
              <a:rPr lang="en" sz="3000">
                <a:latin typeface="Sniglet"/>
                <a:ea typeface="Sniglet"/>
                <a:cs typeface="Sniglet"/>
                <a:sym typeface="Sniglet"/>
              </a:rPr>
              <a:t>classification </a:t>
            </a:r>
            <a:endParaRPr sz="3000">
              <a:latin typeface="Sniglet"/>
              <a:ea typeface="Sniglet"/>
              <a:cs typeface="Sniglet"/>
              <a:sym typeface="Sniglet"/>
            </a:endParaRPr>
          </a:p>
          <a:p>
            <a:pPr indent="0" lvl="0" marL="0" rtl="0" algn="ctr">
              <a:lnSpc>
                <a:spcPct val="115000"/>
              </a:lnSpc>
              <a:spcBef>
                <a:spcPts val="0"/>
              </a:spcBef>
              <a:spcAft>
                <a:spcPts val="0"/>
              </a:spcAft>
              <a:buSzPts val="3600"/>
              <a:buNone/>
            </a:pPr>
            <a:r>
              <a:rPr lang="en" sz="3000">
                <a:latin typeface="Sniglet"/>
                <a:ea typeface="Sniglet"/>
                <a:cs typeface="Sniglet"/>
                <a:sym typeface="Sniglet"/>
              </a:rPr>
              <a:t>= </a:t>
            </a:r>
            <a:endParaRPr sz="3000">
              <a:latin typeface="Sniglet"/>
              <a:ea typeface="Sniglet"/>
              <a:cs typeface="Sniglet"/>
              <a:sym typeface="Sniglet"/>
            </a:endParaRPr>
          </a:p>
          <a:p>
            <a:pPr indent="0" lvl="0" marL="0" rtl="0" algn="ctr">
              <a:lnSpc>
                <a:spcPct val="115000"/>
              </a:lnSpc>
              <a:spcBef>
                <a:spcPts val="0"/>
              </a:spcBef>
              <a:spcAft>
                <a:spcPts val="0"/>
              </a:spcAft>
              <a:buSzPts val="3600"/>
              <a:buNone/>
            </a:pPr>
            <a:r>
              <a:rPr lang="en" sz="3000">
                <a:latin typeface="Sniglet"/>
                <a:ea typeface="Sniglet"/>
                <a:cs typeface="Sniglet"/>
                <a:sym typeface="Sniglet"/>
              </a:rPr>
              <a:t>stereotyping ?</a:t>
            </a:r>
            <a:endParaRPr sz="3000">
              <a:latin typeface="Sniglet"/>
              <a:ea typeface="Sniglet"/>
              <a:cs typeface="Sniglet"/>
              <a:sym typeface="Sniglet"/>
            </a:endParaRPr>
          </a:p>
        </p:txBody>
      </p:sp>
      <p:sp>
        <p:nvSpPr>
          <p:cNvPr id="559" name="Google Shape;559;p7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60" name="Google Shape;560;p78"/>
          <p:cNvPicPr preferRelativeResize="0"/>
          <p:nvPr/>
        </p:nvPicPr>
        <p:blipFill>
          <a:blip r:embed="rId3">
            <a:alphaModFix/>
          </a:blip>
          <a:stretch>
            <a:fillRect/>
          </a:stretch>
        </p:blipFill>
        <p:spPr>
          <a:xfrm>
            <a:off x="870500" y="4730375"/>
            <a:ext cx="838200" cy="2952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564" name="Shape 564"/>
        <p:cNvGrpSpPr/>
        <p:nvPr/>
      </p:nvGrpSpPr>
      <p:grpSpPr>
        <a:xfrm>
          <a:off x="0" y="0"/>
          <a:ext cx="0" cy="0"/>
          <a:chOff x="0" y="0"/>
          <a:chExt cx="0" cy="0"/>
        </a:xfrm>
      </p:grpSpPr>
      <p:sp>
        <p:nvSpPr>
          <p:cNvPr id="565" name="Google Shape;565;p79"/>
          <p:cNvSpPr txBox="1"/>
          <p:nvPr/>
        </p:nvSpPr>
        <p:spPr>
          <a:xfrm>
            <a:off x="1022600" y="1054025"/>
            <a:ext cx="6921600" cy="795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3000"/>
              <a:buFont typeface="Arial"/>
              <a:buNone/>
            </a:pPr>
            <a:r>
              <a:rPr b="0" i="0" lang="en" sz="3000" u="none" cap="none" strike="noStrike">
                <a:solidFill>
                  <a:schemeClr val="dk1"/>
                </a:solidFill>
                <a:latin typeface="Sniglet"/>
                <a:ea typeface="Sniglet"/>
                <a:cs typeface="Sniglet"/>
                <a:sym typeface="Sniglet"/>
              </a:rPr>
              <a:t>Two Key Fairness Questions:</a:t>
            </a:r>
            <a:endParaRPr b="0" i="0" sz="3000" u="none" cap="none" strike="noStrike">
              <a:solidFill>
                <a:schemeClr val="dk1"/>
              </a:solidFill>
              <a:latin typeface="Sniglet"/>
              <a:ea typeface="Sniglet"/>
              <a:cs typeface="Sniglet"/>
              <a:sym typeface="Sniglet"/>
            </a:endParaRPr>
          </a:p>
          <a:p>
            <a:pPr indent="0" lvl="0" marL="0" marR="0" rtl="0" algn="l">
              <a:lnSpc>
                <a:spcPct val="115000"/>
              </a:lnSpc>
              <a:spcBef>
                <a:spcPts val="0"/>
              </a:spcBef>
              <a:spcAft>
                <a:spcPts val="0"/>
              </a:spcAft>
              <a:buClr>
                <a:schemeClr val="dk1"/>
              </a:buClr>
              <a:buSzPts val="1100"/>
              <a:buFont typeface="Arial"/>
              <a:buNone/>
            </a:pPr>
            <a:r>
              <a:t/>
            </a:r>
            <a:endParaRPr b="0" i="0" sz="1150" u="none" cap="none" strike="noStrike">
              <a:solidFill>
                <a:schemeClr val="dk1"/>
              </a:solidFill>
              <a:latin typeface="Sniglet"/>
              <a:ea typeface="Sniglet"/>
              <a:cs typeface="Sniglet"/>
              <a:sym typeface="Sniglet"/>
            </a:endParaRPr>
          </a:p>
          <a:p>
            <a:pPr indent="-358775" lvl="0" marL="457200" marR="0" rtl="0" algn="l">
              <a:lnSpc>
                <a:spcPct val="115000"/>
              </a:lnSpc>
              <a:spcBef>
                <a:spcPts val="0"/>
              </a:spcBef>
              <a:spcAft>
                <a:spcPts val="0"/>
              </a:spcAft>
              <a:buClr>
                <a:schemeClr val="dk1"/>
              </a:buClr>
              <a:buSzPts val="2050"/>
              <a:buFont typeface="Sniglet"/>
              <a:buChar char="●"/>
            </a:pPr>
            <a:r>
              <a:rPr b="0" i="0" lang="en" sz="2050" u="none" cap="none" strike="noStrike">
                <a:solidFill>
                  <a:schemeClr val="dk1"/>
                </a:solidFill>
                <a:latin typeface="Sniglet"/>
                <a:ea typeface="Sniglet"/>
                <a:cs typeface="Sniglet"/>
                <a:sym typeface="Sniglet"/>
              </a:rPr>
              <a:t>“Are there particular groups which may be advantaged or disadvantaged by the algorithm or system you are building?”</a:t>
            </a:r>
            <a:endParaRPr b="0" i="0" sz="2050" u="none" cap="none" strike="noStrike">
              <a:solidFill>
                <a:schemeClr val="dk1"/>
              </a:solidFill>
              <a:latin typeface="Sniglet"/>
              <a:ea typeface="Sniglet"/>
              <a:cs typeface="Sniglet"/>
              <a:sym typeface="Sniglet"/>
            </a:endParaRPr>
          </a:p>
          <a:p>
            <a:pPr indent="0" lvl="0" marL="457200" marR="0" rtl="0" algn="l">
              <a:lnSpc>
                <a:spcPct val="115000"/>
              </a:lnSpc>
              <a:spcBef>
                <a:spcPts val="0"/>
              </a:spcBef>
              <a:spcAft>
                <a:spcPts val="0"/>
              </a:spcAft>
              <a:buClr>
                <a:srgbClr val="000000"/>
              </a:buClr>
              <a:buSzPts val="2050"/>
              <a:buFont typeface="Arial"/>
              <a:buNone/>
            </a:pPr>
            <a:r>
              <a:t/>
            </a:r>
            <a:endParaRPr b="0" i="0" sz="2050" u="none" cap="none" strike="noStrike">
              <a:solidFill>
                <a:schemeClr val="dk1"/>
              </a:solidFill>
              <a:latin typeface="Sniglet"/>
              <a:ea typeface="Sniglet"/>
              <a:cs typeface="Sniglet"/>
              <a:sym typeface="Sniglet"/>
            </a:endParaRPr>
          </a:p>
          <a:p>
            <a:pPr indent="-358775" lvl="0" marL="457200" marR="0" rtl="0" algn="l">
              <a:lnSpc>
                <a:spcPct val="115000"/>
              </a:lnSpc>
              <a:spcBef>
                <a:spcPts val="0"/>
              </a:spcBef>
              <a:spcAft>
                <a:spcPts val="0"/>
              </a:spcAft>
              <a:buClr>
                <a:schemeClr val="dk1"/>
              </a:buClr>
              <a:buSzPts val="2050"/>
              <a:buFont typeface="Sniglet"/>
              <a:buChar char="●"/>
            </a:pPr>
            <a:r>
              <a:rPr b="0" i="0" lang="en" sz="2050" u="none" cap="none" strike="noStrike">
                <a:solidFill>
                  <a:schemeClr val="dk1"/>
                </a:solidFill>
                <a:latin typeface="Sniglet"/>
                <a:ea typeface="Sniglet"/>
                <a:cs typeface="Sniglet"/>
                <a:sym typeface="Sniglet"/>
              </a:rPr>
              <a:t>“What is the potential damaging effect of uncertainty and/or errors to different groups?”</a:t>
            </a:r>
            <a:endParaRPr b="0" i="0" sz="2050" u="none" cap="none" strike="noStrike">
              <a:solidFill>
                <a:schemeClr val="dk1"/>
              </a:solidFill>
              <a:latin typeface="Sniglet"/>
              <a:ea typeface="Sniglet"/>
              <a:cs typeface="Sniglet"/>
              <a:sym typeface="Sniglet"/>
            </a:endParaRPr>
          </a:p>
          <a:p>
            <a:pPr indent="0" lvl="0" marL="0" marR="0" rtl="0" algn="l">
              <a:lnSpc>
                <a:spcPct val="115000"/>
              </a:lnSpc>
              <a:spcBef>
                <a:spcPts val="0"/>
              </a:spcBef>
              <a:spcAft>
                <a:spcPts val="0"/>
              </a:spcAft>
              <a:buClr>
                <a:srgbClr val="000000"/>
              </a:buClr>
              <a:buSzPts val="2050"/>
              <a:buFont typeface="Arial"/>
              <a:buNone/>
            </a:pPr>
            <a:r>
              <a:t/>
            </a:r>
            <a:endParaRPr b="0" i="0" sz="2050" u="none" cap="none" strike="noStrike">
              <a:solidFill>
                <a:schemeClr val="dk1"/>
              </a:solidFill>
              <a:latin typeface="Sniglet"/>
              <a:ea typeface="Sniglet"/>
              <a:cs typeface="Sniglet"/>
              <a:sym typeface="Sniglet"/>
            </a:endParaRPr>
          </a:p>
          <a:p>
            <a:pPr indent="0" lvl="0" marL="0" marR="0" rtl="0" algn="l">
              <a:lnSpc>
                <a:spcPct val="115000"/>
              </a:lnSpc>
              <a:spcBef>
                <a:spcPts val="0"/>
              </a:spcBef>
              <a:spcAft>
                <a:spcPts val="0"/>
              </a:spcAft>
              <a:buClr>
                <a:srgbClr val="000000"/>
              </a:buClr>
              <a:buSzPts val="2050"/>
              <a:buFont typeface="Arial"/>
              <a:buNone/>
            </a:pPr>
            <a:r>
              <a:t/>
            </a:r>
            <a:endParaRPr b="0" i="0" sz="2050" u="none" cap="none" strike="noStrike">
              <a:solidFill>
                <a:schemeClr val="dk1"/>
              </a:solidFill>
              <a:latin typeface="Sniglet"/>
              <a:ea typeface="Sniglet"/>
              <a:cs typeface="Sniglet"/>
              <a:sym typeface="Sniglet"/>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566" name="Google Shape;566;p7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67" name="Google Shape;567;p79"/>
          <p:cNvPicPr preferRelativeResize="0"/>
          <p:nvPr/>
        </p:nvPicPr>
        <p:blipFill>
          <a:blip r:embed="rId3">
            <a:alphaModFix/>
          </a:blip>
          <a:stretch>
            <a:fillRect/>
          </a:stretch>
        </p:blipFill>
        <p:spPr>
          <a:xfrm>
            <a:off x="870500" y="4730375"/>
            <a:ext cx="838200" cy="2952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A6CD02"/>
        </a:solidFill>
      </p:bgPr>
    </p:bg>
    <p:spTree>
      <p:nvGrpSpPr>
        <p:cNvPr id="572" name="Shape 572"/>
        <p:cNvGrpSpPr/>
        <p:nvPr/>
      </p:nvGrpSpPr>
      <p:grpSpPr>
        <a:xfrm>
          <a:off x="0" y="0"/>
          <a:ext cx="0" cy="0"/>
          <a:chOff x="0" y="0"/>
          <a:chExt cx="0" cy="0"/>
        </a:xfrm>
      </p:grpSpPr>
      <p:sp>
        <p:nvSpPr>
          <p:cNvPr id="573" name="Google Shape;573;p80"/>
          <p:cNvSpPr/>
          <p:nvPr/>
        </p:nvSpPr>
        <p:spPr>
          <a:xfrm>
            <a:off x="459850" y="1132600"/>
            <a:ext cx="8268900" cy="36957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80"/>
          <p:cNvSpPr txBox="1"/>
          <p:nvPr>
            <p:ph idx="4294967295" type="title"/>
          </p:nvPr>
        </p:nvSpPr>
        <p:spPr>
          <a:xfrm>
            <a:off x="457200" y="205978"/>
            <a:ext cx="8229600" cy="7950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3200"/>
              <a:buFont typeface="Century Gothic"/>
              <a:buNone/>
            </a:pPr>
            <a:r>
              <a:rPr b="1" lang="en" sz="3200">
                <a:solidFill>
                  <a:srgbClr val="000000"/>
                </a:solidFill>
                <a:latin typeface="Century Gothic"/>
                <a:ea typeface="Century Gothic"/>
                <a:cs typeface="Century Gothic"/>
                <a:sym typeface="Century Gothic"/>
              </a:rPr>
              <a:t>AI </a:t>
            </a:r>
            <a:r>
              <a:rPr b="1" lang="en" sz="3200">
                <a:solidFill>
                  <a:srgbClr val="000000"/>
                </a:solidFill>
                <a:latin typeface="Century Gothic"/>
                <a:ea typeface="Century Gothic"/>
                <a:cs typeface="Century Gothic"/>
                <a:sym typeface="Century Gothic"/>
              </a:rPr>
              <a:t>Investigation</a:t>
            </a:r>
            <a:endParaRPr b="1" i="0" sz="3200" u="none" cap="none" strike="noStrike">
              <a:solidFill>
                <a:srgbClr val="000000"/>
              </a:solidFill>
              <a:latin typeface="Century Gothic"/>
              <a:ea typeface="Century Gothic"/>
              <a:cs typeface="Century Gothic"/>
              <a:sym typeface="Century Gothic"/>
            </a:endParaRPr>
          </a:p>
        </p:txBody>
      </p:sp>
      <p:sp>
        <p:nvSpPr>
          <p:cNvPr id="575" name="Google Shape;575;p80"/>
          <p:cNvSpPr txBox="1"/>
          <p:nvPr>
            <p:ph idx="4294967295" type="body"/>
          </p:nvPr>
        </p:nvSpPr>
        <p:spPr>
          <a:xfrm>
            <a:off x="457200" y="1352550"/>
            <a:ext cx="8552400" cy="32976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100000"/>
              </a:lnSpc>
              <a:spcBef>
                <a:spcPts val="560"/>
              </a:spcBef>
              <a:spcAft>
                <a:spcPts val="0"/>
              </a:spcAft>
              <a:buClr>
                <a:schemeClr val="accent1"/>
              </a:buClr>
              <a:buSzPts val="2400"/>
              <a:buFont typeface="Noto Sans Symbols"/>
              <a:buChar char="▪"/>
            </a:pPr>
            <a:r>
              <a:rPr lang="en" sz="2400"/>
              <a:t>What did you investigate?</a:t>
            </a:r>
            <a:endParaRPr sz="2400"/>
          </a:p>
          <a:p>
            <a:pPr indent="-317500" lvl="0" marL="342900" marR="0" rtl="0" algn="l">
              <a:lnSpc>
                <a:spcPct val="100000"/>
              </a:lnSpc>
              <a:spcBef>
                <a:spcPts val="560"/>
              </a:spcBef>
              <a:spcAft>
                <a:spcPts val="0"/>
              </a:spcAft>
              <a:buClr>
                <a:schemeClr val="accent1"/>
              </a:buClr>
              <a:buSzPts val="2400"/>
              <a:buFont typeface="Noto Sans Symbols"/>
              <a:buChar char="▪"/>
            </a:pPr>
            <a:r>
              <a:rPr lang="en" sz="2400"/>
              <a:t>What did you find out? </a:t>
            </a:r>
            <a:endParaRPr sz="2400"/>
          </a:p>
          <a:p>
            <a:pPr indent="-381000" lvl="1" marL="914400" marR="0" rtl="0" algn="l">
              <a:lnSpc>
                <a:spcPct val="100000"/>
              </a:lnSpc>
              <a:spcBef>
                <a:spcPts val="560"/>
              </a:spcBef>
              <a:spcAft>
                <a:spcPts val="0"/>
              </a:spcAft>
              <a:buClr>
                <a:schemeClr val="accent1"/>
              </a:buClr>
              <a:buSzPts val="2400"/>
              <a:buFont typeface="Noto Sans Symbols"/>
              <a:buChar char="×"/>
            </a:pPr>
            <a:r>
              <a:rPr lang="en" sz="2400"/>
              <a:t>Who was represented?  Who was left out?</a:t>
            </a:r>
            <a:endParaRPr/>
          </a:p>
          <a:p>
            <a:pPr indent="-381000" lvl="1" marL="914400" marR="0" rtl="0" algn="l">
              <a:lnSpc>
                <a:spcPct val="100000"/>
              </a:lnSpc>
              <a:spcBef>
                <a:spcPts val="560"/>
              </a:spcBef>
              <a:spcAft>
                <a:spcPts val="0"/>
              </a:spcAft>
              <a:buClr>
                <a:schemeClr val="accent1"/>
              </a:buClr>
              <a:buSzPts val="2400"/>
              <a:buFont typeface="Noto Sans Symbols"/>
              <a:buChar char="×"/>
            </a:pPr>
            <a:r>
              <a:rPr lang="en"/>
              <a:t>W</a:t>
            </a:r>
            <a:r>
              <a:rPr lang="en" sz="2400"/>
              <a:t>as the result accurate?</a:t>
            </a:r>
            <a:r>
              <a:rPr lang="en"/>
              <a:t>  Is it fair?</a:t>
            </a:r>
            <a:endParaRPr sz="2400"/>
          </a:p>
          <a:p>
            <a:pPr indent="-317500" lvl="0" marL="342900" marR="0" rtl="0" algn="l">
              <a:lnSpc>
                <a:spcPct val="100000"/>
              </a:lnSpc>
              <a:spcBef>
                <a:spcPts val="560"/>
              </a:spcBef>
              <a:spcAft>
                <a:spcPts val="0"/>
              </a:spcAft>
              <a:buClr>
                <a:schemeClr val="accent1"/>
              </a:buClr>
              <a:buSzPts val="2400"/>
              <a:buFont typeface="Noto Sans Symbols"/>
              <a:buChar char="▪"/>
            </a:pPr>
            <a:r>
              <a:rPr lang="en" sz="2400"/>
              <a:t>Why do you think this happened? </a:t>
            </a:r>
            <a:endParaRPr sz="2400"/>
          </a:p>
          <a:p>
            <a:pPr indent="-317500" lvl="0" marL="342900" marR="0" rtl="0" algn="l">
              <a:lnSpc>
                <a:spcPct val="100000"/>
              </a:lnSpc>
              <a:spcBef>
                <a:spcPts val="560"/>
              </a:spcBef>
              <a:spcAft>
                <a:spcPts val="0"/>
              </a:spcAft>
              <a:buClr>
                <a:schemeClr val="accent1"/>
              </a:buClr>
              <a:buSzPts val="2400"/>
              <a:buFont typeface="Noto Sans Symbols"/>
              <a:buChar char="▪"/>
            </a:pPr>
            <a:r>
              <a:rPr lang="en" sz="2400"/>
              <a:t>What are the implications?   (potential for harm)</a:t>
            </a:r>
            <a:endParaRPr sz="2400"/>
          </a:p>
          <a:p>
            <a:pPr indent="-317500" lvl="0" marL="342900" marR="0" rtl="0" algn="l">
              <a:lnSpc>
                <a:spcPct val="100000"/>
              </a:lnSpc>
              <a:spcBef>
                <a:spcPts val="560"/>
              </a:spcBef>
              <a:spcAft>
                <a:spcPts val="0"/>
              </a:spcAft>
              <a:buClr>
                <a:schemeClr val="accent1"/>
              </a:buClr>
              <a:buSzPts val="2400"/>
              <a:buFont typeface="Noto Sans Symbols"/>
              <a:buChar char="▪"/>
            </a:pPr>
            <a:r>
              <a:rPr lang="en" sz="2400"/>
              <a:t>What could be done about it?</a:t>
            </a:r>
            <a:endParaRPr sz="2400"/>
          </a:p>
          <a:p>
            <a:pPr indent="0" lvl="0" marL="457200" marR="0" rtl="0" algn="l">
              <a:lnSpc>
                <a:spcPct val="100000"/>
              </a:lnSpc>
              <a:spcBef>
                <a:spcPts val="560"/>
              </a:spcBef>
              <a:spcAft>
                <a:spcPts val="0"/>
              </a:spcAft>
              <a:buNone/>
            </a:pPr>
            <a:r>
              <a:t/>
            </a:r>
            <a:endParaRPr sz="2400"/>
          </a:p>
          <a:p>
            <a:pPr indent="-165100" lvl="0" marL="342900" marR="0" rtl="0" algn="l">
              <a:lnSpc>
                <a:spcPct val="100000"/>
              </a:lnSpc>
              <a:spcBef>
                <a:spcPts val="560"/>
              </a:spcBef>
              <a:spcAft>
                <a:spcPts val="0"/>
              </a:spcAft>
              <a:buClr>
                <a:schemeClr val="accent1"/>
              </a:buClr>
              <a:buSzPts val="2800"/>
              <a:buFont typeface="Noto Sans Symbols"/>
              <a:buNone/>
            </a:pPr>
            <a:r>
              <a:t/>
            </a:r>
            <a:endParaRPr b="0" i="0" sz="2400" u="none" cap="none" strike="noStrike">
              <a:solidFill>
                <a:schemeClr val="dk1"/>
              </a:solidFill>
              <a:latin typeface="Calibri"/>
              <a:ea typeface="Calibri"/>
              <a:cs typeface="Calibri"/>
              <a:sym typeface="Calibri"/>
            </a:endParaRPr>
          </a:p>
        </p:txBody>
      </p:sp>
      <p:sp>
        <p:nvSpPr>
          <p:cNvPr id="576" name="Google Shape;576;p80"/>
          <p:cNvSpPr txBox="1"/>
          <p:nvPr>
            <p:ph idx="12" type="sldNum"/>
          </p:nvPr>
        </p:nvSpPr>
        <p:spPr>
          <a:xfrm>
            <a:off x="8556784" y="4749851"/>
            <a:ext cx="548700" cy="3936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577" name="Google Shape;577;p80"/>
          <p:cNvPicPr preferRelativeResize="0"/>
          <p:nvPr/>
        </p:nvPicPr>
        <p:blipFill>
          <a:blip r:embed="rId3">
            <a:alphaModFix/>
          </a:blip>
          <a:stretch>
            <a:fillRect/>
          </a:stretch>
        </p:blipFill>
        <p:spPr>
          <a:xfrm>
            <a:off x="870500" y="4730375"/>
            <a:ext cx="838200" cy="2952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581" name="Shape 581"/>
        <p:cNvGrpSpPr/>
        <p:nvPr/>
      </p:nvGrpSpPr>
      <p:grpSpPr>
        <a:xfrm>
          <a:off x="0" y="0"/>
          <a:ext cx="0" cy="0"/>
          <a:chOff x="0" y="0"/>
          <a:chExt cx="0" cy="0"/>
        </a:xfrm>
      </p:grpSpPr>
      <p:graphicFrame>
        <p:nvGraphicFramePr>
          <p:cNvPr id="582" name="Google Shape;582;p81"/>
          <p:cNvGraphicFramePr/>
          <p:nvPr/>
        </p:nvGraphicFramePr>
        <p:xfrm>
          <a:off x="0" y="0"/>
          <a:ext cx="3000000" cy="3000000"/>
        </p:xfrm>
        <a:graphic>
          <a:graphicData uri="http://schemas.openxmlformats.org/drawingml/2006/table">
            <a:tbl>
              <a:tblPr>
                <a:noFill/>
                <a:tableStyleId>{966959F9-F2E0-4CB6-9D63-18FAD9F6E34F}</a:tableStyleId>
              </a:tblPr>
              <a:tblGrid>
                <a:gridCol w="2849550"/>
                <a:gridCol w="3219175"/>
                <a:gridCol w="2880575"/>
              </a:tblGrid>
              <a:tr h="5604750">
                <a:tc>
                  <a:txBody>
                    <a:bodyPr/>
                    <a:lstStyle/>
                    <a:p>
                      <a:pPr indent="0" lvl="0" marL="0" rtl="0" algn="l">
                        <a:spcBef>
                          <a:spcPts val="0"/>
                        </a:spcBef>
                        <a:spcAft>
                          <a:spcPts val="0"/>
                        </a:spcAft>
                        <a:buNone/>
                      </a:pPr>
                      <a:r>
                        <a:rPr b="1" lang="en" sz="1600"/>
                        <a:t>Systematic Error</a:t>
                      </a:r>
                      <a:endParaRPr b="1" sz="1600"/>
                    </a:p>
                    <a:p>
                      <a:pPr indent="0" lvl="0" marL="0" rtl="0" algn="l">
                        <a:spcBef>
                          <a:spcPts val="0"/>
                        </a:spcBef>
                        <a:spcAft>
                          <a:spcPts val="0"/>
                        </a:spcAft>
                        <a:buClr>
                          <a:schemeClr val="dk1"/>
                        </a:buClr>
                        <a:buSzPts val="1100"/>
                        <a:buFont typeface="Arial"/>
                        <a:buNone/>
                      </a:pPr>
                      <a:r>
                        <a:t/>
                      </a:r>
                      <a:endParaRPr sz="1600"/>
                    </a:p>
                    <a:p>
                      <a:pPr indent="0" lvl="0" marL="0" rtl="0" algn="l">
                        <a:spcBef>
                          <a:spcPts val="0"/>
                        </a:spcBef>
                        <a:spcAft>
                          <a:spcPts val="0"/>
                        </a:spcAft>
                        <a:buClr>
                          <a:schemeClr val="dk1"/>
                        </a:buClr>
                        <a:buSzPts val="1100"/>
                        <a:buFont typeface="Arial"/>
                        <a:buNone/>
                      </a:pPr>
                      <a:r>
                        <a:rPr lang="en" sz="1600"/>
                        <a:t>Systematic error (also</a:t>
                      </a:r>
                      <a:endParaRPr sz="1600"/>
                    </a:p>
                    <a:p>
                      <a:pPr indent="0" lvl="0" marL="0" rtl="0" algn="l">
                        <a:spcBef>
                          <a:spcPts val="0"/>
                        </a:spcBef>
                        <a:spcAft>
                          <a:spcPts val="0"/>
                        </a:spcAft>
                        <a:buClr>
                          <a:schemeClr val="dk1"/>
                        </a:buClr>
                        <a:buSzPts val="1100"/>
                        <a:buFont typeface="Arial"/>
                        <a:buNone/>
                      </a:pPr>
                      <a:r>
                        <a:rPr lang="en" sz="1600"/>
                        <a:t>called systematic bias) is</a:t>
                      </a:r>
                      <a:endParaRPr sz="1600"/>
                    </a:p>
                    <a:p>
                      <a:pPr indent="0" lvl="0" marL="0" rtl="0" algn="l">
                        <a:spcBef>
                          <a:spcPts val="0"/>
                        </a:spcBef>
                        <a:spcAft>
                          <a:spcPts val="0"/>
                        </a:spcAft>
                        <a:buClr>
                          <a:schemeClr val="dk1"/>
                        </a:buClr>
                        <a:buSzPts val="1100"/>
                        <a:buFont typeface="Arial"/>
                        <a:buNone/>
                      </a:pPr>
                      <a:r>
                        <a:rPr lang="en" sz="1600"/>
                        <a:t>consistent, repeatable error</a:t>
                      </a:r>
                      <a:endParaRPr sz="1600"/>
                    </a:p>
                    <a:p>
                      <a:pPr indent="0" lvl="0" marL="0" rtl="0" algn="l">
                        <a:spcBef>
                          <a:spcPts val="0"/>
                        </a:spcBef>
                        <a:spcAft>
                          <a:spcPts val="0"/>
                        </a:spcAft>
                        <a:buClr>
                          <a:schemeClr val="dk1"/>
                        </a:buClr>
                        <a:buSzPts val="1100"/>
                        <a:buFont typeface="Arial"/>
                        <a:buNone/>
                      </a:pPr>
                      <a:r>
                        <a:rPr lang="en" sz="1600"/>
                        <a:t>that is not due to random</a:t>
                      </a:r>
                      <a:endParaRPr sz="1600"/>
                    </a:p>
                    <a:p>
                      <a:pPr indent="0" lvl="0" marL="0" rtl="0" algn="l">
                        <a:spcBef>
                          <a:spcPts val="0"/>
                        </a:spcBef>
                        <a:spcAft>
                          <a:spcPts val="0"/>
                        </a:spcAft>
                        <a:buClr>
                          <a:schemeClr val="dk1"/>
                        </a:buClr>
                        <a:buSzPts val="1100"/>
                        <a:buFont typeface="Arial"/>
                        <a:buNone/>
                      </a:pPr>
                      <a:r>
                        <a:rPr lang="en" sz="1600"/>
                        <a:t>chance but to an aspect</a:t>
                      </a:r>
                      <a:endParaRPr sz="1600"/>
                    </a:p>
                    <a:p>
                      <a:pPr indent="0" lvl="0" marL="0" rtl="0" algn="l">
                        <a:spcBef>
                          <a:spcPts val="0"/>
                        </a:spcBef>
                        <a:spcAft>
                          <a:spcPts val="0"/>
                        </a:spcAft>
                        <a:buClr>
                          <a:schemeClr val="dk1"/>
                        </a:buClr>
                        <a:buSzPts val="1100"/>
                        <a:buFont typeface="Arial"/>
                        <a:buNone/>
                      </a:pPr>
                      <a:r>
                        <a:rPr lang="en" sz="1600"/>
                        <a:t>of a project that leads to a</a:t>
                      </a:r>
                      <a:endParaRPr sz="1600"/>
                    </a:p>
                    <a:p>
                      <a:pPr indent="0" lvl="0" marL="0" rtl="0" algn="l">
                        <a:spcBef>
                          <a:spcPts val="0"/>
                        </a:spcBef>
                        <a:spcAft>
                          <a:spcPts val="0"/>
                        </a:spcAft>
                        <a:buNone/>
                      </a:pPr>
                      <a:r>
                        <a:rPr lang="en" sz="1600"/>
                        <a:t>repeated error.</a:t>
                      </a:r>
                      <a:endParaRPr sz="1600"/>
                    </a:p>
                    <a:p>
                      <a:pPr indent="0" lvl="0" marL="0" rtl="0" algn="l">
                        <a:spcBef>
                          <a:spcPts val="0"/>
                        </a:spcBef>
                        <a:spcAft>
                          <a:spcPts val="0"/>
                        </a:spcAft>
                        <a:buClr>
                          <a:schemeClr val="dk1"/>
                        </a:buClr>
                        <a:buSzPts val="1100"/>
                        <a:buFont typeface="Arial"/>
                        <a:buNone/>
                      </a:pPr>
                      <a:r>
                        <a:t/>
                      </a:r>
                      <a:endParaRPr sz="1600"/>
                    </a:p>
                    <a:p>
                      <a:pPr indent="0" lvl="0" marL="0" rtl="0" algn="l">
                        <a:spcBef>
                          <a:spcPts val="0"/>
                        </a:spcBef>
                        <a:spcAft>
                          <a:spcPts val="0"/>
                        </a:spcAft>
                        <a:buClr>
                          <a:schemeClr val="dk1"/>
                        </a:buClr>
                        <a:buSzPts val="1100"/>
                        <a:buFont typeface="Arial"/>
                        <a:buNone/>
                      </a:pPr>
                      <a:r>
                        <a:rPr lang="en" sz="1600"/>
                        <a:t>Some examples:</a:t>
                      </a:r>
                      <a:endParaRPr sz="1600"/>
                    </a:p>
                    <a:p>
                      <a:pPr indent="0" lvl="0" marL="0" rtl="0" algn="l">
                        <a:spcBef>
                          <a:spcPts val="0"/>
                        </a:spcBef>
                        <a:spcAft>
                          <a:spcPts val="0"/>
                        </a:spcAft>
                        <a:buClr>
                          <a:schemeClr val="dk1"/>
                        </a:buClr>
                        <a:buSzPts val="1100"/>
                        <a:buFont typeface="Arial"/>
                        <a:buNone/>
                      </a:pPr>
                      <a:r>
                        <a:rPr lang="en" sz="1600"/>
                        <a:t>faulty equipment</a:t>
                      </a:r>
                      <a:endParaRPr sz="1600"/>
                    </a:p>
                    <a:p>
                      <a:pPr indent="0" lvl="0" marL="0" rtl="0" algn="l">
                        <a:spcBef>
                          <a:spcPts val="0"/>
                        </a:spcBef>
                        <a:spcAft>
                          <a:spcPts val="0"/>
                        </a:spcAft>
                        <a:buClr>
                          <a:schemeClr val="dk1"/>
                        </a:buClr>
                        <a:buSzPts val="1100"/>
                        <a:buFont typeface="Arial"/>
                        <a:buNone/>
                      </a:pPr>
                      <a:r>
                        <a:rPr lang="en" sz="1600"/>
                        <a:t>flawed experiment design</a:t>
                      </a:r>
                      <a:endParaRPr sz="1600"/>
                    </a:p>
                    <a:p>
                      <a:pPr indent="0" lvl="0" marL="0" rtl="0" algn="l">
                        <a:spcBef>
                          <a:spcPts val="0"/>
                        </a:spcBef>
                        <a:spcAft>
                          <a:spcPts val="0"/>
                        </a:spcAft>
                        <a:buClr>
                          <a:schemeClr val="dk1"/>
                        </a:buClr>
                        <a:buSzPts val="1100"/>
                        <a:buFont typeface="Arial"/>
                        <a:buNone/>
                      </a:pPr>
                      <a:r>
                        <a:rPr lang="en" sz="1600"/>
                        <a:t>selection bias</a:t>
                      </a:r>
                      <a:endParaRPr sz="1600"/>
                    </a:p>
                    <a:p>
                      <a:pPr indent="0" lvl="0" marL="0" rtl="0" algn="l">
                        <a:spcBef>
                          <a:spcPts val="0"/>
                        </a:spcBef>
                        <a:spcAft>
                          <a:spcPts val="0"/>
                        </a:spcAft>
                        <a:buClr>
                          <a:schemeClr val="dk1"/>
                        </a:buClr>
                        <a:buSzPts val="1100"/>
                        <a:buFont typeface="Arial"/>
                        <a:buNone/>
                      </a:pPr>
                      <a:r>
                        <a:rPr lang="en" sz="1600"/>
                        <a:t>representation bias</a:t>
                      </a:r>
                      <a:endParaRPr sz="1600"/>
                    </a:p>
                    <a:p>
                      <a:pPr indent="0" lvl="0" marL="0" rtl="0" algn="l">
                        <a:spcBef>
                          <a:spcPts val="0"/>
                        </a:spcBef>
                        <a:spcAft>
                          <a:spcPts val="0"/>
                        </a:spcAft>
                        <a:buClr>
                          <a:schemeClr val="dk1"/>
                        </a:buClr>
                        <a:buSzPts val="1100"/>
                        <a:buFont typeface="Arial"/>
                        <a:buNone/>
                      </a:pPr>
                      <a:r>
                        <a:rPr lang="en" sz="1600"/>
                        <a:t>algorithmic bias</a:t>
                      </a:r>
                      <a:endParaRPr sz="1600"/>
                    </a:p>
                    <a:p>
                      <a:pPr indent="0" lvl="0" marL="0" rtl="0" algn="l">
                        <a:spcBef>
                          <a:spcPts val="0"/>
                        </a:spcBef>
                        <a:spcAft>
                          <a:spcPts val="0"/>
                        </a:spcAft>
                        <a:buNone/>
                      </a:pPr>
                      <a:r>
                        <a:t/>
                      </a:r>
                      <a:endParaRPr sz="1600"/>
                    </a:p>
                  </a:txBody>
                  <a:tcPr marT="91425" marB="91425" marR="91425" marL="91425"/>
                </a:tc>
                <a:tc>
                  <a:txBody>
                    <a:bodyPr/>
                    <a:lstStyle/>
                    <a:p>
                      <a:pPr indent="0" lvl="0" marL="0" rtl="0" algn="l">
                        <a:spcBef>
                          <a:spcPts val="0"/>
                        </a:spcBef>
                        <a:spcAft>
                          <a:spcPts val="0"/>
                        </a:spcAft>
                        <a:buNone/>
                      </a:pPr>
                      <a:r>
                        <a:rPr b="1" lang="en" sz="1600"/>
                        <a:t>Personal Bias</a:t>
                      </a:r>
                      <a:endParaRPr b="1" sz="1600"/>
                    </a:p>
                    <a:p>
                      <a:pPr indent="0" lvl="0" marL="0" rtl="0" algn="l">
                        <a:spcBef>
                          <a:spcPts val="0"/>
                        </a:spcBef>
                        <a:spcAft>
                          <a:spcPts val="0"/>
                        </a:spcAft>
                        <a:buClr>
                          <a:schemeClr val="dk1"/>
                        </a:buClr>
                        <a:buSzPts val="1100"/>
                        <a:buFont typeface="Arial"/>
                        <a:buNone/>
                      </a:pPr>
                      <a:r>
                        <a:t/>
                      </a:r>
                      <a:endParaRPr sz="1600"/>
                    </a:p>
                    <a:p>
                      <a:pPr indent="0" lvl="0" marL="0" rtl="0" algn="l">
                        <a:spcBef>
                          <a:spcPts val="0"/>
                        </a:spcBef>
                        <a:spcAft>
                          <a:spcPts val="0"/>
                        </a:spcAft>
                        <a:buClr>
                          <a:schemeClr val="dk1"/>
                        </a:buClr>
                        <a:buSzPts val="1100"/>
                        <a:buFont typeface="Arial"/>
                        <a:buNone/>
                      </a:pPr>
                      <a:r>
                        <a:rPr lang="en" sz="1600"/>
                        <a:t>Personal Bias (also called</a:t>
                      </a:r>
                      <a:endParaRPr sz="1600"/>
                    </a:p>
                    <a:p>
                      <a:pPr indent="0" lvl="0" marL="0" rtl="0" algn="l">
                        <a:spcBef>
                          <a:spcPts val="0"/>
                        </a:spcBef>
                        <a:spcAft>
                          <a:spcPts val="0"/>
                        </a:spcAft>
                        <a:buClr>
                          <a:schemeClr val="dk1"/>
                        </a:buClr>
                        <a:buSzPts val="1100"/>
                        <a:buFont typeface="Arial"/>
                        <a:buNone/>
                      </a:pPr>
                      <a:r>
                        <a:rPr lang="en" sz="1600"/>
                        <a:t>opinions and attitudes) are</a:t>
                      </a:r>
                      <a:endParaRPr sz="1600"/>
                    </a:p>
                    <a:p>
                      <a:pPr indent="0" lvl="0" marL="0" rtl="0" algn="l">
                        <a:spcBef>
                          <a:spcPts val="0"/>
                        </a:spcBef>
                        <a:spcAft>
                          <a:spcPts val="0"/>
                        </a:spcAft>
                        <a:buClr>
                          <a:schemeClr val="dk1"/>
                        </a:buClr>
                        <a:buSzPts val="1100"/>
                        <a:buFont typeface="Arial"/>
                        <a:buNone/>
                      </a:pPr>
                      <a:r>
                        <a:rPr lang="en" sz="1600"/>
                        <a:t>believes that a thing, action,</a:t>
                      </a:r>
                      <a:endParaRPr sz="1600"/>
                    </a:p>
                    <a:p>
                      <a:pPr indent="0" lvl="0" marL="0" rtl="0" algn="l">
                        <a:spcBef>
                          <a:spcPts val="0"/>
                        </a:spcBef>
                        <a:spcAft>
                          <a:spcPts val="0"/>
                        </a:spcAft>
                        <a:buClr>
                          <a:schemeClr val="dk1"/>
                        </a:buClr>
                        <a:buSzPts val="1100"/>
                        <a:buFont typeface="Arial"/>
                        <a:buNone/>
                      </a:pPr>
                      <a:r>
                        <a:rPr lang="en" sz="1600"/>
                        <a:t>or person is better than</a:t>
                      </a:r>
                      <a:endParaRPr sz="1600"/>
                    </a:p>
                    <a:p>
                      <a:pPr indent="0" lvl="0" marL="0" rtl="0" algn="l">
                        <a:spcBef>
                          <a:spcPts val="0"/>
                        </a:spcBef>
                        <a:spcAft>
                          <a:spcPts val="0"/>
                        </a:spcAft>
                        <a:buClr>
                          <a:schemeClr val="dk1"/>
                        </a:buClr>
                        <a:buSzPts val="1100"/>
                        <a:buFont typeface="Arial"/>
                        <a:buNone/>
                      </a:pPr>
                      <a:r>
                        <a:rPr lang="en" sz="1600"/>
                        <a:t>others. Personal bias comes</a:t>
                      </a:r>
                      <a:endParaRPr sz="1600"/>
                    </a:p>
                    <a:p>
                      <a:pPr indent="0" lvl="0" marL="0" rtl="0" algn="l">
                        <a:spcBef>
                          <a:spcPts val="0"/>
                        </a:spcBef>
                        <a:spcAft>
                          <a:spcPts val="0"/>
                        </a:spcAft>
                        <a:buClr>
                          <a:schemeClr val="dk1"/>
                        </a:buClr>
                        <a:buSzPts val="1100"/>
                        <a:buFont typeface="Arial"/>
                        <a:buNone/>
                      </a:pPr>
                      <a:r>
                        <a:rPr lang="en" sz="1600"/>
                        <a:t>from prior experience</a:t>
                      </a:r>
                      <a:endParaRPr sz="1600"/>
                    </a:p>
                    <a:p>
                      <a:pPr indent="0" lvl="0" marL="0" rtl="0" algn="l">
                        <a:spcBef>
                          <a:spcPts val="0"/>
                        </a:spcBef>
                        <a:spcAft>
                          <a:spcPts val="0"/>
                        </a:spcAft>
                        <a:buClr>
                          <a:schemeClr val="dk1"/>
                        </a:buClr>
                        <a:buSzPts val="1100"/>
                        <a:buFont typeface="Arial"/>
                        <a:buNone/>
                      </a:pPr>
                      <a:r>
                        <a:rPr lang="en" sz="1600"/>
                        <a:t>and cultural knowledge.</a:t>
                      </a:r>
                      <a:endParaRPr sz="1600"/>
                    </a:p>
                    <a:p>
                      <a:pPr indent="0" lvl="0" marL="0" rtl="0" algn="l">
                        <a:spcBef>
                          <a:spcPts val="0"/>
                        </a:spcBef>
                        <a:spcAft>
                          <a:spcPts val="0"/>
                        </a:spcAft>
                        <a:buClr>
                          <a:schemeClr val="dk1"/>
                        </a:buClr>
                        <a:buSzPts val="1100"/>
                        <a:buFont typeface="Arial"/>
                        <a:buNone/>
                      </a:pPr>
                      <a:r>
                        <a:rPr lang="en" sz="1600"/>
                        <a:t>People may be unaware of</a:t>
                      </a:r>
                      <a:endParaRPr sz="1600"/>
                    </a:p>
                    <a:p>
                      <a:pPr indent="0" lvl="0" marL="0" rtl="0" algn="l">
                        <a:spcBef>
                          <a:spcPts val="0"/>
                        </a:spcBef>
                        <a:spcAft>
                          <a:spcPts val="0"/>
                        </a:spcAft>
                        <a:buClr>
                          <a:schemeClr val="dk1"/>
                        </a:buClr>
                        <a:buSzPts val="1100"/>
                        <a:buFont typeface="Arial"/>
                        <a:buNone/>
                      </a:pPr>
                      <a:r>
                        <a:rPr lang="en" sz="1600"/>
                        <a:t>their bias.</a:t>
                      </a:r>
                      <a:endParaRPr sz="1600"/>
                    </a:p>
                    <a:p>
                      <a:pPr indent="0" lvl="0" marL="0" rtl="0" algn="l">
                        <a:spcBef>
                          <a:spcPts val="0"/>
                        </a:spcBef>
                        <a:spcAft>
                          <a:spcPts val="0"/>
                        </a:spcAft>
                        <a:buNone/>
                      </a:pPr>
                      <a:r>
                        <a:t/>
                      </a:r>
                      <a:endParaRPr sz="1600"/>
                    </a:p>
                    <a:p>
                      <a:pPr indent="0" lvl="0" marL="0" rtl="0" algn="l">
                        <a:spcBef>
                          <a:spcPts val="0"/>
                        </a:spcBef>
                        <a:spcAft>
                          <a:spcPts val="0"/>
                        </a:spcAft>
                        <a:buClr>
                          <a:schemeClr val="dk1"/>
                        </a:buClr>
                        <a:buSzPts val="1100"/>
                        <a:buFont typeface="Arial"/>
                        <a:buNone/>
                      </a:pPr>
                      <a:r>
                        <a:rPr lang="en" sz="1600"/>
                        <a:t>Personal bias can lead to:</a:t>
                      </a:r>
                      <a:endParaRPr sz="1600"/>
                    </a:p>
                    <a:p>
                      <a:pPr indent="0" lvl="0" marL="0" rtl="0" algn="l">
                        <a:spcBef>
                          <a:spcPts val="0"/>
                        </a:spcBef>
                        <a:spcAft>
                          <a:spcPts val="0"/>
                        </a:spcAft>
                        <a:buClr>
                          <a:schemeClr val="dk1"/>
                        </a:buClr>
                        <a:buSzPts val="1100"/>
                        <a:buFont typeface="Arial"/>
                        <a:buNone/>
                      </a:pPr>
                      <a:r>
                        <a:rPr lang="en" sz="1600"/>
                        <a:t>personal preferences</a:t>
                      </a:r>
                      <a:endParaRPr sz="1600"/>
                    </a:p>
                    <a:p>
                      <a:pPr indent="0" lvl="0" marL="0" rtl="0" algn="l">
                        <a:spcBef>
                          <a:spcPts val="0"/>
                        </a:spcBef>
                        <a:spcAft>
                          <a:spcPts val="0"/>
                        </a:spcAft>
                        <a:buClr>
                          <a:schemeClr val="dk1"/>
                        </a:buClr>
                        <a:buSzPts val="1100"/>
                        <a:buFont typeface="Arial"/>
                        <a:buNone/>
                      </a:pPr>
                      <a:r>
                        <a:rPr lang="en" sz="1600"/>
                        <a:t>stereotypes</a:t>
                      </a:r>
                      <a:endParaRPr sz="1600"/>
                    </a:p>
                    <a:p>
                      <a:pPr indent="0" lvl="0" marL="0" rtl="0" algn="l">
                        <a:spcBef>
                          <a:spcPts val="0"/>
                        </a:spcBef>
                        <a:spcAft>
                          <a:spcPts val="0"/>
                        </a:spcAft>
                        <a:buClr>
                          <a:schemeClr val="dk1"/>
                        </a:buClr>
                        <a:buSzPts val="1100"/>
                        <a:buFont typeface="Arial"/>
                        <a:buNone/>
                      </a:pPr>
                      <a:r>
                        <a:rPr lang="en" sz="1600"/>
                        <a:t>incorrect judgements</a:t>
                      </a:r>
                      <a:endParaRPr sz="1600"/>
                    </a:p>
                    <a:p>
                      <a:pPr indent="0" lvl="0" marL="0" rtl="0" algn="l">
                        <a:spcBef>
                          <a:spcPts val="0"/>
                        </a:spcBef>
                        <a:spcAft>
                          <a:spcPts val="0"/>
                        </a:spcAft>
                        <a:buClr>
                          <a:schemeClr val="dk1"/>
                        </a:buClr>
                        <a:buSzPts val="1100"/>
                        <a:buFont typeface="Arial"/>
                        <a:buNone/>
                      </a:pPr>
                      <a:r>
                        <a:rPr lang="en" sz="1600"/>
                        <a:t>selection bias</a:t>
                      </a:r>
                      <a:endParaRPr sz="1600"/>
                    </a:p>
                    <a:p>
                      <a:pPr indent="0" lvl="0" marL="0" rtl="0" algn="l">
                        <a:spcBef>
                          <a:spcPts val="0"/>
                        </a:spcBef>
                        <a:spcAft>
                          <a:spcPts val="0"/>
                        </a:spcAft>
                        <a:buClr>
                          <a:schemeClr val="dk1"/>
                        </a:buClr>
                        <a:buSzPts val="1100"/>
                        <a:buFont typeface="Arial"/>
                        <a:buNone/>
                      </a:pPr>
                      <a:r>
                        <a:rPr lang="en" sz="1600"/>
                        <a:t>representation bias</a:t>
                      </a:r>
                      <a:endParaRPr sz="1600"/>
                    </a:p>
                    <a:p>
                      <a:pPr indent="0" lvl="0" marL="0" rtl="0" algn="l">
                        <a:spcBef>
                          <a:spcPts val="0"/>
                        </a:spcBef>
                        <a:spcAft>
                          <a:spcPts val="0"/>
                        </a:spcAft>
                        <a:buClr>
                          <a:schemeClr val="dk1"/>
                        </a:buClr>
                        <a:buSzPts val="1100"/>
                        <a:buFont typeface="Arial"/>
                        <a:buNone/>
                      </a:pPr>
                      <a:r>
                        <a:rPr lang="en" sz="1600"/>
                        <a:t>interaction bias</a:t>
                      </a:r>
                      <a:endParaRPr sz="1600"/>
                    </a:p>
                    <a:p>
                      <a:pPr indent="0" lvl="0" marL="0" rtl="0" algn="l">
                        <a:spcBef>
                          <a:spcPts val="0"/>
                        </a:spcBef>
                        <a:spcAft>
                          <a:spcPts val="0"/>
                        </a:spcAft>
                        <a:buClr>
                          <a:schemeClr val="dk1"/>
                        </a:buClr>
                        <a:buSzPts val="1100"/>
                        <a:buFont typeface="Arial"/>
                        <a:buNone/>
                      </a:pPr>
                      <a:r>
                        <a:rPr lang="en" sz="1600"/>
                        <a:t>algorithmic bias</a:t>
                      </a:r>
                      <a:endParaRPr sz="1600"/>
                    </a:p>
                    <a:p>
                      <a:pPr indent="0" lvl="0" marL="0" rtl="0" algn="l">
                        <a:spcBef>
                          <a:spcPts val="0"/>
                        </a:spcBef>
                        <a:spcAft>
                          <a:spcPts val="0"/>
                        </a:spcAft>
                        <a:buNone/>
                      </a:pPr>
                      <a:r>
                        <a:t/>
                      </a:r>
                      <a:endParaRPr sz="1600"/>
                    </a:p>
                  </a:txBody>
                  <a:tcPr marT="91425" marB="91425" marR="91425" marL="91425"/>
                </a:tc>
                <a:tc>
                  <a:txBody>
                    <a:bodyPr/>
                    <a:lstStyle/>
                    <a:p>
                      <a:pPr indent="0" lvl="0" marL="0" rtl="0" algn="l">
                        <a:spcBef>
                          <a:spcPts val="0"/>
                        </a:spcBef>
                        <a:spcAft>
                          <a:spcPts val="0"/>
                        </a:spcAft>
                        <a:buNone/>
                      </a:pPr>
                      <a:r>
                        <a:rPr b="1" lang="en" sz="1600"/>
                        <a:t>Societal Bias</a:t>
                      </a:r>
                      <a:endParaRPr sz="1600"/>
                    </a:p>
                    <a:p>
                      <a:pPr indent="0" lvl="0" marL="0" rtl="0" algn="l">
                        <a:spcBef>
                          <a:spcPts val="0"/>
                        </a:spcBef>
                        <a:spcAft>
                          <a:spcPts val="0"/>
                        </a:spcAft>
                        <a:buClr>
                          <a:schemeClr val="dk1"/>
                        </a:buClr>
                        <a:buSzPts val="1100"/>
                        <a:buFont typeface="Arial"/>
                        <a:buNone/>
                      </a:pPr>
                      <a:r>
                        <a:t/>
                      </a:r>
                      <a:endParaRPr sz="1600"/>
                    </a:p>
                    <a:p>
                      <a:pPr indent="0" lvl="0" marL="0" rtl="0" algn="l">
                        <a:spcBef>
                          <a:spcPts val="0"/>
                        </a:spcBef>
                        <a:spcAft>
                          <a:spcPts val="0"/>
                        </a:spcAft>
                        <a:buClr>
                          <a:schemeClr val="dk1"/>
                        </a:buClr>
                        <a:buSzPts val="1100"/>
                        <a:buFont typeface="Arial"/>
                        <a:buNone/>
                      </a:pPr>
                      <a:r>
                        <a:rPr lang="en" sz="1600"/>
                        <a:t>Societal bias occurs when</a:t>
                      </a:r>
                      <a:endParaRPr sz="1600"/>
                    </a:p>
                    <a:p>
                      <a:pPr indent="0" lvl="0" marL="0" rtl="0" algn="l">
                        <a:spcBef>
                          <a:spcPts val="0"/>
                        </a:spcBef>
                        <a:spcAft>
                          <a:spcPts val="0"/>
                        </a:spcAft>
                        <a:buClr>
                          <a:schemeClr val="dk1"/>
                        </a:buClr>
                        <a:buSzPts val="1100"/>
                        <a:buFont typeface="Arial"/>
                        <a:buNone/>
                      </a:pPr>
                      <a:r>
                        <a:rPr lang="en" sz="1600"/>
                        <a:t>social biases become the</a:t>
                      </a:r>
                      <a:endParaRPr sz="1600"/>
                    </a:p>
                    <a:p>
                      <a:pPr indent="0" lvl="0" marL="0" rtl="0" algn="l">
                        <a:spcBef>
                          <a:spcPts val="0"/>
                        </a:spcBef>
                        <a:spcAft>
                          <a:spcPts val="0"/>
                        </a:spcAft>
                        <a:buClr>
                          <a:schemeClr val="dk1"/>
                        </a:buClr>
                        <a:buSzPts val="1100"/>
                        <a:buFont typeface="Arial"/>
                        <a:buNone/>
                      </a:pPr>
                      <a:r>
                        <a:rPr lang="en" sz="1600"/>
                        <a:t>norm. Social biases are</a:t>
                      </a:r>
                      <a:endParaRPr sz="1600"/>
                    </a:p>
                    <a:p>
                      <a:pPr indent="0" lvl="0" marL="0" rtl="0" algn="l">
                        <a:spcBef>
                          <a:spcPts val="0"/>
                        </a:spcBef>
                        <a:spcAft>
                          <a:spcPts val="0"/>
                        </a:spcAft>
                        <a:buClr>
                          <a:schemeClr val="dk1"/>
                        </a:buClr>
                        <a:buSzPts val="1100"/>
                        <a:buFont typeface="Arial"/>
                        <a:buNone/>
                      </a:pPr>
                      <a:r>
                        <a:rPr lang="en" sz="1600"/>
                        <a:t>positive or negative beliefs</a:t>
                      </a:r>
                      <a:endParaRPr sz="1600"/>
                    </a:p>
                    <a:p>
                      <a:pPr indent="0" lvl="0" marL="0" rtl="0" algn="l">
                        <a:spcBef>
                          <a:spcPts val="0"/>
                        </a:spcBef>
                        <a:spcAft>
                          <a:spcPts val="0"/>
                        </a:spcAft>
                        <a:buClr>
                          <a:schemeClr val="dk1"/>
                        </a:buClr>
                        <a:buSzPts val="1100"/>
                        <a:buFont typeface="Arial"/>
                        <a:buNone/>
                      </a:pPr>
                      <a:r>
                        <a:rPr lang="en" sz="1600"/>
                        <a:t>and are based on culture,</a:t>
                      </a:r>
                      <a:endParaRPr sz="1600"/>
                    </a:p>
                    <a:p>
                      <a:pPr indent="0" lvl="0" marL="0" rtl="0" algn="l">
                        <a:spcBef>
                          <a:spcPts val="0"/>
                        </a:spcBef>
                        <a:spcAft>
                          <a:spcPts val="0"/>
                        </a:spcAft>
                        <a:buClr>
                          <a:schemeClr val="dk1"/>
                        </a:buClr>
                        <a:buSzPts val="1100"/>
                        <a:buFont typeface="Arial"/>
                        <a:buNone/>
                      </a:pPr>
                      <a:r>
                        <a:rPr lang="en" sz="1600"/>
                        <a:t>history, and the social</a:t>
                      </a:r>
                      <a:endParaRPr sz="1600"/>
                    </a:p>
                    <a:p>
                      <a:pPr indent="0" lvl="0" marL="0" rtl="0" algn="l">
                        <a:spcBef>
                          <a:spcPts val="0"/>
                        </a:spcBef>
                        <a:spcAft>
                          <a:spcPts val="0"/>
                        </a:spcAft>
                        <a:buClr>
                          <a:schemeClr val="dk1"/>
                        </a:buClr>
                        <a:buSzPts val="1100"/>
                        <a:buFont typeface="Arial"/>
                        <a:buNone/>
                      </a:pPr>
                      <a:r>
                        <a:rPr lang="en" sz="1600"/>
                        <a:t>environment.</a:t>
                      </a:r>
                      <a:endParaRPr sz="1600"/>
                    </a:p>
                    <a:p>
                      <a:pPr indent="0" lvl="0" marL="0" rtl="0" algn="l">
                        <a:spcBef>
                          <a:spcPts val="0"/>
                        </a:spcBef>
                        <a:spcAft>
                          <a:spcPts val="0"/>
                        </a:spcAft>
                        <a:buNone/>
                      </a:pPr>
                      <a:r>
                        <a:t/>
                      </a:r>
                      <a:endParaRPr sz="1600"/>
                    </a:p>
                    <a:p>
                      <a:pPr indent="0" lvl="0" marL="0" rtl="0" algn="l">
                        <a:spcBef>
                          <a:spcPts val="0"/>
                        </a:spcBef>
                        <a:spcAft>
                          <a:spcPts val="0"/>
                        </a:spcAft>
                        <a:buClr>
                          <a:schemeClr val="dk1"/>
                        </a:buClr>
                        <a:buSzPts val="1100"/>
                        <a:buFont typeface="Arial"/>
                        <a:buNone/>
                      </a:pPr>
                      <a:r>
                        <a:rPr lang="en" sz="1600"/>
                        <a:t>Societal bias can lead to:</a:t>
                      </a:r>
                      <a:endParaRPr sz="1600"/>
                    </a:p>
                    <a:p>
                      <a:pPr indent="0" lvl="0" marL="0" rtl="0" algn="l">
                        <a:spcBef>
                          <a:spcPts val="0"/>
                        </a:spcBef>
                        <a:spcAft>
                          <a:spcPts val="0"/>
                        </a:spcAft>
                        <a:buClr>
                          <a:schemeClr val="dk1"/>
                        </a:buClr>
                        <a:buSzPts val="1100"/>
                        <a:buFont typeface="Arial"/>
                        <a:buNone/>
                      </a:pPr>
                      <a:r>
                        <a:rPr lang="en" sz="1600"/>
                        <a:t>racial bias</a:t>
                      </a:r>
                      <a:endParaRPr sz="1600"/>
                    </a:p>
                    <a:p>
                      <a:pPr indent="0" lvl="0" marL="0" rtl="0" algn="l">
                        <a:spcBef>
                          <a:spcPts val="0"/>
                        </a:spcBef>
                        <a:spcAft>
                          <a:spcPts val="0"/>
                        </a:spcAft>
                        <a:buClr>
                          <a:schemeClr val="dk1"/>
                        </a:buClr>
                        <a:buSzPts val="1100"/>
                        <a:buFont typeface="Arial"/>
                        <a:buNone/>
                      </a:pPr>
                      <a:r>
                        <a:rPr lang="en" sz="1600"/>
                        <a:t>gender bias</a:t>
                      </a:r>
                      <a:endParaRPr sz="1600"/>
                    </a:p>
                    <a:p>
                      <a:pPr indent="0" lvl="0" marL="0" rtl="0" algn="l">
                        <a:spcBef>
                          <a:spcPts val="0"/>
                        </a:spcBef>
                        <a:spcAft>
                          <a:spcPts val="0"/>
                        </a:spcAft>
                        <a:buClr>
                          <a:schemeClr val="dk1"/>
                        </a:buClr>
                        <a:buSzPts val="1100"/>
                        <a:buFont typeface="Arial"/>
                        <a:buNone/>
                      </a:pPr>
                      <a:r>
                        <a:rPr lang="en" sz="1600"/>
                        <a:t>historical bias</a:t>
                      </a:r>
                      <a:endParaRPr sz="1600"/>
                    </a:p>
                    <a:p>
                      <a:pPr indent="0" lvl="0" marL="0" rtl="0" algn="l">
                        <a:spcBef>
                          <a:spcPts val="0"/>
                        </a:spcBef>
                        <a:spcAft>
                          <a:spcPts val="0"/>
                        </a:spcAft>
                        <a:buClr>
                          <a:schemeClr val="dk1"/>
                        </a:buClr>
                        <a:buSzPts val="1100"/>
                        <a:buFont typeface="Arial"/>
                        <a:buNone/>
                      </a:pPr>
                      <a:r>
                        <a:rPr lang="en" sz="1600"/>
                        <a:t>cultural bias</a:t>
                      </a:r>
                      <a:endParaRPr sz="1600"/>
                    </a:p>
                    <a:p>
                      <a:pPr indent="0" lvl="0" marL="0" rtl="0" algn="l">
                        <a:spcBef>
                          <a:spcPts val="0"/>
                        </a:spcBef>
                        <a:spcAft>
                          <a:spcPts val="0"/>
                        </a:spcAft>
                        <a:buClr>
                          <a:schemeClr val="dk1"/>
                        </a:buClr>
                        <a:buSzPts val="1100"/>
                        <a:buFont typeface="Arial"/>
                        <a:buNone/>
                      </a:pPr>
                      <a:r>
                        <a:rPr lang="en" sz="1600"/>
                        <a:t>algorithmic bias</a:t>
                      </a:r>
                      <a:endParaRPr sz="1600"/>
                    </a:p>
                    <a:p>
                      <a:pPr indent="0" lvl="0" marL="0" rtl="0" algn="l">
                        <a:spcBef>
                          <a:spcPts val="0"/>
                        </a:spcBef>
                        <a:spcAft>
                          <a:spcPts val="0"/>
                        </a:spcAft>
                        <a:buNone/>
                      </a:pPr>
                      <a:r>
                        <a:t/>
                      </a:r>
                      <a:endParaRPr sz="1600"/>
                    </a:p>
                  </a:txBody>
                  <a:tcPr marT="91425" marB="91425" marR="91425" marL="91425"/>
                </a:tc>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82"/>
          <p:cNvSpPr txBox="1"/>
          <p:nvPr>
            <p:ph type="title"/>
          </p:nvPr>
        </p:nvSpPr>
        <p:spPr>
          <a:xfrm rot="161729">
            <a:off x="671485" y="572108"/>
            <a:ext cx="7029878" cy="760139"/>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b="1" lang="en">
                <a:latin typeface="Roboto"/>
                <a:ea typeface="Roboto"/>
                <a:cs typeface="Roboto"/>
                <a:sym typeface="Roboto"/>
              </a:rPr>
              <a:t>Identify the bias in this example (A):</a:t>
            </a:r>
            <a:endParaRPr b="1">
              <a:latin typeface="Roboto"/>
              <a:ea typeface="Roboto"/>
              <a:cs typeface="Roboto"/>
              <a:sym typeface="Roboto"/>
            </a:endParaRPr>
          </a:p>
        </p:txBody>
      </p:sp>
      <p:sp>
        <p:nvSpPr>
          <p:cNvPr id="588" name="Google Shape;588;p82"/>
          <p:cNvSpPr txBox="1"/>
          <p:nvPr/>
        </p:nvSpPr>
        <p:spPr>
          <a:xfrm>
            <a:off x="1022600" y="1282625"/>
            <a:ext cx="6921600" cy="795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t/>
            </a:r>
            <a:endParaRPr b="0" i="0" sz="2050" u="none" cap="none" strike="noStrike">
              <a:solidFill>
                <a:schemeClr val="dk1"/>
              </a:solidFill>
              <a:latin typeface="Sniglet"/>
              <a:ea typeface="Sniglet"/>
              <a:cs typeface="Sniglet"/>
              <a:sym typeface="Sniglet"/>
            </a:endParaRPr>
          </a:p>
          <a:p>
            <a:pPr indent="0" lvl="0" marL="0" marR="0" rtl="0" algn="l">
              <a:lnSpc>
                <a:spcPct val="115000"/>
              </a:lnSpc>
              <a:spcBef>
                <a:spcPts val="0"/>
              </a:spcBef>
              <a:spcAft>
                <a:spcPts val="0"/>
              </a:spcAft>
              <a:buClr>
                <a:srgbClr val="000000"/>
              </a:buClr>
              <a:buSzPts val="2450"/>
              <a:buFont typeface="Arial"/>
              <a:buNone/>
            </a:pPr>
            <a:r>
              <a:rPr b="0" i="0" lang="en" sz="2450" u="none" cap="none" strike="noStrike">
                <a:solidFill>
                  <a:schemeClr val="dk1"/>
                </a:solidFill>
                <a:latin typeface="Sniglet"/>
                <a:ea typeface="Sniglet"/>
                <a:cs typeface="Sniglet"/>
                <a:sym typeface="Sniglet"/>
              </a:rPr>
              <a:t>Google image search for “physicist”</a:t>
            </a:r>
            <a:endParaRPr b="0" i="0" sz="2450" u="none" cap="none" strike="noStrike">
              <a:solidFill>
                <a:schemeClr val="dk1"/>
              </a:solidFill>
              <a:latin typeface="Sniglet"/>
              <a:ea typeface="Sniglet"/>
              <a:cs typeface="Sniglet"/>
              <a:sym typeface="Sniglet"/>
            </a:endParaRPr>
          </a:p>
          <a:p>
            <a:pPr indent="0" lvl="0" marL="0" marR="0" rtl="0" algn="l">
              <a:lnSpc>
                <a:spcPct val="115000"/>
              </a:lnSpc>
              <a:spcBef>
                <a:spcPts val="0"/>
              </a:spcBef>
              <a:spcAft>
                <a:spcPts val="0"/>
              </a:spcAft>
              <a:buClr>
                <a:srgbClr val="000000"/>
              </a:buClr>
              <a:buSzPts val="2050"/>
              <a:buFont typeface="Arial"/>
              <a:buNone/>
            </a:pPr>
            <a:r>
              <a:t/>
            </a:r>
            <a:endParaRPr b="0" i="0" sz="2050" u="none" cap="none" strike="noStrike">
              <a:solidFill>
                <a:schemeClr val="dk1"/>
              </a:solidFill>
              <a:latin typeface="Sniglet"/>
              <a:ea typeface="Sniglet"/>
              <a:cs typeface="Sniglet"/>
              <a:sym typeface="Sniglet"/>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589" name="Google Shape;589;p8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90" name="Google Shape;590;p82"/>
          <p:cNvPicPr preferRelativeResize="0"/>
          <p:nvPr/>
        </p:nvPicPr>
        <p:blipFill>
          <a:blip r:embed="rId3">
            <a:alphaModFix/>
          </a:blip>
          <a:stretch>
            <a:fillRect/>
          </a:stretch>
        </p:blipFill>
        <p:spPr>
          <a:xfrm>
            <a:off x="870500" y="4730375"/>
            <a:ext cx="838200" cy="2952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83"/>
          <p:cNvSpPr txBox="1"/>
          <p:nvPr>
            <p:ph type="title"/>
          </p:nvPr>
        </p:nvSpPr>
        <p:spPr>
          <a:xfrm rot="161729">
            <a:off x="671485" y="572108"/>
            <a:ext cx="7029878" cy="760139"/>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b="1" lang="en">
                <a:latin typeface="Roboto"/>
                <a:ea typeface="Roboto"/>
                <a:cs typeface="Roboto"/>
                <a:sym typeface="Roboto"/>
              </a:rPr>
              <a:t>Identify the bias in this example (B):</a:t>
            </a:r>
            <a:endParaRPr b="1">
              <a:latin typeface="Roboto"/>
              <a:ea typeface="Roboto"/>
              <a:cs typeface="Roboto"/>
              <a:sym typeface="Roboto"/>
            </a:endParaRPr>
          </a:p>
        </p:txBody>
      </p:sp>
      <p:sp>
        <p:nvSpPr>
          <p:cNvPr id="596" name="Google Shape;596;p83"/>
          <p:cNvSpPr txBox="1"/>
          <p:nvPr/>
        </p:nvSpPr>
        <p:spPr>
          <a:xfrm>
            <a:off x="1022600" y="1282625"/>
            <a:ext cx="6921600" cy="795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t/>
            </a:r>
            <a:endParaRPr b="0" i="0" sz="2050" u="none" cap="none" strike="noStrike">
              <a:solidFill>
                <a:schemeClr val="dk1"/>
              </a:solidFill>
              <a:latin typeface="Sniglet"/>
              <a:ea typeface="Sniglet"/>
              <a:cs typeface="Sniglet"/>
              <a:sym typeface="Sniglet"/>
            </a:endParaRPr>
          </a:p>
          <a:p>
            <a:pPr indent="0" lvl="0" marL="0" marR="0" rtl="0" algn="l">
              <a:lnSpc>
                <a:spcPct val="115000"/>
              </a:lnSpc>
              <a:spcBef>
                <a:spcPts val="0"/>
              </a:spcBef>
              <a:spcAft>
                <a:spcPts val="0"/>
              </a:spcAft>
              <a:buClr>
                <a:srgbClr val="000000"/>
              </a:buClr>
              <a:buSzPts val="2450"/>
              <a:buFont typeface="Arial"/>
              <a:buNone/>
            </a:pPr>
            <a:r>
              <a:rPr b="0" i="0" lang="en" sz="2450" u="none" cap="none" strike="noStrike">
                <a:solidFill>
                  <a:schemeClr val="dk1"/>
                </a:solidFill>
                <a:latin typeface="Sniglet"/>
                <a:ea typeface="Sniglet"/>
                <a:cs typeface="Sniglet"/>
                <a:sym typeface="Sniglet"/>
              </a:rPr>
              <a:t>Google translate ”She is a doctor. He is a nurse” from English to Hungarian then from Hungarian and back to English.</a:t>
            </a:r>
            <a:endParaRPr b="0" i="0" sz="2050" u="none" cap="none" strike="noStrike">
              <a:solidFill>
                <a:schemeClr val="dk1"/>
              </a:solidFill>
              <a:latin typeface="Sniglet"/>
              <a:ea typeface="Sniglet"/>
              <a:cs typeface="Sniglet"/>
              <a:sym typeface="Sniglet"/>
            </a:endParaRPr>
          </a:p>
          <a:p>
            <a:pPr indent="0" lvl="0" marL="0" marR="0" rtl="0" algn="l">
              <a:lnSpc>
                <a:spcPct val="115000"/>
              </a:lnSpc>
              <a:spcBef>
                <a:spcPts val="0"/>
              </a:spcBef>
              <a:spcAft>
                <a:spcPts val="0"/>
              </a:spcAft>
              <a:buClr>
                <a:srgbClr val="000000"/>
              </a:buClr>
              <a:buSzPts val="2050"/>
              <a:buFont typeface="Arial"/>
              <a:buNone/>
            </a:pPr>
            <a:r>
              <a:t/>
            </a:r>
            <a:endParaRPr b="0" i="0" sz="2050" u="none" cap="none" strike="noStrike">
              <a:solidFill>
                <a:schemeClr val="dk1"/>
              </a:solidFill>
              <a:latin typeface="Sniglet"/>
              <a:ea typeface="Sniglet"/>
              <a:cs typeface="Sniglet"/>
              <a:sym typeface="Sniglet"/>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597" name="Google Shape;597;p8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98" name="Google Shape;598;p83"/>
          <p:cNvPicPr preferRelativeResize="0"/>
          <p:nvPr/>
        </p:nvPicPr>
        <p:blipFill>
          <a:blip r:embed="rId3">
            <a:alphaModFix/>
          </a:blip>
          <a:stretch>
            <a:fillRect/>
          </a:stretch>
        </p:blipFill>
        <p:spPr>
          <a:xfrm>
            <a:off x="870500" y="4730375"/>
            <a:ext cx="838200" cy="2952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84"/>
          <p:cNvSpPr txBox="1"/>
          <p:nvPr>
            <p:ph type="title"/>
          </p:nvPr>
        </p:nvSpPr>
        <p:spPr>
          <a:xfrm rot="161729">
            <a:off x="671485" y="572108"/>
            <a:ext cx="7029878" cy="760139"/>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b="1" lang="en">
                <a:latin typeface="Roboto"/>
                <a:ea typeface="Roboto"/>
                <a:cs typeface="Roboto"/>
                <a:sym typeface="Roboto"/>
              </a:rPr>
              <a:t>Identify the bias in this example (C):</a:t>
            </a:r>
            <a:endParaRPr b="1">
              <a:latin typeface="Roboto"/>
              <a:ea typeface="Roboto"/>
              <a:cs typeface="Roboto"/>
              <a:sym typeface="Roboto"/>
            </a:endParaRPr>
          </a:p>
        </p:txBody>
      </p:sp>
      <p:sp>
        <p:nvSpPr>
          <p:cNvPr id="604" name="Google Shape;604;p84"/>
          <p:cNvSpPr txBox="1"/>
          <p:nvPr/>
        </p:nvSpPr>
        <p:spPr>
          <a:xfrm>
            <a:off x="1022600" y="1282625"/>
            <a:ext cx="6921600" cy="795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t/>
            </a:r>
            <a:endParaRPr b="0" i="0" sz="2050" u="none" cap="none" strike="noStrike">
              <a:solidFill>
                <a:schemeClr val="dk1"/>
              </a:solidFill>
              <a:latin typeface="Sniglet"/>
              <a:ea typeface="Sniglet"/>
              <a:cs typeface="Sniglet"/>
              <a:sym typeface="Sniglet"/>
            </a:endParaRPr>
          </a:p>
          <a:p>
            <a:pPr indent="0" lvl="0" marL="0" marR="0" rtl="0" algn="l">
              <a:lnSpc>
                <a:spcPct val="115000"/>
              </a:lnSpc>
              <a:spcBef>
                <a:spcPts val="0"/>
              </a:spcBef>
              <a:spcAft>
                <a:spcPts val="0"/>
              </a:spcAft>
              <a:buClr>
                <a:srgbClr val="000000"/>
              </a:buClr>
              <a:buSzPts val="2450"/>
              <a:buFont typeface="Arial"/>
              <a:buNone/>
            </a:pPr>
            <a:r>
              <a:rPr b="0" i="0" lang="en" sz="2450" u="none" cap="none" strike="noStrike">
                <a:solidFill>
                  <a:schemeClr val="dk1"/>
                </a:solidFill>
                <a:latin typeface="Sniglet"/>
                <a:ea typeface="Sniglet"/>
                <a:cs typeface="Sniglet"/>
                <a:sym typeface="Sniglet"/>
              </a:rPr>
              <a:t>Explore the </a:t>
            </a:r>
            <a:r>
              <a:rPr lang="en" sz="2450">
                <a:solidFill>
                  <a:schemeClr val="dk1"/>
                </a:solidFill>
                <a:latin typeface="Sniglet"/>
                <a:ea typeface="Sniglet"/>
                <a:cs typeface="Sniglet"/>
                <a:sym typeface="Sniglet"/>
              </a:rPr>
              <a:t>shoes</a:t>
            </a:r>
            <a:r>
              <a:rPr b="0" i="0" lang="en" sz="2450" u="none" cap="none" strike="noStrike">
                <a:solidFill>
                  <a:schemeClr val="dk1"/>
                </a:solidFill>
                <a:latin typeface="Sniglet"/>
                <a:ea typeface="Sniglet"/>
                <a:cs typeface="Sniglet"/>
                <a:sym typeface="Sniglet"/>
              </a:rPr>
              <a:t> database from QuickDraw.</a:t>
            </a:r>
            <a:endParaRPr b="0" i="0" sz="2450" u="none" cap="none" strike="noStrike">
              <a:solidFill>
                <a:schemeClr val="dk1"/>
              </a:solidFill>
              <a:latin typeface="Sniglet"/>
              <a:ea typeface="Sniglet"/>
              <a:cs typeface="Sniglet"/>
              <a:sym typeface="Sniglet"/>
            </a:endParaRPr>
          </a:p>
          <a:p>
            <a:pPr indent="0" lvl="0" marL="0" marR="0" rtl="0" algn="l">
              <a:lnSpc>
                <a:spcPct val="115000"/>
              </a:lnSpc>
              <a:spcBef>
                <a:spcPts val="0"/>
              </a:spcBef>
              <a:spcAft>
                <a:spcPts val="0"/>
              </a:spcAft>
              <a:buClr>
                <a:srgbClr val="000000"/>
              </a:buClr>
              <a:buSzPts val="2450"/>
              <a:buFont typeface="Arial"/>
              <a:buNone/>
            </a:pPr>
            <a:r>
              <a:rPr lang="en" sz="2450">
                <a:solidFill>
                  <a:schemeClr val="dk1"/>
                </a:solidFill>
                <a:latin typeface="Sniglet"/>
                <a:ea typeface="Sniglet"/>
                <a:cs typeface="Sniglet"/>
                <a:sym typeface="Sniglet"/>
              </a:rPr>
              <a:t>https://quickdraw.withgoogle.com/data/shoe</a:t>
            </a:r>
            <a:endParaRPr sz="2450">
              <a:solidFill>
                <a:schemeClr val="dk1"/>
              </a:solidFill>
              <a:latin typeface="Sniglet"/>
              <a:ea typeface="Sniglet"/>
              <a:cs typeface="Sniglet"/>
              <a:sym typeface="Sniglet"/>
            </a:endParaRPr>
          </a:p>
          <a:p>
            <a:pPr indent="0" lvl="0" marL="0" marR="0" rtl="0" algn="l">
              <a:lnSpc>
                <a:spcPct val="115000"/>
              </a:lnSpc>
              <a:spcBef>
                <a:spcPts val="0"/>
              </a:spcBef>
              <a:spcAft>
                <a:spcPts val="0"/>
              </a:spcAft>
              <a:buClr>
                <a:srgbClr val="000000"/>
              </a:buClr>
              <a:buSzPts val="2050"/>
              <a:buFont typeface="Arial"/>
              <a:buNone/>
            </a:pPr>
            <a:r>
              <a:t/>
            </a:r>
            <a:endParaRPr b="0" i="0" sz="2050" u="none" cap="none" strike="noStrike">
              <a:solidFill>
                <a:schemeClr val="dk1"/>
              </a:solidFill>
              <a:latin typeface="Sniglet"/>
              <a:ea typeface="Sniglet"/>
              <a:cs typeface="Sniglet"/>
              <a:sym typeface="Sniglet"/>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605" name="Google Shape;605;p8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06" name="Google Shape;606;p84"/>
          <p:cNvPicPr preferRelativeResize="0"/>
          <p:nvPr/>
        </p:nvPicPr>
        <p:blipFill>
          <a:blip r:embed="rId3">
            <a:alphaModFix/>
          </a:blip>
          <a:stretch>
            <a:fillRect/>
          </a:stretch>
        </p:blipFill>
        <p:spPr>
          <a:xfrm>
            <a:off x="870500" y="4730375"/>
            <a:ext cx="838200" cy="295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1"/>
          <p:cNvSpPr txBox="1"/>
          <p:nvPr/>
        </p:nvSpPr>
        <p:spPr>
          <a:xfrm>
            <a:off x="923925" y="796350"/>
            <a:ext cx="7038000" cy="1775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t/>
            </a:r>
            <a:endParaRPr sz="2900">
              <a:solidFill>
                <a:srgbClr val="FFFFFF"/>
              </a:solidFill>
              <a:latin typeface="Sniglet"/>
              <a:ea typeface="Sniglet"/>
              <a:cs typeface="Sniglet"/>
              <a:sym typeface="Sniglet"/>
            </a:endParaRPr>
          </a:p>
          <a:p>
            <a:pPr indent="0" lvl="0" marL="0" rtl="0" algn="ctr">
              <a:lnSpc>
                <a:spcPct val="115000"/>
              </a:lnSpc>
              <a:spcBef>
                <a:spcPts val="0"/>
              </a:spcBef>
              <a:spcAft>
                <a:spcPts val="0"/>
              </a:spcAft>
              <a:buClr>
                <a:schemeClr val="dk1"/>
              </a:buClr>
              <a:buSzPts val="1100"/>
              <a:buFont typeface="Arial"/>
              <a:buNone/>
            </a:pPr>
            <a:r>
              <a:rPr lang="en" sz="2650">
                <a:solidFill>
                  <a:srgbClr val="FFFFFF"/>
                </a:solidFill>
                <a:latin typeface="Sniglet"/>
                <a:ea typeface="Sniglet"/>
                <a:cs typeface="Sniglet"/>
                <a:sym typeface="Sniglet"/>
              </a:rPr>
              <a:t>"Making computers perform “intelligent” tasks such as recognizing things, understanding them, and making decisions about them."</a:t>
            </a:r>
            <a:endParaRPr sz="2650">
              <a:solidFill>
                <a:srgbClr val="FFFFFF"/>
              </a:solidFill>
              <a:latin typeface="Sniglet"/>
              <a:ea typeface="Sniglet"/>
              <a:cs typeface="Sniglet"/>
              <a:sym typeface="Sniglet"/>
            </a:endParaRPr>
          </a:p>
          <a:p>
            <a:pPr indent="0" lvl="0" marL="0" rtl="0" algn="l">
              <a:spcBef>
                <a:spcPts val="0"/>
              </a:spcBef>
              <a:spcAft>
                <a:spcPts val="0"/>
              </a:spcAft>
              <a:buNone/>
            </a:pPr>
            <a:r>
              <a:t/>
            </a:r>
            <a:endParaRPr>
              <a:latin typeface="Sniglet"/>
              <a:ea typeface="Sniglet"/>
              <a:cs typeface="Sniglet"/>
              <a:sym typeface="Sniglet"/>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85"/>
          <p:cNvSpPr txBox="1"/>
          <p:nvPr>
            <p:ph type="title"/>
          </p:nvPr>
        </p:nvSpPr>
        <p:spPr>
          <a:xfrm rot="161729">
            <a:off x="671485" y="572108"/>
            <a:ext cx="7029878" cy="760139"/>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b="1" lang="en">
                <a:latin typeface="Roboto"/>
                <a:ea typeface="Roboto"/>
                <a:cs typeface="Roboto"/>
                <a:sym typeface="Roboto"/>
              </a:rPr>
              <a:t>Identify the bias in this example (D):</a:t>
            </a:r>
            <a:endParaRPr b="1">
              <a:latin typeface="Roboto"/>
              <a:ea typeface="Roboto"/>
              <a:cs typeface="Roboto"/>
              <a:sym typeface="Roboto"/>
            </a:endParaRPr>
          </a:p>
        </p:txBody>
      </p:sp>
      <p:sp>
        <p:nvSpPr>
          <p:cNvPr id="612" name="Google Shape;612;p85"/>
          <p:cNvSpPr txBox="1"/>
          <p:nvPr/>
        </p:nvSpPr>
        <p:spPr>
          <a:xfrm>
            <a:off x="1022600" y="1282625"/>
            <a:ext cx="6921600" cy="795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t/>
            </a:r>
            <a:endParaRPr b="0" i="0" sz="2050" u="none" cap="none" strike="noStrike">
              <a:solidFill>
                <a:schemeClr val="dk1"/>
              </a:solidFill>
              <a:latin typeface="Sniglet"/>
              <a:ea typeface="Sniglet"/>
              <a:cs typeface="Sniglet"/>
              <a:sym typeface="Sniglet"/>
            </a:endParaRPr>
          </a:p>
          <a:p>
            <a:pPr indent="0" lvl="0" marL="0" marR="0" rtl="0" algn="l">
              <a:lnSpc>
                <a:spcPct val="115000"/>
              </a:lnSpc>
              <a:spcBef>
                <a:spcPts val="0"/>
              </a:spcBef>
              <a:spcAft>
                <a:spcPts val="0"/>
              </a:spcAft>
              <a:buClr>
                <a:srgbClr val="000000"/>
              </a:buClr>
              <a:buSzPts val="2450"/>
              <a:buFont typeface="Arial"/>
              <a:buNone/>
            </a:pPr>
            <a:r>
              <a:rPr b="0" i="0" lang="en" sz="2450" u="none" cap="none" strike="noStrike">
                <a:solidFill>
                  <a:schemeClr val="dk1"/>
                </a:solidFill>
                <a:latin typeface="Sniglet"/>
                <a:ea typeface="Sniglet"/>
                <a:cs typeface="Sniglet"/>
                <a:sym typeface="Sniglet"/>
              </a:rPr>
              <a:t>Google search for images of “outdoor recreation.”</a:t>
            </a:r>
            <a:endParaRPr b="0" i="0" sz="2450" u="none" cap="none" strike="noStrike">
              <a:solidFill>
                <a:schemeClr val="dk1"/>
              </a:solidFill>
              <a:latin typeface="Sniglet"/>
              <a:ea typeface="Sniglet"/>
              <a:cs typeface="Sniglet"/>
              <a:sym typeface="Sniglet"/>
            </a:endParaRPr>
          </a:p>
          <a:p>
            <a:pPr indent="0" lvl="0" marL="0" marR="0" rtl="0" algn="l">
              <a:lnSpc>
                <a:spcPct val="115000"/>
              </a:lnSpc>
              <a:spcBef>
                <a:spcPts val="0"/>
              </a:spcBef>
              <a:spcAft>
                <a:spcPts val="0"/>
              </a:spcAft>
              <a:buClr>
                <a:srgbClr val="000000"/>
              </a:buClr>
              <a:buSzPts val="2050"/>
              <a:buFont typeface="Arial"/>
              <a:buNone/>
            </a:pPr>
            <a:r>
              <a:t/>
            </a:r>
            <a:endParaRPr b="0" i="0" sz="2050" u="none" cap="none" strike="noStrike">
              <a:solidFill>
                <a:schemeClr val="dk1"/>
              </a:solidFill>
              <a:latin typeface="Sniglet"/>
              <a:ea typeface="Sniglet"/>
              <a:cs typeface="Sniglet"/>
              <a:sym typeface="Sniglet"/>
            </a:endParaRPr>
          </a:p>
          <a:p>
            <a:pPr indent="0" lvl="0" marL="0" marR="0" rtl="0" algn="l">
              <a:lnSpc>
                <a:spcPct val="115000"/>
              </a:lnSpc>
              <a:spcBef>
                <a:spcPts val="0"/>
              </a:spcBef>
              <a:spcAft>
                <a:spcPts val="0"/>
              </a:spcAft>
              <a:buClr>
                <a:srgbClr val="000000"/>
              </a:buClr>
              <a:buSzPts val="2050"/>
              <a:buFont typeface="Arial"/>
              <a:buNone/>
            </a:pPr>
            <a:r>
              <a:t/>
            </a:r>
            <a:endParaRPr b="0" i="0" sz="2050" u="none" cap="none" strike="noStrike">
              <a:solidFill>
                <a:schemeClr val="dk1"/>
              </a:solidFill>
              <a:latin typeface="Sniglet"/>
              <a:ea typeface="Sniglet"/>
              <a:cs typeface="Sniglet"/>
              <a:sym typeface="Sniglet"/>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613" name="Google Shape;613;p8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14" name="Google Shape;614;p85"/>
          <p:cNvPicPr preferRelativeResize="0"/>
          <p:nvPr/>
        </p:nvPicPr>
        <p:blipFill>
          <a:blip r:embed="rId3">
            <a:alphaModFix/>
          </a:blip>
          <a:stretch>
            <a:fillRect/>
          </a:stretch>
        </p:blipFill>
        <p:spPr>
          <a:xfrm>
            <a:off x="870500" y="4730375"/>
            <a:ext cx="838200" cy="2952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86"/>
          <p:cNvSpPr txBox="1"/>
          <p:nvPr>
            <p:ph type="title"/>
          </p:nvPr>
        </p:nvSpPr>
        <p:spPr>
          <a:xfrm rot="161729">
            <a:off x="659801" y="571829"/>
            <a:ext cx="7029878" cy="1255692"/>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b="1" lang="en">
                <a:latin typeface="Roboto"/>
                <a:ea typeface="Roboto"/>
                <a:cs typeface="Roboto"/>
                <a:sym typeface="Roboto"/>
              </a:rPr>
              <a:t>Investigate</a:t>
            </a:r>
            <a:r>
              <a:rPr b="1" lang="en">
                <a:latin typeface="Roboto"/>
                <a:ea typeface="Roboto"/>
                <a:cs typeface="Roboto"/>
                <a:sym typeface="Roboto"/>
              </a:rPr>
              <a:t> 1 of these examples to find the bias:</a:t>
            </a:r>
            <a:endParaRPr b="1">
              <a:latin typeface="Roboto"/>
              <a:ea typeface="Roboto"/>
              <a:cs typeface="Roboto"/>
              <a:sym typeface="Roboto"/>
            </a:endParaRPr>
          </a:p>
        </p:txBody>
      </p:sp>
      <p:sp>
        <p:nvSpPr>
          <p:cNvPr id="620" name="Google Shape;620;p86"/>
          <p:cNvSpPr txBox="1"/>
          <p:nvPr/>
        </p:nvSpPr>
        <p:spPr>
          <a:xfrm>
            <a:off x="800400" y="1705750"/>
            <a:ext cx="7505400" cy="2960100"/>
          </a:xfrm>
          <a:prstGeom prst="rect">
            <a:avLst/>
          </a:prstGeom>
          <a:noFill/>
          <a:ln>
            <a:noFill/>
          </a:ln>
        </p:spPr>
        <p:txBody>
          <a:bodyPr anchorCtr="0" anchor="t" bIns="91425" lIns="91425" spcFirstLastPara="1" rIns="91425" wrap="square" tIns="91425">
            <a:noAutofit/>
          </a:bodyPr>
          <a:lstStyle/>
          <a:p>
            <a:pPr indent="-371475" lvl="0" marL="457200" rtl="0" algn="l">
              <a:lnSpc>
                <a:spcPct val="115000"/>
              </a:lnSpc>
              <a:spcBef>
                <a:spcPts val="0"/>
              </a:spcBef>
              <a:spcAft>
                <a:spcPts val="0"/>
              </a:spcAft>
              <a:buClr>
                <a:schemeClr val="dk1"/>
              </a:buClr>
              <a:buSzPts val="2250"/>
              <a:buFont typeface="Sniglet"/>
              <a:buAutoNum type="alphaUcPeriod"/>
            </a:pPr>
            <a:r>
              <a:rPr lang="en" sz="2250">
                <a:solidFill>
                  <a:schemeClr val="dk1"/>
                </a:solidFill>
                <a:latin typeface="Sniglet"/>
                <a:ea typeface="Sniglet"/>
                <a:cs typeface="Sniglet"/>
                <a:sym typeface="Sniglet"/>
              </a:rPr>
              <a:t>Google image search for “physicist”</a:t>
            </a:r>
            <a:endParaRPr sz="2250">
              <a:solidFill>
                <a:schemeClr val="dk1"/>
              </a:solidFill>
              <a:latin typeface="Sniglet"/>
              <a:ea typeface="Sniglet"/>
              <a:cs typeface="Sniglet"/>
              <a:sym typeface="Sniglet"/>
            </a:endParaRPr>
          </a:p>
          <a:p>
            <a:pPr indent="-371475" lvl="0" marL="457200" rtl="0" algn="l">
              <a:lnSpc>
                <a:spcPct val="115000"/>
              </a:lnSpc>
              <a:spcBef>
                <a:spcPts val="1000"/>
              </a:spcBef>
              <a:spcAft>
                <a:spcPts val="0"/>
              </a:spcAft>
              <a:buClr>
                <a:schemeClr val="dk1"/>
              </a:buClr>
              <a:buSzPts val="2250"/>
              <a:buFont typeface="Sniglet"/>
              <a:buAutoNum type="alphaUcPeriod"/>
            </a:pPr>
            <a:r>
              <a:rPr lang="en" sz="2250">
                <a:solidFill>
                  <a:schemeClr val="dk1"/>
                </a:solidFill>
                <a:latin typeface="Sniglet"/>
                <a:ea typeface="Sniglet"/>
                <a:cs typeface="Sniglet"/>
                <a:sym typeface="Sniglet"/>
              </a:rPr>
              <a:t>Google translate ”She is a doctor. He is a nurse” from English to Hungarian then from Hungarian back to English.</a:t>
            </a:r>
            <a:endParaRPr sz="2250">
              <a:solidFill>
                <a:schemeClr val="dk1"/>
              </a:solidFill>
              <a:latin typeface="Sniglet"/>
              <a:ea typeface="Sniglet"/>
              <a:cs typeface="Sniglet"/>
              <a:sym typeface="Sniglet"/>
            </a:endParaRPr>
          </a:p>
          <a:p>
            <a:pPr indent="-371475" lvl="0" marL="457200" rtl="0" algn="l">
              <a:lnSpc>
                <a:spcPct val="115000"/>
              </a:lnSpc>
              <a:spcBef>
                <a:spcPts val="1000"/>
              </a:spcBef>
              <a:spcAft>
                <a:spcPts val="0"/>
              </a:spcAft>
              <a:buClr>
                <a:schemeClr val="dk1"/>
              </a:buClr>
              <a:buSzPts val="2250"/>
              <a:buFont typeface="Sniglet"/>
              <a:buAutoNum type="alphaUcPeriod"/>
            </a:pPr>
            <a:r>
              <a:rPr lang="en" sz="2250">
                <a:solidFill>
                  <a:schemeClr val="dk1"/>
                </a:solidFill>
                <a:latin typeface="Sniglet"/>
                <a:ea typeface="Sniglet"/>
                <a:cs typeface="Sniglet"/>
                <a:sym typeface="Sniglet"/>
              </a:rPr>
              <a:t>Explore shoes database from QuickDraw.</a:t>
            </a:r>
            <a:endParaRPr sz="2250">
              <a:solidFill>
                <a:schemeClr val="dk1"/>
              </a:solidFill>
              <a:latin typeface="Sniglet"/>
              <a:ea typeface="Sniglet"/>
              <a:cs typeface="Sniglet"/>
              <a:sym typeface="Sniglet"/>
            </a:endParaRPr>
          </a:p>
          <a:p>
            <a:pPr indent="-371475" lvl="0" marL="457200" rtl="0" algn="l">
              <a:lnSpc>
                <a:spcPct val="115000"/>
              </a:lnSpc>
              <a:spcBef>
                <a:spcPts val="1000"/>
              </a:spcBef>
              <a:spcAft>
                <a:spcPts val="0"/>
              </a:spcAft>
              <a:buClr>
                <a:schemeClr val="dk1"/>
              </a:buClr>
              <a:buSzPts val="2250"/>
              <a:buFont typeface="Sniglet"/>
              <a:buAutoNum type="alphaUcPeriod"/>
            </a:pPr>
            <a:r>
              <a:rPr b="0" i="0" lang="en" sz="2250" u="none" cap="none" strike="noStrike">
                <a:solidFill>
                  <a:schemeClr val="dk1"/>
                </a:solidFill>
                <a:latin typeface="Sniglet"/>
                <a:ea typeface="Sniglet"/>
                <a:cs typeface="Sniglet"/>
                <a:sym typeface="Sniglet"/>
              </a:rPr>
              <a:t>Google search for images of “outdoor recreation.”</a:t>
            </a:r>
            <a:endParaRPr b="0" i="0" sz="2250" u="none" cap="none" strike="noStrike">
              <a:solidFill>
                <a:schemeClr val="dk1"/>
              </a:solidFill>
              <a:latin typeface="Sniglet"/>
              <a:ea typeface="Sniglet"/>
              <a:cs typeface="Sniglet"/>
              <a:sym typeface="Sniglet"/>
            </a:endParaRPr>
          </a:p>
          <a:p>
            <a:pPr indent="0" lvl="0" marL="0" marR="0" rtl="0" algn="l">
              <a:lnSpc>
                <a:spcPct val="115000"/>
              </a:lnSpc>
              <a:spcBef>
                <a:spcPts val="1000"/>
              </a:spcBef>
              <a:spcAft>
                <a:spcPts val="0"/>
              </a:spcAft>
              <a:buClr>
                <a:srgbClr val="000000"/>
              </a:buClr>
              <a:buSzPts val="2050"/>
              <a:buFont typeface="Arial"/>
              <a:buNone/>
            </a:pPr>
            <a:r>
              <a:t/>
            </a:r>
            <a:endParaRPr b="0" i="0" sz="1850" u="none" cap="none" strike="noStrike">
              <a:solidFill>
                <a:schemeClr val="dk1"/>
              </a:solidFill>
              <a:latin typeface="Sniglet"/>
              <a:ea typeface="Sniglet"/>
              <a:cs typeface="Sniglet"/>
              <a:sym typeface="Sniglet"/>
            </a:endParaRPr>
          </a:p>
          <a:p>
            <a:pPr indent="0" lvl="0" marL="0" marR="0" rtl="0" algn="l">
              <a:lnSpc>
                <a:spcPct val="115000"/>
              </a:lnSpc>
              <a:spcBef>
                <a:spcPts val="0"/>
              </a:spcBef>
              <a:spcAft>
                <a:spcPts val="0"/>
              </a:spcAft>
              <a:buClr>
                <a:srgbClr val="000000"/>
              </a:buClr>
              <a:buSzPts val="2050"/>
              <a:buFont typeface="Arial"/>
              <a:buNone/>
            </a:pPr>
            <a:r>
              <a:t/>
            </a:r>
            <a:endParaRPr b="0" i="0" sz="1850" u="none" cap="none" strike="noStrike">
              <a:solidFill>
                <a:schemeClr val="dk1"/>
              </a:solidFill>
              <a:latin typeface="Sniglet"/>
              <a:ea typeface="Sniglet"/>
              <a:cs typeface="Sniglet"/>
              <a:sym typeface="Sniglet"/>
            </a:endParaRPr>
          </a:p>
          <a:p>
            <a:pPr indent="0" lvl="0" marL="0" marR="0" rtl="0" algn="l">
              <a:lnSpc>
                <a:spcPct val="100000"/>
              </a:lnSpc>
              <a:spcBef>
                <a:spcPts val="0"/>
              </a:spcBef>
              <a:spcAft>
                <a:spcPts val="0"/>
              </a:spcAft>
              <a:buClr>
                <a:srgbClr val="000000"/>
              </a:buClr>
              <a:buSzPts val="800"/>
              <a:buFont typeface="Arial"/>
              <a:buNone/>
            </a:pPr>
            <a:r>
              <a:t/>
            </a:r>
            <a:endParaRPr b="0" i="0" sz="600" u="none" cap="none" strike="noStrike">
              <a:solidFill>
                <a:srgbClr val="000000"/>
              </a:solidFill>
              <a:latin typeface="Arial"/>
              <a:ea typeface="Arial"/>
              <a:cs typeface="Arial"/>
              <a:sym typeface="Arial"/>
            </a:endParaRPr>
          </a:p>
        </p:txBody>
      </p:sp>
      <p:sp>
        <p:nvSpPr>
          <p:cNvPr id="621" name="Google Shape;621;p8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22" name="Google Shape;622;p86"/>
          <p:cNvPicPr preferRelativeResize="0"/>
          <p:nvPr/>
        </p:nvPicPr>
        <p:blipFill>
          <a:blip r:embed="rId3">
            <a:alphaModFix/>
          </a:blip>
          <a:stretch>
            <a:fillRect/>
          </a:stretch>
        </p:blipFill>
        <p:spPr>
          <a:xfrm>
            <a:off x="870500" y="4730375"/>
            <a:ext cx="838200" cy="2952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D02"/>
        </a:solidFill>
      </p:bgPr>
    </p:bg>
    <p:spTree>
      <p:nvGrpSpPr>
        <p:cNvPr id="627" name="Shape 627"/>
        <p:cNvGrpSpPr/>
        <p:nvPr/>
      </p:nvGrpSpPr>
      <p:grpSpPr>
        <a:xfrm>
          <a:off x="0" y="0"/>
          <a:ext cx="0" cy="0"/>
          <a:chOff x="0" y="0"/>
          <a:chExt cx="0" cy="0"/>
        </a:xfrm>
      </p:grpSpPr>
      <p:sp>
        <p:nvSpPr>
          <p:cNvPr id="628" name="Google Shape;628;p87"/>
          <p:cNvSpPr txBox="1"/>
          <p:nvPr>
            <p:ph idx="4294967295" type="title"/>
          </p:nvPr>
        </p:nvSpPr>
        <p:spPr>
          <a:xfrm>
            <a:off x="457200" y="205978"/>
            <a:ext cx="8229600" cy="7950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3200"/>
              <a:buFont typeface="Century Gothic"/>
              <a:buNone/>
            </a:pPr>
            <a:r>
              <a:rPr lang="en"/>
              <a:t>Historical / cultural</a:t>
            </a:r>
            <a:r>
              <a:rPr b="1" i="0" lang="en" sz="3200" u="none" cap="none" strike="noStrike">
                <a:solidFill>
                  <a:schemeClr val="accent1"/>
                </a:solidFill>
                <a:latin typeface="Century Gothic"/>
                <a:ea typeface="Century Gothic"/>
                <a:cs typeface="Century Gothic"/>
                <a:sym typeface="Century Gothic"/>
              </a:rPr>
              <a:t> bias</a:t>
            </a:r>
            <a:endParaRPr b="1" i="0" sz="3200" u="none" cap="none" strike="noStrike">
              <a:solidFill>
                <a:schemeClr val="accent1"/>
              </a:solidFill>
              <a:latin typeface="Century Gothic"/>
              <a:ea typeface="Century Gothic"/>
              <a:cs typeface="Century Gothic"/>
              <a:sym typeface="Century Gothic"/>
            </a:endParaRPr>
          </a:p>
        </p:txBody>
      </p:sp>
      <p:sp>
        <p:nvSpPr>
          <p:cNvPr id="629" name="Google Shape;629;p87"/>
          <p:cNvSpPr txBox="1"/>
          <p:nvPr>
            <p:ph idx="12" type="sldNum"/>
          </p:nvPr>
        </p:nvSpPr>
        <p:spPr>
          <a:xfrm>
            <a:off x="8556784" y="4749851"/>
            <a:ext cx="548700" cy="3936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630" name="Google Shape;630;p87"/>
          <p:cNvSpPr txBox="1"/>
          <p:nvPr>
            <p:ph idx="11" type="ftr"/>
          </p:nvPr>
        </p:nvSpPr>
        <p:spPr>
          <a:xfrm>
            <a:off x="2064325" y="4751575"/>
            <a:ext cx="3435900" cy="23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Results of google search on “physicist”</a:t>
            </a:r>
            <a:endParaRPr b="0" i="0" sz="1000" u="none" cap="none" strike="noStrike">
              <a:solidFill>
                <a:schemeClr val="accent6"/>
              </a:solidFill>
              <a:latin typeface="Century Gothic"/>
              <a:ea typeface="Century Gothic"/>
              <a:cs typeface="Century Gothic"/>
              <a:sym typeface="Century Gothic"/>
            </a:endParaRPr>
          </a:p>
        </p:txBody>
      </p:sp>
      <p:pic>
        <p:nvPicPr>
          <p:cNvPr id="631" name="Google Shape;631;p87"/>
          <p:cNvPicPr preferRelativeResize="0"/>
          <p:nvPr/>
        </p:nvPicPr>
        <p:blipFill rotWithShape="1">
          <a:blip r:embed="rId3">
            <a:alphaModFix/>
          </a:blip>
          <a:srcRect b="0" l="0" r="0" t="0"/>
          <a:stretch/>
        </p:blipFill>
        <p:spPr>
          <a:xfrm>
            <a:off x="1345077" y="1027500"/>
            <a:ext cx="6566924" cy="3601224"/>
          </a:xfrm>
          <a:prstGeom prst="rect">
            <a:avLst/>
          </a:prstGeom>
          <a:noFill/>
          <a:ln>
            <a:noFill/>
          </a:ln>
        </p:spPr>
      </p:pic>
      <p:pic>
        <p:nvPicPr>
          <p:cNvPr id="632" name="Google Shape;632;p87"/>
          <p:cNvPicPr preferRelativeResize="0"/>
          <p:nvPr/>
        </p:nvPicPr>
        <p:blipFill>
          <a:blip r:embed="rId4">
            <a:alphaModFix/>
          </a:blip>
          <a:stretch>
            <a:fillRect/>
          </a:stretch>
        </p:blipFill>
        <p:spPr>
          <a:xfrm>
            <a:off x="870500" y="4730375"/>
            <a:ext cx="838200" cy="2952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D02"/>
        </a:solidFill>
      </p:bgPr>
    </p:bg>
    <p:spTree>
      <p:nvGrpSpPr>
        <p:cNvPr id="637" name="Shape 637"/>
        <p:cNvGrpSpPr/>
        <p:nvPr/>
      </p:nvGrpSpPr>
      <p:grpSpPr>
        <a:xfrm>
          <a:off x="0" y="0"/>
          <a:ext cx="0" cy="0"/>
          <a:chOff x="0" y="0"/>
          <a:chExt cx="0" cy="0"/>
        </a:xfrm>
      </p:grpSpPr>
      <p:sp>
        <p:nvSpPr>
          <p:cNvPr id="638" name="Google Shape;638;p88"/>
          <p:cNvSpPr txBox="1"/>
          <p:nvPr>
            <p:ph idx="4294967295" type="title"/>
          </p:nvPr>
        </p:nvSpPr>
        <p:spPr>
          <a:xfrm>
            <a:off x="457200" y="205978"/>
            <a:ext cx="8229600" cy="7950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3200"/>
              <a:buFont typeface="Century Gothic"/>
              <a:buNone/>
            </a:pPr>
            <a:r>
              <a:rPr lang="en"/>
              <a:t>Language / gender</a:t>
            </a:r>
            <a:r>
              <a:rPr b="1" i="0" lang="en" sz="3200" u="none" cap="none" strike="noStrike">
                <a:solidFill>
                  <a:schemeClr val="accent1"/>
                </a:solidFill>
                <a:latin typeface="Century Gothic"/>
                <a:ea typeface="Century Gothic"/>
                <a:cs typeface="Century Gothic"/>
                <a:sym typeface="Century Gothic"/>
              </a:rPr>
              <a:t> bias</a:t>
            </a:r>
            <a:endParaRPr b="1" i="0" sz="3200" u="none" cap="none" strike="noStrike">
              <a:solidFill>
                <a:schemeClr val="accent1"/>
              </a:solidFill>
              <a:latin typeface="Century Gothic"/>
              <a:ea typeface="Century Gothic"/>
              <a:cs typeface="Century Gothic"/>
              <a:sym typeface="Century Gothic"/>
            </a:endParaRPr>
          </a:p>
        </p:txBody>
      </p:sp>
      <p:sp>
        <p:nvSpPr>
          <p:cNvPr id="639" name="Google Shape;639;p88"/>
          <p:cNvSpPr txBox="1"/>
          <p:nvPr>
            <p:ph idx="12" type="sldNum"/>
          </p:nvPr>
        </p:nvSpPr>
        <p:spPr>
          <a:xfrm>
            <a:off x="8556784" y="4749851"/>
            <a:ext cx="548700" cy="3936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640" name="Google Shape;640;p88"/>
          <p:cNvSpPr txBox="1"/>
          <p:nvPr>
            <p:ph idx="11" type="ftr"/>
          </p:nvPr>
        </p:nvSpPr>
        <p:spPr>
          <a:xfrm>
            <a:off x="457200" y="4264950"/>
            <a:ext cx="7620600" cy="23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https://www.google.com/search?q=Google+translate&amp;ie=utf-8&amp;oe=utf-8&amp;client=firefox-b-1</a:t>
            </a:r>
            <a:endParaRPr b="0" i="0" sz="1000" u="none" cap="none" strike="noStrike">
              <a:solidFill>
                <a:schemeClr val="accent6"/>
              </a:solidFill>
              <a:latin typeface="Century Gothic"/>
              <a:ea typeface="Century Gothic"/>
              <a:cs typeface="Century Gothic"/>
              <a:sym typeface="Century Gothic"/>
            </a:endParaRPr>
          </a:p>
        </p:txBody>
      </p:sp>
      <p:sp>
        <p:nvSpPr>
          <p:cNvPr id="641" name="Google Shape;641;p88"/>
          <p:cNvSpPr txBox="1"/>
          <p:nvPr>
            <p:ph idx="4294967295" type="body"/>
          </p:nvPr>
        </p:nvSpPr>
        <p:spPr>
          <a:xfrm>
            <a:off x="457200" y="1200151"/>
            <a:ext cx="8229600" cy="329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accent1"/>
              </a:buClr>
              <a:buSzPts val="2800"/>
              <a:buFont typeface="Noto Sans Symbols"/>
              <a:buChar char="▪"/>
            </a:pPr>
            <a:r>
              <a:rPr lang="en"/>
              <a:t>Open Google translate; set input language to English, output language to Hungarian</a:t>
            </a:r>
            <a:endParaRPr/>
          </a:p>
          <a:p>
            <a:pPr indent="-342900" lvl="0" marL="342900" marR="0" rtl="0" algn="l">
              <a:lnSpc>
                <a:spcPct val="100000"/>
              </a:lnSpc>
              <a:spcBef>
                <a:spcPts val="0"/>
              </a:spcBef>
              <a:spcAft>
                <a:spcPts val="0"/>
              </a:spcAft>
              <a:buClr>
                <a:schemeClr val="accent1"/>
              </a:buClr>
              <a:buSzPts val="2800"/>
              <a:buFont typeface="Noto Sans Symbols"/>
              <a:buChar char="▪"/>
            </a:pPr>
            <a:r>
              <a:rPr lang="en" u="sng">
                <a:solidFill>
                  <a:schemeClr val="hlink"/>
                </a:solidFill>
                <a:hlinkClick r:id="rId3"/>
              </a:rPr>
              <a:t>Translate “She is a doctor, he is a nurse” to Hungarian</a:t>
            </a:r>
            <a:endParaRPr/>
          </a:p>
          <a:p>
            <a:pPr indent="-165100" lvl="0" marL="342900" marR="0" rtl="0" algn="l">
              <a:lnSpc>
                <a:spcPct val="100000"/>
              </a:lnSpc>
              <a:spcBef>
                <a:spcPts val="560"/>
              </a:spcBef>
              <a:spcAft>
                <a:spcPts val="0"/>
              </a:spcAft>
              <a:buClr>
                <a:schemeClr val="accent1"/>
              </a:buClr>
              <a:buSzPts val="2800"/>
              <a:buFont typeface="Noto Sans Symbols"/>
              <a:buNone/>
            </a:pPr>
            <a:r>
              <a:t/>
            </a:r>
            <a:endParaRPr b="0" i="0" sz="2800" u="none" cap="none" strike="noStrike">
              <a:solidFill>
                <a:schemeClr val="dk1"/>
              </a:solidFill>
              <a:latin typeface="Calibri"/>
              <a:ea typeface="Calibri"/>
              <a:cs typeface="Calibri"/>
              <a:sym typeface="Calibri"/>
            </a:endParaRPr>
          </a:p>
        </p:txBody>
      </p:sp>
      <p:pic>
        <p:nvPicPr>
          <p:cNvPr id="642" name="Google Shape;642;p88"/>
          <p:cNvPicPr preferRelativeResize="0"/>
          <p:nvPr/>
        </p:nvPicPr>
        <p:blipFill>
          <a:blip r:embed="rId4">
            <a:alphaModFix/>
          </a:blip>
          <a:stretch>
            <a:fillRect/>
          </a:stretch>
        </p:blipFill>
        <p:spPr>
          <a:xfrm>
            <a:off x="870500" y="4730375"/>
            <a:ext cx="838200" cy="2952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D02"/>
        </a:solidFill>
      </p:bgPr>
    </p:bg>
    <p:spTree>
      <p:nvGrpSpPr>
        <p:cNvPr id="647" name="Shape 647"/>
        <p:cNvGrpSpPr/>
        <p:nvPr/>
      </p:nvGrpSpPr>
      <p:grpSpPr>
        <a:xfrm>
          <a:off x="0" y="0"/>
          <a:ext cx="0" cy="0"/>
          <a:chOff x="0" y="0"/>
          <a:chExt cx="0" cy="0"/>
        </a:xfrm>
      </p:grpSpPr>
      <p:sp>
        <p:nvSpPr>
          <p:cNvPr id="648" name="Google Shape;648;p89"/>
          <p:cNvSpPr txBox="1"/>
          <p:nvPr>
            <p:ph idx="4294967295" type="title"/>
          </p:nvPr>
        </p:nvSpPr>
        <p:spPr>
          <a:xfrm>
            <a:off x="457200" y="205978"/>
            <a:ext cx="8229600" cy="7950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3200"/>
              <a:buFont typeface="Century Gothic"/>
              <a:buNone/>
            </a:pPr>
            <a:r>
              <a:rPr lang="en"/>
              <a:t>Language / gender</a:t>
            </a:r>
            <a:r>
              <a:rPr b="1" i="0" lang="en" sz="3200" u="none" cap="none" strike="noStrike">
                <a:solidFill>
                  <a:schemeClr val="accent1"/>
                </a:solidFill>
                <a:latin typeface="Century Gothic"/>
                <a:ea typeface="Century Gothic"/>
                <a:cs typeface="Century Gothic"/>
                <a:sym typeface="Century Gothic"/>
              </a:rPr>
              <a:t> bias</a:t>
            </a:r>
            <a:endParaRPr b="1" i="0" sz="3200" u="none" cap="none" strike="noStrike">
              <a:solidFill>
                <a:schemeClr val="accent1"/>
              </a:solidFill>
              <a:latin typeface="Century Gothic"/>
              <a:ea typeface="Century Gothic"/>
              <a:cs typeface="Century Gothic"/>
              <a:sym typeface="Century Gothic"/>
            </a:endParaRPr>
          </a:p>
        </p:txBody>
      </p:sp>
      <p:sp>
        <p:nvSpPr>
          <p:cNvPr id="649" name="Google Shape;649;p89"/>
          <p:cNvSpPr txBox="1"/>
          <p:nvPr>
            <p:ph idx="12" type="sldNum"/>
          </p:nvPr>
        </p:nvSpPr>
        <p:spPr>
          <a:xfrm>
            <a:off x="8556784" y="4749851"/>
            <a:ext cx="548700" cy="3936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650" name="Google Shape;650;p89"/>
          <p:cNvSpPr txBox="1"/>
          <p:nvPr>
            <p:ph idx="11" type="ftr"/>
          </p:nvPr>
        </p:nvSpPr>
        <p:spPr>
          <a:xfrm>
            <a:off x="457200" y="4273325"/>
            <a:ext cx="7530600" cy="23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https://www.google.com/search?q=Google+translate&amp;ie=utf-8&amp;oe=utf-8&amp;client=firefox-b-1</a:t>
            </a:r>
            <a:endParaRPr b="0" i="0" sz="1000" u="none" cap="none" strike="noStrike">
              <a:solidFill>
                <a:schemeClr val="accent6"/>
              </a:solidFill>
              <a:latin typeface="Century Gothic"/>
              <a:ea typeface="Century Gothic"/>
              <a:cs typeface="Century Gothic"/>
              <a:sym typeface="Century Gothic"/>
            </a:endParaRPr>
          </a:p>
        </p:txBody>
      </p:sp>
      <p:pic>
        <p:nvPicPr>
          <p:cNvPr id="651" name="Google Shape;651;p89"/>
          <p:cNvPicPr preferRelativeResize="0"/>
          <p:nvPr/>
        </p:nvPicPr>
        <p:blipFill rotWithShape="1">
          <a:blip r:embed="rId3">
            <a:alphaModFix/>
          </a:blip>
          <a:srcRect b="0" l="0" r="0" t="0"/>
          <a:stretch/>
        </p:blipFill>
        <p:spPr>
          <a:xfrm>
            <a:off x="4838700" y="1534381"/>
            <a:ext cx="3771899" cy="2464870"/>
          </a:xfrm>
          <a:prstGeom prst="rect">
            <a:avLst/>
          </a:prstGeom>
          <a:noFill/>
          <a:ln cap="flat" cmpd="sng" w="19050">
            <a:solidFill>
              <a:schemeClr val="dk2"/>
            </a:solidFill>
            <a:prstDash val="solid"/>
            <a:round/>
            <a:headEnd len="sm" w="sm" type="none"/>
            <a:tailEnd len="sm" w="sm" type="none"/>
          </a:ln>
        </p:spPr>
      </p:pic>
      <p:pic>
        <p:nvPicPr>
          <p:cNvPr id="652" name="Google Shape;652;p89"/>
          <p:cNvPicPr preferRelativeResize="0"/>
          <p:nvPr/>
        </p:nvPicPr>
        <p:blipFill rotWithShape="1">
          <a:blip r:embed="rId4">
            <a:alphaModFix/>
          </a:blip>
          <a:srcRect b="0" l="0" r="0" t="0"/>
          <a:stretch/>
        </p:blipFill>
        <p:spPr>
          <a:xfrm>
            <a:off x="533400" y="1534378"/>
            <a:ext cx="3771899" cy="2464865"/>
          </a:xfrm>
          <a:prstGeom prst="rect">
            <a:avLst/>
          </a:prstGeom>
          <a:noFill/>
          <a:ln cap="flat" cmpd="sng" w="19050">
            <a:solidFill>
              <a:schemeClr val="dk2"/>
            </a:solidFill>
            <a:prstDash val="solid"/>
            <a:round/>
            <a:headEnd len="sm" w="sm" type="none"/>
            <a:tailEnd len="sm" w="sm" type="none"/>
          </a:ln>
        </p:spPr>
      </p:pic>
      <p:cxnSp>
        <p:nvCxnSpPr>
          <p:cNvPr id="653" name="Google Shape;653;p89"/>
          <p:cNvCxnSpPr>
            <a:stCxn id="652" idx="3"/>
            <a:endCxn id="651" idx="1"/>
          </p:cNvCxnSpPr>
          <p:nvPr/>
        </p:nvCxnSpPr>
        <p:spPr>
          <a:xfrm>
            <a:off x="4305299" y="2766810"/>
            <a:ext cx="533400" cy="0"/>
          </a:xfrm>
          <a:prstGeom prst="straightConnector1">
            <a:avLst/>
          </a:prstGeom>
          <a:noFill/>
          <a:ln cap="flat" cmpd="sng" w="38100">
            <a:solidFill>
              <a:schemeClr val="dk2"/>
            </a:solidFill>
            <a:prstDash val="solid"/>
            <a:round/>
            <a:headEnd len="sm" w="sm" type="none"/>
            <a:tailEnd len="med" w="med" type="triangle"/>
          </a:ln>
        </p:spPr>
      </p:cxnSp>
      <p:pic>
        <p:nvPicPr>
          <p:cNvPr id="654" name="Google Shape;654;p89"/>
          <p:cNvPicPr preferRelativeResize="0"/>
          <p:nvPr/>
        </p:nvPicPr>
        <p:blipFill>
          <a:blip r:embed="rId5">
            <a:alphaModFix/>
          </a:blip>
          <a:stretch>
            <a:fillRect/>
          </a:stretch>
        </p:blipFill>
        <p:spPr>
          <a:xfrm>
            <a:off x="870500" y="4730375"/>
            <a:ext cx="838200" cy="2952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D02"/>
        </a:solidFill>
      </p:bgPr>
    </p:bg>
    <p:spTree>
      <p:nvGrpSpPr>
        <p:cNvPr id="659" name="Shape 659"/>
        <p:cNvGrpSpPr/>
        <p:nvPr/>
      </p:nvGrpSpPr>
      <p:grpSpPr>
        <a:xfrm>
          <a:off x="0" y="0"/>
          <a:ext cx="0" cy="0"/>
          <a:chOff x="0" y="0"/>
          <a:chExt cx="0" cy="0"/>
        </a:xfrm>
      </p:grpSpPr>
      <p:sp>
        <p:nvSpPr>
          <p:cNvPr id="660" name="Google Shape;660;p90"/>
          <p:cNvSpPr txBox="1"/>
          <p:nvPr>
            <p:ph idx="4294967295" type="title"/>
          </p:nvPr>
        </p:nvSpPr>
        <p:spPr>
          <a:xfrm>
            <a:off x="457200" y="205978"/>
            <a:ext cx="8229600" cy="7950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3200"/>
              <a:buFont typeface="Century Gothic"/>
              <a:buNone/>
            </a:pPr>
            <a:r>
              <a:rPr lang="en"/>
              <a:t>User Interaction </a:t>
            </a:r>
            <a:r>
              <a:rPr b="1" i="0" lang="en" sz="3200" u="none" cap="none" strike="noStrike">
                <a:solidFill>
                  <a:schemeClr val="accent1"/>
                </a:solidFill>
                <a:latin typeface="Century Gothic"/>
                <a:ea typeface="Century Gothic"/>
                <a:cs typeface="Century Gothic"/>
                <a:sym typeface="Century Gothic"/>
              </a:rPr>
              <a:t>bias</a:t>
            </a:r>
            <a:endParaRPr b="1" i="0" sz="3200" u="none" cap="none" strike="noStrike">
              <a:solidFill>
                <a:schemeClr val="accent1"/>
              </a:solidFill>
              <a:latin typeface="Century Gothic"/>
              <a:ea typeface="Century Gothic"/>
              <a:cs typeface="Century Gothic"/>
              <a:sym typeface="Century Gothic"/>
            </a:endParaRPr>
          </a:p>
        </p:txBody>
      </p:sp>
      <p:sp>
        <p:nvSpPr>
          <p:cNvPr id="661" name="Google Shape;661;p90"/>
          <p:cNvSpPr txBox="1"/>
          <p:nvPr>
            <p:ph idx="4294967295" type="body"/>
          </p:nvPr>
        </p:nvSpPr>
        <p:spPr>
          <a:xfrm>
            <a:off x="457200" y="1200151"/>
            <a:ext cx="8229600" cy="329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accent1"/>
              </a:buClr>
              <a:buSzPts val="2800"/>
              <a:buFont typeface="Noto Sans Symbols"/>
              <a:buChar char="▪"/>
            </a:pPr>
            <a:r>
              <a:rPr lang="en"/>
              <a:t>Draw a shoe</a:t>
            </a:r>
            <a:endParaRPr/>
          </a:p>
          <a:p>
            <a:pPr indent="-165100" lvl="0" marL="342900" marR="0" rtl="0" algn="l">
              <a:lnSpc>
                <a:spcPct val="100000"/>
              </a:lnSpc>
              <a:spcBef>
                <a:spcPts val="560"/>
              </a:spcBef>
              <a:spcAft>
                <a:spcPts val="0"/>
              </a:spcAft>
              <a:buClr>
                <a:schemeClr val="accent1"/>
              </a:buClr>
              <a:buSzPts val="2800"/>
              <a:buFont typeface="Noto Sans Symbols"/>
              <a:buNone/>
            </a:pPr>
            <a:r>
              <a:t/>
            </a:r>
            <a:endParaRPr b="0" i="0" sz="2800" u="none" cap="none" strike="noStrike">
              <a:solidFill>
                <a:schemeClr val="dk1"/>
              </a:solidFill>
              <a:latin typeface="Calibri"/>
              <a:ea typeface="Calibri"/>
              <a:cs typeface="Calibri"/>
              <a:sym typeface="Calibri"/>
            </a:endParaRPr>
          </a:p>
        </p:txBody>
      </p:sp>
      <p:sp>
        <p:nvSpPr>
          <p:cNvPr id="662" name="Google Shape;662;p90"/>
          <p:cNvSpPr txBox="1"/>
          <p:nvPr>
            <p:ph idx="12" type="sldNum"/>
          </p:nvPr>
        </p:nvSpPr>
        <p:spPr>
          <a:xfrm>
            <a:off x="8556784" y="4749851"/>
            <a:ext cx="548700" cy="3936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663" name="Google Shape;663;p90"/>
          <p:cNvSpPr txBox="1"/>
          <p:nvPr>
            <p:ph idx="11" type="ftr"/>
          </p:nvPr>
        </p:nvSpPr>
        <p:spPr>
          <a:xfrm>
            <a:off x="457200" y="4334822"/>
            <a:ext cx="3171600" cy="23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https://quickdraw.withgoogle.com</a:t>
            </a:r>
            <a:endParaRPr b="0" i="0" sz="1000" u="none" cap="none" strike="noStrike">
              <a:solidFill>
                <a:schemeClr val="accent6"/>
              </a:solidFill>
              <a:latin typeface="Century Gothic"/>
              <a:ea typeface="Century Gothic"/>
              <a:cs typeface="Century Gothic"/>
              <a:sym typeface="Century Gothic"/>
            </a:endParaRPr>
          </a:p>
        </p:txBody>
      </p:sp>
      <p:pic>
        <p:nvPicPr>
          <p:cNvPr id="664" name="Google Shape;664;p90"/>
          <p:cNvPicPr preferRelativeResize="0"/>
          <p:nvPr/>
        </p:nvPicPr>
        <p:blipFill rotWithShape="1">
          <a:blip r:embed="rId3">
            <a:alphaModFix/>
          </a:blip>
          <a:srcRect b="0" l="17661" r="0" t="0"/>
          <a:stretch/>
        </p:blipFill>
        <p:spPr>
          <a:xfrm>
            <a:off x="2978425" y="1428538"/>
            <a:ext cx="4015426" cy="2743124"/>
          </a:xfrm>
          <a:prstGeom prst="rect">
            <a:avLst/>
          </a:prstGeom>
          <a:noFill/>
          <a:ln>
            <a:noFill/>
          </a:ln>
        </p:spPr>
      </p:pic>
      <p:pic>
        <p:nvPicPr>
          <p:cNvPr id="665" name="Google Shape;665;p90"/>
          <p:cNvPicPr preferRelativeResize="0"/>
          <p:nvPr/>
        </p:nvPicPr>
        <p:blipFill>
          <a:blip r:embed="rId4">
            <a:alphaModFix/>
          </a:blip>
          <a:stretch>
            <a:fillRect/>
          </a:stretch>
        </p:blipFill>
        <p:spPr>
          <a:xfrm>
            <a:off x="870500" y="4730375"/>
            <a:ext cx="838200" cy="2952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D02"/>
        </a:solidFill>
      </p:bgPr>
    </p:bg>
    <p:spTree>
      <p:nvGrpSpPr>
        <p:cNvPr id="670" name="Shape 670"/>
        <p:cNvGrpSpPr/>
        <p:nvPr/>
      </p:nvGrpSpPr>
      <p:grpSpPr>
        <a:xfrm>
          <a:off x="0" y="0"/>
          <a:ext cx="0" cy="0"/>
          <a:chOff x="0" y="0"/>
          <a:chExt cx="0" cy="0"/>
        </a:xfrm>
      </p:grpSpPr>
      <p:sp>
        <p:nvSpPr>
          <p:cNvPr id="671" name="Google Shape;671;p91"/>
          <p:cNvSpPr txBox="1"/>
          <p:nvPr>
            <p:ph idx="4294967295" type="body"/>
          </p:nvPr>
        </p:nvSpPr>
        <p:spPr>
          <a:xfrm>
            <a:off x="457200" y="1200151"/>
            <a:ext cx="8229600" cy="329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accent1"/>
              </a:buClr>
              <a:buSzPts val="2800"/>
              <a:buFont typeface="Noto Sans Symbols"/>
              <a:buChar char="▪"/>
            </a:pPr>
            <a:r>
              <a:rPr b="0" i="0" lang="en" sz="2800" u="none" cap="none" strike="noStrike">
                <a:solidFill>
                  <a:schemeClr val="dk1"/>
                </a:solidFill>
                <a:latin typeface="Calibri"/>
                <a:ea typeface="Calibri"/>
                <a:cs typeface="Calibri"/>
                <a:sym typeface="Calibri"/>
              </a:rPr>
              <a:t>Example</a:t>
            </a:r>
            <a:endParaRPr/>
          </a:p>
          <a:p>
            <a:pPr indent="-165100" lvl="0" marL="342900" marR="0" rtl="0" algn="l">
              <a:lnSpc>
                <a:spcPct val="100000"/>
              </a:lnSpc>
              <a:spcBef>
                <a:spcPts val="560"/>
              </a:spcBef>
              <a:spcAft>
                <a:spcPts val="0"/>
              </a:spcAft>
              <a:buClr>
                <a:schemeClr val="accent1"/>
              </a:buClr>
              <a:buSzPts val="2800"/>
              <a:buFont typeface="Noto Sans Symbols"/>
              <a:buNone/>
            </a:pPr>
            <a:r>
              <a:t/>
            </a:r>
            <a:endParaRPr b="0" i="0" sz="2800" u="none" cap="none" strike="noStrike">
              <a:solidFill>
                <a:schemeClr val="dk1"/>
              </a:solidFill>
              <a:latin typeface="Calibri"/>
              <a:ea typeface="Calibri"/>
              <a:cs typeface="Calibri"/>
              <a:sym typeface="Calibri"/>
            </a:endParaRPr>
          </a:p>
        </p:txBody>
      </p:sp>
      <p:sp>
        <p:nvSpPr>
          <p:cNvPr id="672" name="Google Shape;672;p91"/>
          <p:cNvSpPr txBox="1"/>
          <p:nvPr>
            <p:ph idx="12" type="sldNum"/>
          </p:nvPr>
        </p:nvSpPr>
        <p:spPr>
          <a:xfrm>
            <a:off x="8556784" y="4749851"/>
            <a:ext cx="548700" cy="3936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673" name="Google Shape;673;p91"/>
          <p:cNvSpPr txBox="1"/>
          <p:nvPr>
            <p:ph idx="11" type="ftr"/>
          </p:nvPr>
        </p:nvSpPr>
        <p:spPr>
          <a:xfrm>
            <a:off x="480475" y="4343150"/>
            <a:ext cx="3579300" cy="23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https://quickdraw.withgoogle.com/data</a:t>
            </a:r>
            <a:endParaRPr b="0" i="0" sz="1000" u="none" cap="none" strike="noStrike">
              <a:solidFill>
                <a:schemeClr val="accent6"/>
              </a:solidFill>
              <a:latin typeface="Century Gothic"/>
              <a:ea typeface="Century Gothic"/>
              <a:cs typeface="Century Gothic"/>
              <a:sym typeface="Century Gothic"/>
            </a:endParaRPr>
          </a:p>
        </p:txBody>
      </p:sp>
      <p:pic>
        <p:nvPicPr>
          <p:cNvPr id="674" name="Google Shape;674;p91"/>
          <p:cNvPicPr preferRelativeResize="0"/>
          <p:nvPr/>
        </p:nvPicPr>
        <p:blipFill rotWithShape="1">
          <a:blip r:embed="rId3">
            <a:alphaModFix/>
          </a:blip>
          <a:srcRect b="0" l="0" r="0" t="0"/>
          <a:stretch/>
        </p:blipFill>
        <p:spPr>
          <a:xfrm>
            <a:off x="582775" y="1178001"/>
            <a:ext cx="7978450" cy="2787475"/>
          </a:xfrm>
          <a:prstGeom prst="rect">
            <a:avLst/>
          </a:prstGeom>
          <a:noFill/>
          <a:ln>
            <a:noFill/>
          </a:ln>
        </p:spPr>
      </p:pic>
      <p:sp>
        <p:nvSpPr>
          <p:cNvPr id="675" name="Google Shape;675;p91"/>
          <p:cNvSpPr txBox="1"/>
          <p:nvPr>
            <p:ph idx="4294967295" type="title"/>
          </p:nvPr>
        </p:nvSpPr>
        <p:spPr>
          <a:xfrm>
            <a:off x="457200" y="205978"/>
            <a:ext cx="8229600" cy="7950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3200"/>
              <a:buFont typeface="Century Gothic"/>
              <a:buNone/>
            </a:pPr>
            <a:r>
              <a:rPr lang="en"/>
              <a:t>User Interaction </a:t>
            </a:r>
            <a:r>
              <a:rPr b="1" i="0" lang="en" sz="3200" u="none" cap="none" strike="noStrike">
                <a:solidFill>
                  <a:schemeClr val="accent1"/>
                </a:solidFill>
                <a:latin typeface="Century Gothic"/>
                <a:ea typeface="Century Gothic"/>
                <a:cs typeface="Century Gothic"/>
                <a:sym typeface="Century Gothic"/>
              </a:rPr>
              <a:t>bias</a:t>
            </a:r>
            <a:endParaRPr b="1" i="0" sz="3200" u="none" cap="none" strike="noStrike">
              <a:solidFill>
                <a:schemeClr val="accent1"/>
              </a:solidFill>
              <a:latin typeface="Century Gothic"/>
              <a:ea typeface="Century Gothic"/>
              <a:cs typeface="Century Gothic"/>
              <a:sym typeface="Century Gothic"/>
            </a:endParaRPr>
          </a:p>
        </p:txBody>
      </p:sp>
      <p:pic>
        <p:nvPicPr>
          <p:cNvPr id="676" name="Google Shape;676;p91"/>
          <p:cNvPicPr preferRelativeResize="0"/>
          <p:nvPr/>
        </p:nvPicPr>
        <p:blipFill>
          <a:blip r:embed="rId4">
            <a:alphaModFix/>
          </a:blip>
          <a:stretch>
            <a:fillRect/>
          </a:stretch>
        </p:blipFill>
        <p:spPr>
          <a:xfrm>
            <a:off x="870500" y="4730375"/>
            <a:ext cx="838200" cy="2952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D02"/>
        </a:solidFill>
      </p:bgPr>
    </p:bg>
    <p:spTree>
      <p:nvGrpSpPr>
        <p:cNvPr id="681" name="Shape 681"/>
        <p:cNvGrpSpPr/>
        <p:nvPr/>
      </p:nvGrpSpPr>
      <p:grpSpPr>
        <a:xfrm>
          <a:off x="0" y="0"/>
          <a:ext cx="0" cy="0"/>
          <a:chOff x="0" y="0"/>
          <a:chExt cx="0" cy="0"/>
        </a:xfrm>
      </p:grpSpPr>
      <p:sp>
        <p:nvSpPr>
          <p:cNvPr id="682" name="Google Shape;682;p92"/>
          <p:cNvSpPr txBox="1"/>
          <p:nvPr>
            <p:ph idx="4294967295" type="body"/>
          </p:nvPr>
        </p:nvSpPr>
        <p:spPr>
          <a:xfrm>
            <a:off x="457200" y="1200151"/>
            <a:ext cx="8229600" cy="329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accent1"/>
              </a:buClr>
              <a:buSzPts val="2800"/>
              <a:buFont typeface="Noto Sans Symbols"/>
              <a:buChar char="▪"/>
            </a:pPr>
            <a:r>
              <a:rPr lang="en"/>
              <a:t>Will it recognize these as shoes?</a:t>
            </a:r>
            <a:endParaRPr/>
          </a:p>
          <a:p>
            <a:pPr indent="-165100" lvl="0" marL="342900" marR="0" rtl="0" algn="l">
              <a:lnSpc>
                <a:spcPct val="100000"/>
              </a:lnSpc>
              <a:spcBef>
                <a:spcPts val="560"/>
              </a:spcBef>
              <a:spcAft>
                <a:spcPts val="0"/>
              </a:spcAft>
              <a:buClr>
                <a:schemeClr val="accent1"/>
              </a:buClr>
              <a:buSzPts val="2800"/>
              <a:buFont typeface="Noto Sans Symbols"/>
              <a:buNone/>
            </a:pPr>
            <a:r>
              <a:t/>
            </a:r>
            <a:endParaRPr b="0" i="0" sz="2800" u="none" cap="none" strike="noStrike">
              <a:solidFill>
                <a:schemeClr val="dk1"/>
              </a:solidFill>
              <a:latin typeface="Calibri"/>
              <a:ea typeface="Calibri"/>
              <a:cs typeface="Calibri"/>
              <a:sym typeface="Calibri"/>
            </a:endParaRPr>
          </a:p>
        </p:txBody>
      </p:sp>
      <p:sp>
        <p:nvSpPr>
          <p:cNvPr id="683" name="Google Shape;683;p92"/>
          <p:cNvSpPr txBox="1"/>
          <p:nvPr>
            <p:ph idx="12" type="sldNum"/>
          </p:nvPr>
        </p:nvSpPr>
        <p:spPr>
          <a:xfrm>
            <a:off x="8556784" y="4749851"/>
            <a:ext cx="548700" cy="3936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684" name="Google Shape;684;p92"/>
          <p:cNvSpPr txBox="1"/>
          <p:nvPr>
            <p:ph idx="11" type="ftr"/>
          </p:nvPr>
        </p:nvSpPr>
        <p:spPr>
          <a:xfrm>
            <a:off x="457200" y="4389700"/>
            <a:ext cx="3502500" cy="23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https://quickdraw.withgoogle.com/data</a:t>
            </a:r>
            <a:endParaRPr b="0" i="0" sz="1000" u="none" cap="none" strike="noStrike">
              <a:solidFill>
                <a:schemeClr val="accent6"/>
              </a:solidFill>
              <a:latin typeface="Century Gothic"/>
              <a:ea typeface="Century Gothic"/>
              <a:cs typeface="Century Gothic"/>
              <a:sym typeface="Century Gothic"/>
            </a:endParaRPr>
          </a:p>
        </p:txBody>
      </p:sp>
      <p:pic>
        <p:nvPicPr>
          <p:cNvPr id="685" name="Google Shape;685;p92"/>
          <p:cNvPicPr preferRelativeResize="0"/>
          <p:nvPr/>
        </p:nvPicPr>
        <p:blipFill rotWithShape="1">
          <a:blip r:embed="rId3">
            <a:alphaModFix/>
          </a:blip>
          <a:srcRect b="0" l="0" r="0" t="0"/>
          <a:stretch/>
        </p:blipFill>
        <p:spPr>
          <a:xfrm>
            <a:off x="997525" y="2306475"/>
            <a:ext cx="1579950" cy="1504725"/>
          </a:xfrm>
          <a:prstGeom prst="rect">
            <a:avLst/>
          </a:prstGeom>
          <a:noFill/>
          <a:ln>
            <a:noFill/>
          </a:ln>
        </p:spPr>
      </p:pic>
      <p:pic>
        <p:nvPicPr>
          <p:cNvPr id="686" name="Google Shape;686;p92"/>
          <p:cNvPicPr preferRelativeResize="0"/>
          <p:nvPr/>
        </p:nvPicPr>
        <p:blipFill rotWithShape="1">
          <a:blip r:embed="rId4">
            <a:alphaModFix/>
          </a:blip>
          <a:srcRect b="0" l="0" r="0" t="0"/>
          <a:stretch/>
        </p:blipFill>
        <p:spPr>
          <a:xfrm>
            <a:off x="3196866" y="2322975"/>
            <a:ext cx="1579950" cy="1471734"/>
          </a:xfrm>
          <a:prstGeom prst="rect">
            <a:avLst/>
          </a:prstGeom>
          <a:noFill/>
          <a:ln>
            <a:noFill/>
          </a:ln>
        </p:spPr>
      </p:pic>
      <p:pic>
        <p:nvPicPr>
          <p:cNvPr id="687" name="Google Shape;687;p92"/>
          <p:cNvPicPr preferRelativeResize="0"/>
          <p:nvPr/>
        </p:nvPicPr>
        <p:blipFill rotWithShape="1">
          <a:blip r:embed="rId5">
            <a:alphaModFix/>
          </a:blip>
          <a:srcRect b="0" l="0" r="0" t="0"/>
          <a:stretch/>
        </p:blipFill>
        <p:spPr>
          <a:xfrm>
            <a:off x="5157290" y="2322965"/>
            <a:ext cx="1471725" cy="1471725"/>
          </a:xfrm>
          <a:prstGeom prst="rect">
            <a:avLst/>
          </a:prstGeom>
          <a:noFill/>
          <a:ln>
            <a:noFill/>
          </a:ln>
        </p:spPr>
      </p:pic>
      <p:sp>
        <p:nvSpPr>
          <p:cNvPr id="688" name="Google Shape;688;p92"/>
          <p:cNvSpPr txBox="1"/>
          <p:nvPr>
            <p:ph idx="4294967295" type="title"/>
          </p:nvPr>
        </p:nvSpPr>
        <p:spPr>
          <a:xfrm>
            <a:off x="457200" y="205978"/>
            <a:ext cx="8229600" cy="7950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3200"/>
              <a:buFont typeface="Century Gothic"/>
              <a:buNone/>
            </a:pPr>
            <a:r>
              <a:rPr lang="en"/>
              <a:t>User Interaction </a:t>
            </a:r>
            <a:r>
              <a:rPr b="1" i="0" lang="en" sz="3200" u="none" cap="none" strike="noStrike">
                <a:solidFill>
                  <a:schemeClr val="accent1"/>
                </a:solidFill>
                <a:latin typeface="Century Gothic"/>
                <a:ea typeface="Century Gothic"/>
                <a:cs typeface="Century Gothic"/>
                <a:sym typeface="Century Gothic"/>
              </a:rPr>
              <a:t>bias</a:t>
            </a:r>
            <a:endParaRPr b="1" i="0" sz="3200" u="none" cap="none" strike="noStrike">
              <a:solidFill>
                <a:schemeClr val="accent1"/>
              </a:solidFill>
              <a:latin typeface="Century Gothic"/>
              <a:ea typeface="Century Gothic"/>
              <a:cs typeface="Century Gothic"/>
              <a:sym typeface="Century Gothic"/>
            </a:endParaRPr>
          </a:p>
        </p:txBody>
      </p:sp>
      <p:pic>
        <p:nvPicPr>
          <p:cNvPr id="689" name="Google Shape;689;p92"/>
          <p:cNvPicPr preferRelativeResize="0"/>
          <p:nvPr/>
        </p:nvPicPr>
        <p:blipFill>
          <a:blip r:embed="rId6">
            <a:alphaModFix/>
          </a:blip>
          <a:stretch>
            <a:fillRect/>
          </a:stretch>
        </p:blipFill>
        <p:spPr>
          <a:xfrm>
            <a:off x="870500" y="4730375"/>
            <a:ext cx="838200" cy="2952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D02"/>
        </a:solidFill>
      </p:bgPr>
    </p:bg>
    <p:spTree>
      <p:nvGrpSpPr>
        <p:cNvPr id="694" name="Shape 694"/>
        <p:cNvGrpSpPr/>
        <p:nvPr/>
      </p:nvGrpSpPr>
      <p:grpSpPr>
        <a:xfrm>
          <a:off x="0" y="0"/>
          <a:ext cx="0" cy="0"/>
          <a:chOff x="0" y="0"/>
          <a:chExt cx="0" cy="0"/>
        </a:xfrm>
      </p:grpSpPr>
      <p:sp>
        <p:nvSpPr>
          <p:cNvPr id="695" name="Google Shape;695;p93"/>
          <p:cNvSpPr txBox="1"/>
          <p:nvPr>
            <p:ph idx="4294967295" type="title"/>
          </p:nvPr>
        </p:nvSpPr>
        <p:spPr>
          <a:xfrm>
            <a:off x="457200" y="205978"/>
            <a:ext cx="8229600" cy="7950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3200"/>
              <a:buFont typeface="Century Gothic"/>
              <a:buNone/>
            </a:pPr>
            <a:r>
              <a:rPr lang="en"/>
              <a:t>Representation</a:t>
            </a:r>
            <a:r>
              <a:rPr b="1" i="0" lang="en" sz="3200" u="none" cap="none" strike="noStrike">
                <a:solidFill>
                  <a:schemeClr val="accent1"/>
                </a:solidFill>
                <a:latin typeface="Century Gothic"/>
                <a:ea typeface="Century Gothic"/>
                <a:cs typeface="Century Gothic"/>
                <a:sym typeface="Century Gothic"/>
              </a:rPr>
              <a:t> bias</a:t>
            </a:r>
            <a:endParaRPr b="1" i="0" sz="3200" u="none" cap="none" strike="noStrike">
              <a:solidFill>
                <a:schemeClr val="accent1"/>
              </a:solidFill>
              <a:latin typeface="Century Gothic"/>
              <a:ea typeface="Century Gothic"/>
              <a:cs typeface="Century Gothic"/>
              <a:sym typeface="Century Gothic"/>
            </a:endParaRPr>
          </a:p>
        </p:txBody>
      </p:sp>
      <p:sp>
        <p:nvSpPr>
          <p:cNvPr id="696" name="Google Shape;696;p93"/>
          <p:cNvSpPr txBox="1"/>
          <p:nvPr>
            <p:ph idx="12" type="sldNum"/>
          </p:nvPr>
        </p:nvSpPr>
        <p:spPr>
          <a:xfrm>
            <a:off x="8556784" y="4749851"/>
            <a:ext cx="548700" cy="3936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697" name="Google Shape;697;p93"/>
          <p:cNvPicPr preferRelativeResize="0"/>
          <p:nvPr/>
        </p:nvPicPr>
        <p:blipFill rotWithShape="1">
          <a:blip r:embed="rId3">
            <a:alphaModFix/>
          </a:blip>
          <a:srcRect b="0" l="0" r="0" t="0"/>
          <a:stretch/>
        </p:blipFill>
        <p:spPr>
          <a:xfrm>
            <a:off x="1066800" y="1153375"/>
            <a:ext cx="6776352" cy="3678600"/>
          </a:xfrm>
          <a:prstGeom prst="rect">
            <a:avLst/>
          </a:prstGeom>
          <a:noFill/>
          <a:ln>
            <a:noFill/>
          </a:ln>
        </p:spPr>
      </p:pic>
      <p:pic>
        <p:nvPicPr>
          <p:cNvPr id="698" name="Google Shape;698;p93"/>
          <p:cNvPicPr preferRelativeResize="0"/>
          <p:nvPr/>
        </p:nvPicPr>
        <p:blipFill>
          <a:blip r:embed="rId4">
            <a:alphaModFix/>
          </a:blip>
          <a:stretch>
            <a:fillRect/>
          </a:stretch>
        </p:blipFill>
        <p:spPr>
          <a:xfrm>
            <a:off x="870500" y="4730375"/>
            <a:ext cx="838200" cy="2952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D02"/>
        </a:solidFill>
      </p:bgPr>
    </p:bg>
    <p:spTree>
      <p:nvGrpSpPr>
        <p:cNvPr id="703" name="Shape 703"/>
        <p:cNvGrpSpPr/>
        <p:nvPr/>
      </p:nvGrpSpPr>
      <p:grpSpPr>
        <a:xfrm>
          <a:off x="0" y="0"/>
          <a:ext cx="0" cy="0"/>
          <a:chOff x="0" y="0"/>
          <a:chExt cx="0" cy="0"/>
        </a:xfrm>
      </p:grpSpPr>
      <p:sp>
        <p:nvSpPr>
          <p:cNvPr id="704" name="Google Shape;704;p94"/>
          <p:cNvSpPr txBox="1"/>
          <p:nvPr>
            <p:ph idx="4294967295" type="title"/>
          </p:nvPr>
        </p:nvSpPr>
        <p:spPr>
          <a:xfrm>
            <a:off x="457200" y="205978"/>
            <a:ext cx="8229600" cy="7950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3200"/>
              <a:buFont typeface="Century Gothic"/>
              <a:buNone/>
            </a:pPr>
            <a:r>
              <a:rPr lang="en"/>
              <a:t>Selection</a:t>
            </a:r>
            <a:r>
              <a:rPr b="1" i="0" lang="en" sz="3200" u="none" cap="none" strike="noStrike">
                <a:solidFill>
                  <a:schemeClr val="accent1"/>
                </a:solidFill>
                <a:latin typeface="Century Gothic"/>
                <a:ea typeface="Century Gothic"/>
                <a:cs typeface="Century Gothic"/>
                <a:sym typeface="Century Gothic"/>
              </a:rPr>
              <a:t> bias</a:t>
            </a:r>
            <a:endParaRPr b="1" i="0" sz="3200" u="none" cap="none" strike="noStrike">
              <a:solidFill>
                <a:schemeClr val="accent1"/>
              </a:solidFill>
              <a:latin typeface="Century Gothic"/>
              <a:ea typeface="Century Gothic"/>
              <a:cs typeface="Century Gothic"/>
              <a:sym typeface="Century Gothic"/>
            </a:endParaRPr>
          </a:p>
        </p:txBody>
      </p:sp>
      <p:sp>
        <p:nvSpPr>
          <p:cNvPr id="705" name="Google Shape;705;p94"/>
          <p:cNvSpPr txBox="1"/>
          <p:nvPr>
            <p:ph idx="12" type="sldNum"/>
          </p:nvPr>
        </p:nvSpPr>
        <p:spPr>
          <a:xfrm>
            <a:off x="8556784" y="4749851"/>
            <a:ext cx="548700" cy="3936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706" name="Google Shape;706;p94"/>
          <p:cNvSpPr txBox="1"/>
          <p:nvPr>
            <p:ph idx="11" type="ftr"/>
          </p:nvPr>
        </p:nvSpPr>
        <p:spPr>
          <a:xfrm>
            <a:off x="1680475" y="4599175"/>
            <a:ext cx="4419600" cy="23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http://proceedings.mlr.press/v81/buolamwini18a.html</a:t>
            </a:r>
            <a:endParaRPr b="0" i="0" sz="1000" u="none" cap="none" strike="noStrike">
              <a:solidFill>
                <a:schemeClr val="accent6"/>
              </a:solidFill>
              <a:latin typeface="Century Gothic"/>
              <a:ea typeface="Century Gothic"/>
              <a:cs typeface="Century Gothic"/>
              <a:sym typeface="Century Gothic"/>
            </a:endParaRPr>
          </a:p>
        </p:txBody>
      </p:sp>
      <p:pic>
        <p:nvPicPr>
          <p:cNvPr descr="FernandaSlides_Page_17.png" id="707" name="Google Shape;707;p94"/>
          <p:cNvPicPr preferRelativeResize="0"/>
          <p:nvPr/>
        </p:nvPicPr>
        <p:blipFill rotWithShape="1">
          <a:blip r:embed="rId3">
            <a:alphaModFix/>
          </a:blip>
          <a:srcRect b="0" l="0" r="0" t="0"/>
          <a:stretch/>
        </p:blipFill>
        <p:spPr>
          <a:xfrm>
            <a:off x="1680475" y="1048425"/>
            <a:ext cx="5956825" cy="3350951"/>
          </a:xfrm>
          <a:prstGeom prst="rect">
            <a:avLst/>
          </a:prstGeom>
          <a:noFill/>
          <a:ln>
            <a:noFill/>
          </a:ln>
        </p:spPr>
      </p:pic>
      <p:pic>
        <p:nvPicPr>
          <p:cNvPr id="708" name="Google Shape;708;p94"/>
          <p:cNvPicPr preferRelativeResize="0"/>
          <p:nvPr/>
        </p:nvPicPr>
        <p:blipFill>
          <a:blip r:embed="rId4">
            <a:alphaModFix/>
          </a:blip>
          <a:stretch>
            <a:fillRect/>
          </a:stretch>
        </p:blipFill>
        <p:spPr>
          <a:xfrm>
            <a:off x="870500" y="4730375"/>
            <a:ext cx="838200" cy="295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9651"/>
        </a:solidFill>
      </p:bgPr>
    </p:bg>
    <p:spTree>
      <p:nvGrpSpPr>
        <p:cNvPr id="169" name="Shape 169"/>
        <p:cNvGrpSpPr/>
        <p:nvPr/>
      </p:nvGrpSpPr>
      <p:grpSpPr>
        <a:xfrm>
          <a:off x="0" y="0"/>
          <a:ext cx="0" cy="0"/>
          <a:chOff x="0" y="0"/>
          <a:chExt cx="0" cy="0"/>
        </a:xfrm>
      </p:grpSpPr>
      <p:sp>
        <p:nvSpPr>
          <p:cNvPr id="170" name="Google Shape;170;p32"/>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Parts of machine learning </a:t>
            </a:r>
            <a:endParaRPr/>
          </a:p>
        </p:txBody>
      </p:sp>
      <p:sp>
        <p:nvSpPr>
          <p:cNvPr id="171" name="Google Shape;171;p32"/>
          <p:cNvSpPr/>
          <p:nvPr/>
        </p:nvSpPr>
        <p:spPr>
          <a:xfrm rot="-152142">
            <a:off x="1333737" y="2074150"/>
            <a:ext cx="2264818" cy="1840197"/>
          </a:xfrm>
          <a:prstGeom prst="homePlate">
            <a:avLst>
              <a:gd fmla="val 30129" name="adj"/>
            </a:avLst>
          </a:prstGeom>
          <a:solidFill>
            <a:srgbClr val="A6CD02"/>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u="sng">
                <a:latin typeface="Sniglet"/>
                <a:ea typeface="Sniglet"/>
                <a:cs typeface="Sniglet"/>
                <a:sym typeface="Sniglet"/>
              </a:rPr>
              <a:t>dataset</a:t>
            </a:r>
            <a:endParaRPr sz="1800" u="sng">
              <a:latin typeface="Sniglet"/>
              <a:ea typeface="Sniglet"/>
              <a:cs typeface="Sniglet"/>
              <a:sym typeface="Sniglet"/>
            </a:endParaRPr>
          </a:p>
        </p:txBody>
      </p:sp>
      <p:sp>
        <p:nvSpPr>
          <p:cNvPr id="172" name="Google Shape;172;p32"/>
          <p:cNvSpPr/>
          <p:nvPr/>
        </p:nvSpPr>
        <p:spPr>
          <a:xfrm rot="-151954">
            <a:off x="3295809" y="1986429"/>
            <a:ext cx="2308355" cy="1840197"/>
          </a:xfrm>
          <a:prstGeom prst="chevron">
            <a:avLst>
              <a:gd fmla="val 29853" name="adj"/>
            </a:avLst>
          </a:prstGeom>
          <a:solidFill>
            <a:srgbClr val="FAD900"/>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Sniglet"/>
                <a:ea typeface="Sniglet"/>
                <a:cs typeface="Sniglet"/>
                <a:sym typeface="Sniglet"/>
              </a:rPr>
              <a:t>learning algorithm</a:t>
            </a:r>
            <a:endParaRPr sz="1800">
              <a:latin typeface="Sniglet"/>
              <a:ea typeface="Sniglet"/>
              <a:cs typeface="Sniglet"/>
              <a:sym typeface="Sniglet"/>
            </a:endParaRPr>
          </a:p>
        </p:txBody>
      </p:sp>
      <p:sp>
        <p:nvSpPr>
          <p:cNvPr id="173" name="Google Shape;173;p32"/>
          <p:cNvSpPr/>
          <p:nvPr/>
        </p:nvSpPr>
        <p:spPr>
          <a:xfrm rot="-151775">
            <a:off x="5301341" y="1893924"/>
            <a:ext cx="2481018" cy="1840197"/>
          </a:xfrm>
          <a:prstGeom prst="chevron">
            <a:avLst>
              <a:gd fmla="val 29853" name="adj"/>
            </a:avLst>
          </a:prstGeom>
          <a:solidFill>
            <a:srgbClr val="FFA300"/>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Sniglet"/>
                <a:ea typeface="Sniglet"/>
                <a:cs typeface="Sniglet"/>
                <a:sym typeface="Sniglet"/>
              </a:rPr>
              <a:t>prediction!</a:t>
            </a:r>
            <a:endParaRPr sz="1800">
              <a:latin typeface="Sniglet"/>
              <a:ea typeface="Sniglet"/>
              <a:cs typeface="Sniglet"/>
              <a:sym typeface="Sniglet"/>
            </a:endParaRPr>
          </a:p>
        </p:txBody>
      </p:sp>
      <p:sp>
        <p:nvSpPr>
          <p:cNvPr id="174" name="Google Shape;174;p3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D02"/>
        </a:solidFill>
      </p:bgPr>
    </p:bg>
    <p:spTree>
      <p:nvGrpSpPr>
        <p:cNvPr id="713" name="Shape 713"/>
        <p:cNvGrpSpPr/>
        <p:nvPr/>
      </p:nvGrpSpPr>
      <p:grpSpPr>
        <a:xfrm>
          <a:off x="0" y="0"/>
          <a:ext cx="0" cy="0"/>
          <a:chOff x="0" y="0"/>
          <a:chExt cx="0" cy="0"/>
        </a:xfrm>
      </p:grpSpPr>
      <p:sp>
        <p:nvSpPr>
          <p:cNvPr id="714" name="Google Shape;714;p95"/>
          <p:cNvSpPr txBox="1"/>
          <p:nvPr>
            <p:ph idx="4294967295" type="title"/>
          </p:nvPr>
        </p:nvSpPr>
        <p:spPr>
          <a:xfrm>
            <a:off x="457200" y="205978"/>
            <a:ext cx="8229600" cy="7950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3200"/>
              <a:buFont typeface="Century Gothic"/>
              <a:buNone/>
            </a:pPr>
            <a:r>
              <a:rPr lang="en"/>
              <a:t>SELection</a:t>
            </a:r>
            <a:r>
              <a:rPr b="1" i="0" lang="en" sz="3200" u="none" cap="none" strike="noStrike">
                <a:solidFill>
                  <a:schemeClr val="accent1"/>
                </a:solidFill>
                <a:latin typeface="Century Gothic"/>
                <a:ea typeface="Century Gothic"/>
                <a:cs typeface="Century Gothic"/>
                <a:sym typeface="Century Gothic"/>
              </a:rPr>
              <a:t> bias</a:t>
            </a:r>
            <a:endParaRPr b="1" i="0" sz="3200" u="none" cap="none" strike="noStrike">
              <a:solidFill>
                <a:schemeClr val="accent1"/>
              </a:solidFill>
              <a:latin typeface="Century Gothic"/>
              <a:ea typeface="Century Gothic"/>
              <a:cs typeface="Century Gothic"/>
              <a:sym typeface="Century Gothic"/>
            </a:endParaRPr>
          </a:p>
        </p:txBody>
      </p:sp>
      <p:sp>
        <p:nvSpPr>
          <p:cNvPr id="715" name="Google Shape;715;p95"/>
          <p:cNvSpPr txBox="1"/>
          <p:nvPr>
            <p:ph idx="12" type="sldNum"/>
          </p:nvPr>
        </p:nvSpPr>
        <p:spPr>
          <a:xfrm>
            <a:off x="8556784" y="4749851"/>
            <a:ext cx="548700" cy="3936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716" name="Google Shape;716;p95"/>
          <p:cNvPicPr preferRelativeResize="0"/>
          <p:nvPr/>
        </p:nvPicPr>
        <p:blipFill rotWithShape="1">
          <a:blip r:embed="rId3">
            <a:alphaModFix/>
          </a:blip>
          <a:srcRect b="0" l="0" r="0" t="0"/>
          <a:stretch/>
        </p:blipFill>
        <p:spPr>
          <a:xfrm>
            <a:off x="2521500" y="1337668"/>
            <a:ext cx="6126200" cy="2351059"/>
          </a:xfrm>
          <a:prstGeom prst="rect">
            <a:avLst/>
          </a:prstGeom>
          <a:noFill/>
          <a:ln>
            <a:noFill/>
          </a:ln>
        </p:spPr>
      </p:pic>
      <p:sp>
        <p:nvSpPr>
          <p:cNvPr id="717" name="Google Shape;717;p95"/>
          <p:cNvSpPr txBox="1"/>
          <p:nvPr/>
        </p:nvSpPr>
        <p:spPr>
          <a:xfrm>
            <a:off x="228600" y="1551875"/>
            <a:ext cx="2292600" cy="858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600"/>
              <a:buFont typeface="Arial"/>
              <a:buNone/>
            </a:pPr>
            <a:r>
              <a:rPr b="0" i="0" lang="en" sz="1600" u="none" cap="none" strike="noStrike">
                <a:solidFill>
                  <a:srgbClr val="0000FF"/>
                </a:solidFill>
                <a:latin typeface="Arial"/>
                <a:ea typeface="Arial"/>
                <a:cs typeface="Arial"/>
                <a:sym typeface="Arial"/>
              </a:rPr>
              <a:t>common facial analysis benchmarks are not representative</a:t>
            </a:r>
            <a:endParaRPr b="0" i="0" sz="1600" u="none" cap="none" strike="noStrike">
              <a:solidFill>
                <a:srgbClr val="0000FF"/>
              </a:solidFill>
              <a:latin typeface="Arial"/>
              <a:ea typeface="Arial"/>
              <a:cs typeface="Arial"/>
              <a:sym typeface="Arial"/>
            </a:endParaRPr>
          </a:p>
        </p:txBody>
      </p:sp>
      <p:sp>
        <p:nvSpPr>
          <p:cNvPr id="718" name="Google Shape;718;p95"/>
          <p:cNvSpPr txBox="1"/>
          <p:nvPr/>
        </p:nvSpPr>
        <p:spPr>
          <a:xfrm>
            <a:off x="416300" y="3858800"/>
            <a:ext cx="8058600" cy="71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Roboto"/>
                <a:ea typeface="Roboto"/>
                <a:cs typeface="Roboto"/>
                <a:sym typeface="Roboto"/>
              </a:rPr>
              <a:t>How well do commercial facial analysis programs work?  </a:t>
            </a:r>
            <a:endParaRPr b="0" i="0" sz="24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(Buolamwini &amp; Gebru, 2018)</a:t>
            </a:r>
            <a:endParaRPr b="0" i="0" sz="2400" u="none" cap="none" strike="noStrike">
              <a:solidFill>
                <a:srgbClr val="000000"/>
              </a:solidFill>
              <a:latin typeface="Roboto"/>
              <a:ea typeface="Roboto"/>
              <a:cs typeface="Roboto"/>
              <a:sym typeface="Roboto"/>
            </a:endParaRPr>
          </a:p>
        </p:txBody>
      </p:sp>
      <p:pic>
        <p:nvPicPr>
          <p:cNvPr id="719" name="Google Shape;719;p95"/>
          <p:cNvPicPr preferRelativeResize="0"/>
          <p:nvPr/>
        </p:nvPicPr>
        <p:blipFill>
          <a:blip r:embed="rId4">
            <a:alphaModFix/>
          </a:blip>
          <a:stretch>
            <a:fillRect/>
          </a:stretch>
        </p:blipFill>
        <p:spPr>
          <a:xfrm>
            <a:off x="870500" y="4730375"/>
            <a:ext cx="838200" cy="2952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D02"/>
        </a:solidFill>
      </p:bgPr>
    </p:bg>
    <p:spTree>
      <p:nvGrpSpPr>
        <p:cNvPr id="724" name="Shape 724"/>
        <p:cNvGrpSpPr/>
        <p:nvPr/>
      </p:nvGrpSpPr>
      <p:grpSpPr>
        <a:xfrm>
          <a:off x="0" y="0"/>
          <a:ext cx="0" cy="0"/>
          <a:chOff x="0" y="0"/>
          <a:chExt cx="0" cy="0"/>
        </a:xfrm>
      </p:grpSpPr>
      <p:sp>
        <p:nvSpPr>
          <p:cNvPr id="725" name="Google Shape;725;p96"/>
          <p:cNvSpPr txBox="1"/>
          <p:nvPr>
            <p:ph idx="4294967295" type="title"/>
          </p:nvPr>
        </p:nvSpPr>
        <p:spPr>
          <a:xfrm>
            <a:off x="457200" y="205978"/>
            <a:ext cx="8229600" cy="7950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3200"/>
              <a:buFont typeface="Century Gothic"/>
              <a:buNone/>
            </a:pPr>
            <a:r>
              <a:rPr lang="en"/>
              <a:t>SELECTION</a:t>
            </a:r>
            <a:r>
              <a:rPr b="1" i="0" lang="en" sz="3200" u="none" cap="none" strike="noStrike">
                <a:solidFill>
                  <a:schemeClr val="accent1"/>
                </a:solidFill>
                <a:latin typeface="Century Gothic"/>
                <a:ea typeface="Century Gothic"/>
                <a:cs typeface="Century Gothic"/>
                <a:sym typeface="Century Gothic"/>
              </a:rPr>
              <a:t> bias</a:t>
            </a:r>
            <a:endParaRPr b="1" i="0" sz="3200" u="none" cap="none" strike="noStrike">
              <a:solidFill>
                <a:schemeClr val="accent1"/>
              </a:solidFill>
              <a:latin typeface="Century Gothic"/>
              <a:ea typeface="Century Gothic"/>
              <a:cs typeface="Century Gothic"/>
              <a:sym typeface="Century Gothic"/>
            </a:endParaRPr>
          </a:p>
        </p:txBody>
      </p:sp>
      <p:sp>
        <p:nvSpPr>
          <p:cNvPr id="726" name="Google Shape;726;p96"/>
          <p:cNvSpPr txBox="1"/>
          <p:nvPr>
            <p:ph idx="12" type="sldNum"/>
          </p:nvPr>
        </p:nvSpPr>
        <p:spPr>
          <a:xfrm>
            <a:off x="8556784" y="4749851"/>
            <a:ext cx="548700" cy="3936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727" name="Google Shape;727;p96"/>
          <p:cNvPicPr preferRelativeResize="0"/>
          <p:nvPr/>
        </p:nvPicPr>
        <p:blipFill rotWithShape="1">
          <a:blip r:embed="rId3">
            <a:alphaModFix/>
          </a:blip>
          <a:srcRect b="0" l="0" r="0" t="0"/>
          <a:stretch/>
        </p:blipFill>
        <p:spPr>
          <a:xfrm>
            <a:off x="576125" y="1142725"/>
            <a:ext cx="7201849" cy="3003675"/>
          </a:xfrm>
          <a:prstGeom prst="rect">
            <a:avLst/>
          </a:prstGeom>
          <a:noFill/>
          <a:ln>
            <a:noFill/>
          </a:ln>
        </p:spPr>
      </p:pic>
      <p:sp>
        <p:nvSpPr>
          <p:cNvPr id="728" name="Google Shape;728;p96"/>
          <p:cNvSpPr/>
          <p:nvPr/>
        </p:nvSpPr>
        <p:spPr>
          <a:xfrm>
            <a:off x="5629500" y="1241500"/>
            <a:ext cx="490800" cy="2825100"/>
          </a:xfrm>
          <a:prstGeom prst="rect">
            <a:avLst/>
          </a:prstGeom>
          <a:solidFill>
            <a:srgbClr val="CFE2F3">
              <a:alpha val="21570"/>
            </a:srgbClr>
          </a:solid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29" name="Google Shape;729;p96"/>
          <p:cNvCxnSpPr>
            <a:stCxn id="730" idx="1"/>
          </p:cNvCxnSpPr>
          <p:nvPr/>
        </p:nvCxnSpPr>
        <p:spPr>
          <a:xfrm flipH="1">
            <a:off x="6105300" y="747075"/>
            <a:ext cx="860100" cy="520500"/>
          </a:xfrm>
          <a:prstGeom prst="straightConnector1">
            <a:avLst/>
          </a:prstGeom>
          <a:noFill/>
          <a:ln cap="flat" cmpd="sng" w="19050">
            <a:solidFill>
              <a:srgbClr val="0000FF"/>
            </a:solidFill>
            <a:prstDash val="solid"/>
            <a:round/>
            <a:headEnd len="sm" w="sm" type="none"/>
            <a:tailEnd len="med" w="med" type="triangle"/>
          </a:ln>
        </p:spPr>
      </p:cxnSp>
      <p:sp>
        <p:nvSpPr>
          <p:cNvPr id="730" name="Google Shape;730;p96"/>
          <p:cNvSpPr txBox="1"/>
          <p:nvPr/>
        </p:nvSpPr>
        <p:spPr>
          <a:xfrm>
            <a:off x="6965400" y="226725"/>
            <a:ext cx="1902900" cy="104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solidFill>
                  <a:srgbClr val="0000FF"/>
                </a:solidFill>
              </a:rPr>
              <a:t>The error rate</a:t>
            </a:r>
            <a:r>
              <a:rPr b="0" i="0" lang="en" sz="1400" u="none" cap="none" strike="noStrike">
                <a:solidFill>
                  <a:srgbClr val="0000FF"/>
                </a:solidFill>
                <a:latin typeface="Arial"/>
                <a:ea typeface="Arial"/>
                <a:cs typeface="Arial"/>
                <a:sym typeface="Arial"/>
              </a:rPr>
              <a:t> on darker female subset is much </a:t>
            </a:r>
            <a:r>
              <a:rPr lang="en">
                <a:solidFill>
                  <a:srgbClr val="0000FF"/>
                </a:solidFill>
              </a:rPr>
              <a:t>higher</a:t>
            </a:r>
            <a:endParaRPr b="0" i="0" sz="1400" u="none" cap="none" strike="noStrike">
              <a:solidFill>
                <a:srgbClr val="0000FF"/>
              </a:solidFill>
              <a:latin typeface="Arial"/>
              <a:ea typeface="Arial"/>
              <a:cs typeface="Arial"/>
              <a:sym typeface="Arial"/>
            </a:endParaRPr>
          </a:p>
        </p:txBody>
      </p:sp>
      <p:sp>
        <p:nvSpPr>
          <p:cNvPr id="731" name="Google Shape;731;p96"/>
          <p:cNvSpPr txBox="1"/>
          <p:nvPr/>
        </p:nvSpPr>
        <p:spPr>
          <a:xfrm>
            <a:off x="416300" y="4150825"/>
            <a:ext cx="7802700" cy="85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Roboto"/>
                <a:ea typeface="Roboto"/>
                <a:cs typeface="Roboto"/>
                <a:sym typeface="Roboto"/>
              </a:rPr>
              <a:t>How well do commercial facial analysis programs work?  </a:t>
            </a:r>
            <a:endParaRPr b="0" i="0" sz="2400" u="none" cap="none" strike="noStrike">
              <a:solidFill>
                <a:srgbClr val="000000"/>
              </a:solidFill>
              <a:latin typeface="Roboto"/>
              <a:ea typeface="Roboto"/>
              <a:cs typeface="Roboto"/>
              <a:sym typeface="Roboto"/>
            </a:endParaRPr>
          </a:p>
          <a:p>
            <a:pPr indent="0" lvl="0" marL="0" marR="0" rtl="0" algn="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(Buolamwini &amp; Gebru, 2018)</a:t>
            </a:r>
            <a:endParaRPr b="0" i="0" sz="2400" u="none" cap="none" strike="noStrike">
              <a:solidFill>
                <a:srgbClr val="000000"/>
              </a:solidFill>
              <a:latin typeface="Roboto"/>
              <a:ea typeface="Roboto"/>
              <a:cs typeface="Roboto"/>
              <a:sym typeface="Roboto"/>
            </a:endParaRPr>
          </a:p>
        </p:txBody>
      </p:sp>
      <p:pic>
        <p:nvPicPr>
          <p:cNvPr id="732" name="Google Shape;732;p96"/>
          <p:cNvPicPr preferRelativeResize="0"/>
          <p:nvPr/>
        </p:nvPicPr>
        <p:blipFill>
          <a:blip r:embed="rId4">
            <a:alphaModFix/>
          </a:blip>
          <a:stretch>
            <a:fillRect/>
          </a:stretch>
        </p:blipFill>
        <p:spPr>
          <a:xfrm>
            <a:off x="870500" y="4730375"/>
            <a:ext cx="838200" cy="2952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pic>
        <p:nvPicPr>
          <p:cNvPr id="737" name="Google Shape;737;p97" title="IMG_7186.jpeg"/>
          <p:cNvPicPr preferRelativeResize="0"/>
          <p:nvPr/>
        </p:nvPicPr>
        <p:blipFill>
          <a:blip r:embed="rId3">
            <a:alphaModFix/>
          </a:blip>
          <a:stretch>
            <a:fillRect/>
          </a:stretch>
        </p:blipFill>
        <p:spPr>
          <a:xfrm>
            <a:off x="152400" y="152400"/>
            <a:ext cx="4419599" cy="4838701"/>
          </a:xfrm>
          <a:prstGeom prst="rect">
            <a:avLst/>
          </a:prstGeom>
          <a:noFill/>
          <a:ln>
            <a:noFill/>
          </a:ln>
        </p:spPr>
      </p:pic>
      <p:pic>
        <p:nvPicPr>
          <p:cNvPr id="738" name="Google Shape;738;p97" title="IMG_7317.jpeg"/>
          <p:cNvPicPr preferRelativeResize="0"/>
          <p:nvPr/>
        </p:nvPicPr>
        <p:blipFill>
          <a:blip r:embed="rId4">
            <a:alphaModFix/>
          </a:blip>
          <a:stretch>
            <a:fillRect/>
          </a:stretch>
        </p:blipFill>
        <p:spPr>
          <a:xfrm>
            <a:off x="4572000" y="152400"/>
            <a:ext cx="4419599" cy="48387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42" name="Shape 742"/>
        <p:cNvGrpSpPr/>
        <p:nvPr/>
      </p:nvGrpSpPr>
      <p:grpSpPr>
        <a:xfrm>
          <a:off x="0" y="0"/>
          <a:ext cx="0" cy="0"/>
          <a:chOff x="0" y="0"/>
          <a:chExt cx="0" cy="0"/>
        </a:xfrm>
      </p:grpSpPr>
      <p:sp>
        <p:nvSpPr>
          <p:cNvPr id="743" name="Google Shape;743;p98"/>
          <p:cNvSpPr txBox="1"/>
          <p:nvPr/>
        </p:nvSpPr>
        <p:spPr>
          <a:xfrm>
            <a:off x="693325" y="499850"/>
            <a:ext cx="7900800" cy="34665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0"/>
              </a:spcAft>
              <a:buClr>
                <a:schemeClr val="dk1"/>
              </a:buClr>
              <a:buSzPts val="1100"/>
              <a:buFont typeface="Arial"/>
              <a:buNone/>
            </a:pPr>
            <a:r>
              <a:rPr b="1" lang="en" sz="3750">
                <a:solidFill>
                  <a:srgbClr val="FFFFFF"/>
                </a:solidFill>
                <a:highlight>
                  <a:srgbClr val="141414"/>
                </a:highlight>
                <a:latin typeface="Times New Roman"/>
                <a:ea typeface="Times New Roman"/>
                <a:cs typeface="Times New Roman"/>
                <a:sym typeface="Times New Roman"/>
              </a:rPr>
              <a:t>AI videos of dead celebrities are horrifying many of their families</a:t>
            </a:r>
            <a:endParaRPr b="1" sz="3750">
              <a:solidFill>
                <a:srgbClr val="FFFFFF"/>
              </a:solidFill>
              <a:highlight>
                <a:srgbClr val="141414"/>
              </a:highlight>
              <a:latin typeface="Times New Roman"/>
              <a:ea typeface="Times New Roman"/>
              <a:cs typeface="Times New Roman"/>
              <a:sym typeface="Times New Roman"/>
            </a:endParaRPr>
          </a:p>
          <a:p>
            <a:pPr indent="0" lvl="0" marL="0" rtl="0" algn="l">
              <a:lnSpc>
                <a:spcPct val="125000"/>
              </a:lnSpc>
              <a:spcBef>
                <a:spcPts val="0"/>
              </a:spcBef>
              <a:spcAft>
                <a:spcPts val="0"/>
              </a:spcAft>
              <a:buClr>
                <a:schemeClr val="dk1"/>
              </a:buClr>
              <a:buSzPts val="1100"/>
              <a:buFont typeface="Arial"/>
              <a:buNone/>
            </a:pPr>
            <a:r>
              <a:rPr lang="en" sz="1900">
                <a:solidFill>
                  <a:srgbClr val="FFFFFF"/>
                </a:solidFill>
                <a:highlight>
                  <a:srgbClr val="141414"/>
                </a:highlight>
              </a:rPr>
              <a:t>ChatGPT-maker OpenAI’s new tool lets users make realistic AI videos of dead public figures. A rush of crude and racist memes has followed.</a:t>
            </a:r>
            <a:endParaRPr sz="1900">
              <a:solidFill>
                <a:srgbClr val="FFFFFF"/>
              </a:solidFill>
              <a:highlight>
                <a:srgbClr val="141414"/>
              </a:highlight>
            </a:endParaRPr>
          </a:p>
          <a:p>
            <a:pPr indent="0" lvl="0" marL="0" rtl="0" algn="l">
              <a:lnSpc>
                <a:spcPct val="115000"/>
              </a:lnSpc>
              <a:spcBef>
                <a:spcPts val="0"/>
              </a:spcBef>
              <a:spcAft>
                <a:spcPts val="0"/>
              </a:spcAft>
              <a:buClr>
                <a:schemeClr val="dk1"/>
              </a:buClr>
              <a:buSzPts val="1100"/>
              <a:buFont typeface="Arial"/>
              <a:buNone/>
            </a:pPr>
            <a:r>
              <a:rPr lang="en" sz="1500">
                <a:solidFill>
                  <a:srgbClr val="7F7F7F"/>
                </a:solidFill>
                <a:highlight>
                  <a:srgbClr val="141414"/>
                </a:highlight>
              </a:rPr>
              <a:t>October 11, 2025 at 6:00 a.m. EDT</a:t>
            </a:r>
            <a:endParaRPr sz="1500">
              <a:solidFill>
                <a:srgbClr val="7F7F7F"/>
              </a:solidFill>
              <a:highlight>
                <a:srgbClr val="141414"/>
              </a:highlight>
            </a:endParaRPr>
          </a:p>
          <a:p>
            <a:pPr indent="0" lvl="0" marL="0" rtl="0" algn="l">
              <a:lnSpc>
                <a:spcPct val="115000"/>
              </a:lnSpc>
              <a:spcBef>
                <a:spcPts val="1500"/>
              </a:spcBef>
              <a:spcAft>
                <a:spcPts val="0"/>
              </a:spcAft>
              <a:buClr>
                <a:schemeClr val="dk1"/>
              </a:buClr>
              <a:buSzPts val="1100"/>
              <a:buFont typeface="Arial"/>
              <a:buNone/>
            </a:pPr>
            <a:r>
              <a:rPr lang="en" sz="1500">
                <a:solidFill>
                  <a:srgbClr val="7F7F7F"/>
                </a:solidFill>
                <a:highlight>
                  <a:srgbClr val="141414"/>
                </a:highlight>
              </a:rPr>
              <a:t>Today at 6:00 a.m. ED</a:t>
            </a:r>
            <a:endParaRPr sz="1500">
              <a:solidFill>
                <a:srgbClr val="7F7F7F"/>
              </a:solidFill>
              <a:highlight>
                <a:srgbClr val="141414"/>
              </a:highlight>
            </a:endParaRPr>
          </a:p>
          <a:p>
            <a:pPr indent="0" lvl="0" marL="0" rtl="0" algn="l">
              <a:spcBef>
                <a:spcPts val="1500"/>
              </a:spcBef>
              <a:spcAft>
                <a:spcPts val="0"/>
              </a:spcAft>
              <a:buNone/>
            </a:pPr>
            <a:r>
              <a:t/>
            </a:r>
            <a:endParaRPr sz="3000">
              <a:solidFill>
                <a:schemeClr val="dk1"/>
              </a:solidFill>
              <a:latin typeface="Sniglet"/>
              <a:ea typeface="Sniglet"/>
              <a:cs typeface="Sniglet"/>
              <a:sym typeface="Sniglet"/>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99"/>
          <p:cNvSpPr txBox="1"/>
          <p:nvPr/>
        </p:nvSpPr>
        <p:spPr>
          <a:xfrm>
            <a:off x="822325" y="661075"/>
            <a:ext cx="7271700" cy="596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000">
                <a:solidFill>
                  <a:schemeClr val="lt1"/>
                </a:solidFill>
              </a:rPr>
              <a:t>WHAT ARE THE COSTS AND BENEFITS OF AI?</a:t>
            </a:r>
            <a:endParaRPr sz="3900">
              <a:solidFill>
                <a:schemeClr val="lt1"/>
              </a:solidFill>
              <a:latin typeface="Sniglet"/>
              <a:ea typeface="Sniglet"/>
              <a:cs typeface="Sniglet"/>
              <a:sym typeface="Sniglet"/>
            </a:endParaRPr>
          </a:p>
        </p:txBody>
      </p:sp>
      <p:graphicFrame>
        <p:nvGraphicFramePr>
          <p:cNvPr id="749" name="Google Shape;749;p99"/>
          <p:cNvGraphicFramePr/>
          <p:nvPr/>
        </p:nvGraphicFramePr>
        <p:xfrm>
          <a:off x="952500" y="1515325"/>
          <a:ext cx="3000000" cy="3000000"/>
        </p:xfrm>
        <a:graphic>
          <a:graphicData uri="http://schemas.openxmlformats.org/drawingml/2006/table">
            <a:tbl>
              <a:tblPr>
                <a:noFill/>
                <a:tableStyleId>{966959F9-F2E0-4CB6-9D63-18FAD9F6E34F}</a:tableStyleId>
              </a:tblPr>
              <a:tblGrid>
                <a:gridCol w="3619500"/>
                <a:gridCol w="3619500"/>
              </a:tblGrid>
              <a:tr h="346675">
                <a:tc>
                  <a:txBody>
                    <a:bodyPr/>
                    <a:lstStyle/>
                    <a:p>
                      <a:pPr indent="0" lvl="0" marL="0" rtl="0" algn="l">
                        <a:spcBef>
                          <a:spcPts val="0"/>
                        </a:spcBef>
                        <a:spcAft>
                          <a:spcPts val="0"/>
                        </a:spcAft>
                        <a:buNone/>
                      </a:pPr>
                      <a:r>
                        <a:rPr lang="en" sz="2000"/>
                        <a:t>Benefits of AI</a:t>
                      </a:r>
                      <a:endParaRPr sz="2000"/>
                    </a:p>
                  </a:txBody>
                  <a:tcPr marT="91425" marB="91425" marR="91425" marL="91425">
                    <a:solidFill>
                      <a:srgbClr val="C9DAF8"/>
                    </a:solidFill>
                  </a:tcPr>
                </a:tc>
                <a:tc>
                  <a:txBody>
                    <a:bodyPr/>
                    <a:lstStyle/>
                    <a:p>
                      <a:pPr indent="0" lvl="0" marL="0" rtl="0" algn="l">
                        <a:spcBef>
                          <a:spcPts val="0"/>
                        </a:spcBef>
                        <a:spcAft>
                          <a:spcPts val="0"/>
                        </a:spcAft>
                        <a:buNone/>
                      </a:pPr>
                      <a:r>
                        <a:rPr lang="en" sz="2000"/>
                        <a:t>Costs/problems with AI</a:t>
                      </a:r>
                      <a:endParaRPr sz="2000"/>
                    </a:p>
                  </a:txBody>
                  <a:tcPr marT="91425" marB="91425" marR="91425" marL="91425">
                    <a:solidFill>
                      <a:srgbClr val="C9DAF8"/>
                    </a:solidFill>
                  </a:tcPr>
                </a:tc>
              </a:tr>
              <a:tr h="490550">
                <a:tc>
                  <a:txBody>
                    <a:bodyPr/>
                    <a:lstStyle/>
                    <a:p>
                      <a:pPr indent="0" lvl="0" marL="0" rtl="0" algn="l">
                        <a:spcBef>
                          <a:spcPts val="0"/>
                        </a:spcBef>
                        <a:spcAft>
                          <a:spcPts val="0"/>
                        </a:spcAft>
                        <a:buNone/>
                      </a:pPr>
                      <a:r>
                        <a:t/>
                      </a:r>
                      <a:endParaRPr/>
                    </a:p>
                  </a:txBody>
                  <a:tcPr marT="91425" marB="91425" marR="91425" marL="91425">
                    <a:solidFill>
                      <a:srgbClr val="C9DAF8"/>
                    </a:solidFill>
                  </a:tcPr>
                </a:tc>
                <a:tc>
                  <a:txBody>
                    <a:bodyPr/>
                    <a:lstStyle/>
                    <a:p>
                      <a:pPr indent="0" lvl="0" marL="0" rtl="0" algn="l">
                        <a:spcBef>
                          <a:spcPts val="0"/>
                        </a:spcBef>
                        <a:spcAft>
                          <a:spcPts val="0"/>
                        </a:spcAft>
                        <a:buNone/>
                      </a:pPr>
                      <a:r>
                        <a:t/>
                      </a:r>
                      <a:endParaRPr/>
                    </a:p>
                  </a:txBody>
                  <a:tcPr marT="91425" marB="91425" marR="91425" marL="91425">
                    <a:solidFill>
                      <a:srgbClr val="C9DAF8"/>
                    </a:solidFill>
                  </a:tcPr>
                </a:tc>
              </a:tr>
              <a:tr h="333375">
                <a:tc>
                  <a:txBody>
                    <a:bodyPr/>
                    <a:lstStyle/>
                    <a:p>
                      <a:pPr indent="0" lvl="0" marL="0" rtl="0" algn="l">
                        <a:spcBef>
                          <a:spcPts val="0"/>
                        </a:spcBef>
                        <a:spcAft>
                          <a:spcPts val="0"/>
                        </a:spcAft>
                        <a:buNone/>
                      </a:pPr>
                      <a:r>
                        <a:t/>
                      </a:r>
                      <a:endParaRPr/>
                    </a:p>
                  </a:txBody>
                  <a:tcPr marT="91425" marB="91425" marR="91425" marL="91425">
                    <a:solidFill>
                      <a:srgbClr val="C9DAF8"/>
                    </a:solidFill>
                  </a:tcPr>
                </a:tc>
                <a:tc>
                  <a:txBody>
                    <a:bodyPr/>
                    <a:lstStyle/>
                    <a:p>
                      <a:pPr indent="0" lvl="0" marL="0" rtl="0" algn="l">
                        <a:spcBef>
                          <a:spcPts val="0"/>
                        </a:spcBef>
                        <a:spcAft>
                          <a:spcPts val="0"/>
                        </a:spcAft>
                        <a:buNone/>
                      </a:pPr>
                      <a:r>
                        <a:t/>
                      </a:r>
                      <a:endParaRPr/>
                    </a:p>
                  </a:txBody>
                  <a:tcPr marT="91425" marB="91425" marR="91425" marL="91425">
                    <a:solidFill>
                      <a:srgbClr val="C9DAF8"/>
                    </a:solidFill>
                  </a:tcPr>
                </a:tc>
              </a:tr>
              <a:tr h="333375">
                <a:tc>
                  <a:txBody>
                    <a:bodyPr/>
                    <a:lstStyle/>
                    <a:p>
                      <a:pPr indent="0" lvl="0" marL="0" rtl="0" algn="l">
                        <a:spcBef>
                          <a:spcPts val="0"/>
                        </a:spcBef>
                        <a:spcAft>
                          <a:spcPts val="0"/>
                        </a:spcAft>
                        <a:buNone/>
                      </a:pPr>
                      <a:r>
                        <a:t/>
                      </a:r>
                      <a:endParaRPr/>
                    </a:p>
                  </a:txBody>
                  <a:tcPr marT="91425" marB="91425" marR="91425" marL="91425">
                    <a:solidFill>
                      <a:srgbClr val="C9DAF8"/>
                    </a:solidFill>
                  </a:tcPr>
                </a:tc>
                <a:tc>
                  <a:txBody>
                    <a:bodyPr/>
                    <a:lstStyle/>
                    <a:p>
                      <a:pPr indent="0" lvl="0" marL="0" rtl="0" algn="l">
                        <a:spcBef>
                          <a:spcPts val="0"/>
                        </a:spcBef>
                        <a:spcAft>
                          <a:spcPts val="0"/>
                        </a:spcAft>
                        <a:buNone/>
                      </a:pPr>
                      <a:r>
                        <a:t/>
                      </a:r>
                      <a:endParaRPr/>
                    </a:p>
                  </a:txBody>
                  <a:tcPr marT="91425" marB="91425" marR="91425" marL="91425">
                    <a:solidFill>
                      <a:srgbClr val="C9DAF8"/>
                    </a:solidFill>
                  </a:tcPr>
                </a:tc>
              </a:tr>
              <a:tr h="333375">
                <a:tc>
                  <a:txBody>
                    <a:bodyPr/>
                    <a:lstStyle/>
                    <a:p>
                      <a:pPr indent="0" lvl="0" marL="0" rtl="0" algn="l">
                        <a:spcBef>
                          <a:spcPts val="0"/>
                        </a:spcBef>
                        <a:spcAft>
                          <a:spcPts val="0"/>
                        </a:spcAft>
                        <a:buNone/>
                      </a:pPr>
                      <a:r>
                        <a:t/>
                      </a:r>
                      <a:endParaRPr/>
                    </a:p>
                  </a:txBody>
                  <a:tcPr marT="91425" marB="91425" marR="91425" marL="91425">
                    <a:solidFill>
                      <a:srgbClr val="C9DAF8"/>
                    </a:solidFill>
                  </a:tcPr>
                </a:tc>
                <a:tc>
                  <a:txBody>
                    <a:bodyPr/>
                    <a:lstStyle/>
                    <a:p>
                      <a:pPr indent="0" lvl="0" marL="0" rtl="0" algn="l">
                        <a:spcBef>
                          <a:spcPts val="0"/>
                        </a:spcBef>
                        <a:spcAft>
                          <a:spcPts val="0"/>
                        </a:spcAft>
                        <a:buNone/>
                      </a:pPr>
                      <a:r>
                        <a:t/>
                      </a:r>
                      <a:endParaRPr/>
                    </a:p>
                  </a:txBody>
                  <a:tcPr marT="91425" marB="91425" marR="91425" marL="91425">
                    <a:solidFill>
                      <a:srgbClr val="C9DAF8"/>
                    </a:solidFill>
                  </a:tcPr>
                </a:tc>
              </a:tr>
              <a:tr h="333375">
                <a:tc>
                  <a:txBody>
                    <a:bodyPr/>
                    <a:lstStyle/>
                    <a:p>
                      <a:pPr indent="0" lvl="0" marL="0" rtl="0" algn="l">
                        <a:spcBef>
                          <a:spcPts val="0"/>
                        </a:spcBef>
                        <a:spcAft>
                          <a:spcPts val="0"/>
                        </a:spcAft>
                        <a:buNone/>
                      </a:pPr>
                      <a:r>
                        <a:t/>
                      </a:r>
                      <a:endParaRPr/>
                    </a:p>
                  </a:txBody>
                  <a:tcPr marT="91425" marB="91425" marR="91425" marL="91425">
                    <a:solidFill>
                      <a:srgbClr val="C9DAF8"/>
                    </a:solidFill>
                  </a:tcPr>
                </a:tc>
                <a:tc>
                  <a:txBody>
                    <a:bodyPr/>
                    <a:lstStyle/>
                    <a:p>
                      <a:pPr indent="0" lvl="0" marL="0" rtl="0" algn="l">
                        <a:spcBef>
                          <a:spcPts val="0"/>
                        </a:spcBef>
                        <a:spcAft>
                          <a:spcPts val="0"/>
                        </a:spcAft>
                        <a:buNone/>
                      </a:pPr>
                      <a:r>
                        <a:t/>
                      </a:r>
                      <a:endParaRPr/>
                    </a:p>
                  </a:txBody>
                  <a:tcPr marT="91425" marB="91425" marR="91425" marL="91425">
                    <a:solidFill>
                      <a:srgbClr val="C9DAF8"/>
                    </a:solidFill>
                  </a:tcPr>
                </a:tc>
              </a:tr>
              <a:tr h="333375">
                <a:tc>
                  <a:txBody>
                    <a:bodyPr/>
                    <a:lstStyle/>
                    <a:p>
                      <a:pPr indent="0" lvl="0" marL="0" rtl="0" algn="l">
                        <a:spcBef>
                          <a:spcPts val="0"/>
                        </a:spcBef>
                        <a:spcAft>
                          <a:spcPts val="0"/>
                        </a:spcAft>
                        <a:buNone/>
                      </a:pPr>
                      <a:r>
                        <a:t/>
                      </a:r>
                      <a:endParaRPr/>
                    </a:p>
                  </a:txBody>
                  <a:tcPr marT="91425" marB="91425" marR="91425" marL="91425">
                    <a:solidFill>
                      <a:srgbClr val="C9DAF8"/>
                    </a:solidFill>
                  </a:tcPr>
                </a:tc>
                <a:tc>
                  <a:txBody>
                    <a:bodyPr/>
                    <a:lstStyle/>
                    <a:p>
                      <a:pPr indent="0" lvl="0" marL="0" rtl="0" algn="l">
                        <a:spcBef>
                          <a:spcPts val="0"/>
                        </a:spcBef>
                        <a:spcAft>
                          <a:spcPts val="0"/>
                        </a:spcAft>
                        <a:buNone/>
                      </a:pPr>
                      <a:r>
                        <a:t/>
                      </a:r>
                      <a:endParaRPr/>
                    </a:p>
                  </a:txBody>
                  <a:tcPr marT="91425" marB="91425" marR="91425" marL="91425">
                    <a:solidFill>
                      <a:srgbClr val="C9DAF8"/>
                    </a:solidFill>
                  </a:tcPr>
                </a:tc>
              </a:tr>
              <a:tr h="333375">
                <a:tc>
                  <a:txBody>
                    <a:bodyPr/>
                    <a:lstStyle/>
                    <a:p>
                      <a:pPr indent="0" lvl="0" marL="0" rtl="0" algn="l">
                        <a:spcBef>
                          <a:spcPts val="0"/>
                        </a:spcBef>
                        <a:spcAft>
                          <a:spcPts val="0"/>
                        </a:spcAft>
                        <a:buNone/>
                      </a:pPr>
                      <a:r>
                        <a:t/>
                      </a:r>
                      <a:endParaRPr/>
                    </a:p>
                  </a:txBody>
                  <a:tcPr marT="91425" marB="91425" marR="91425" marL="91425">
                    <a:solidFill>
                      <a:srgbClr val="C9DAF8"/>
                    </a:solidFill>
                  </a:tcPr>
                </a:tc>
                <a:tc>
                  <a:txBody>
                    <a:bodyPr/>
                    <a:lstStyle/>
                    <a:p>
                      <a:pPr indent="0" lvl="0" marL="0" rtl="0" algn="l">
                        <a:spcBef>
                          <a:spcPts val="0"/>
                        </a:spcBef>
                        <a:spcAft>
                          <a:spcPts val="0"/>
                        </a:spcAft>
                        <a:buNone/>
                      </a:pPr>
                      <a:r>
                        <a:t/>
                      </a:r>
                      <a:endParaRPr/>
                    </a:p>
                  </a:txBody>
                  <a:tcPr marT="91425" marB="91425" marR="91425" marL="91425">
                    <a:solidFill>
                      <a:srgbClr val="C9DAF8"/>
                    </a:solidFill>
                  </a:tcPr>
                </a:tc>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100"/>
          <p:cNvSpPr txBox="1"/>
          <p:nvPr/>
        </p:nvSpPr>
        <p:spPr>
          <a:xfrm>
            <a:off x="822325" y="661075"/>
            <a:ext cx="7271700" cy="596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000">
                <a:solidFill>
                  <a:schemeClr val="lt1"/>
                </a:solidFill>
              </a:rPr>
              <a:t>WHAT ARE THE COSTS AND BENEFITS OF AI?</a:t>
            </a:r>
            <a:endParaRPr sz="3900">
              <a:solidFill>
                <a:schemeClr val="lt1"/>
              </a:solidFill>
              <a:latin typeface="Sniglet"/>
              <a:ea typeface="Sniglet"/>
              <a:cs typeface="Sniglet"/>
              <a:sym typeface="Sniglet"/>
            </a:endParaRPr>
          </a:p>
        </p:txBody>
      </p:sp>
      <p:graphicFrame>
        <p:nvGraphicFramePr>
          <p:cNvPr id="755" name="Google Shape;755;p100"/>
          <p:cNvGraphicFramePr/>
          <p:nvPr/>
        </p:nvGraphicFramePr>
        <p:xfrm>
          <a:off x="952500" y="1515325"/>
          <a:ext cx="3000000" cy="3000000"/>
        </p:xfrm>
        <a:graphic>
          <a:graphicData uri="http://schemas.openxmlformats.org/drawingml/2006/table">
            <a:tbl>
              <a:tblPr>
                <a:noFill/>
                <a:tableStyleId>{966959F9-F2E0-4CB6-9D63-18FAD9F6E34F}</a:tableStyleId>
              </a:tblPr>
              <a:tblGrid>
                <a:gridCol w="3619500"/>
                <a:gridCol w="3619500"/>
              </a:tblGrid>
              <a:tr h="346675">
                <a:tc>
                  <a:txBody>
                    <a:bodyPr/>
                    <a:lstStyle/>
                    <a:p>
                      <a:pPr indent="0" lvl="0" marL="0" rtl="0" algn="l">
                        <a:spcBef>
                          <a:spcPts val="0"/>
                        </a:spcBef>
                        <a:spcAft>
                          <a:spcPts val="0"/>
                        </a:spcAft>
                        <a:buNone/>
                      </a:pPr>
                      <a:r>
                        <a:rPr lang="en" sz="2000"/>
                        <a:t>Benefits of AI</a:t>
                      </a:r>
                      <a:endParaRPr sz="2000"/>
                    </a:p>
                  </a:txBody>
                  <a:tcPr marT="91425" marB="91425" marR="91425" marL="91425">
                    <a:solidFill>
                      <a:srgbClr val="C9DAF8"/>
                    </a:solidFill>
                  </a:tcPr>
                </a:tc>
                <a:tc>
                  <a:txBody>
                    <a:bodyPr/>
                    <a:lstStyle/>
                    <a:p>
                      <a:pPr indent="0" lvl="0" marL="0" rtl="0" algn="l">
                        <a:spcBef>
                          <a:spcPts val="0"/>
                        </a:spcBef>
                        <a:spcAft>
                          <a:spcPts val="0"/>
                        </a:spcAft>
                        <a:buNone/>
                      </a:pPr>
                      <a:r>
                        <a:rPr lang="en" sz="2000"/>
                        <a:t>Costs/problems with AI</a:t>
                      </a:r>
                      <a:endParaRPr sz="2000"/>
                    </a:p>
                  </a:txBody>
                  <a:tcPr marT="91425" marB="91425" marR="91425" marL="91425">
                    <a:solidFill>
                      <a:srgbClr val="C9DAF8"/>
                    </a:solidFill>
                  </a:tcPr>
                </a:tc>
              </a:tr>
              <a:tr h="490550">
                <a:tc>
                  <a:txBody>
                    <a:bodyPr/>
                    <a:lstStyle/>
                    <a:p>
                      <a:pPr indent="0" lvl="0" marL="0" rtl="0" algn="l">
                        <a:spcBef>
                          <a:spcPts val="0"/>
                        </a:spcBef>
                        <a:spcAft>
                          <a:spcPts val="0"/>
                        </a:spcAft>
                        <a:buNone/>
                      </a:pPr>
                      <a:r>
                        <a:rPr lang="en"/>
                        <a:t>Could solve a math problem for you, could help you understand how to do the problem</a:t>
                      </a:r>
                      <a:endParaRPr/>
                    </a:p>
                  </a:txBody>
                  <a:tcPr marT="91425" marB="91425" marR="91425" marL="91425">
                    <a:solidFill>
                      <a:srgbClr val="C9DAF8"/>
                    </a:solidFill>
                  </a:tcPr>
                </a:tc>
                <a:tc>
                  <a:txBody>
                    <a:bodyPr/>
                    <a:lstStyle/>
                    <a:p>
                      <a:pPr indent="0" lvl="0" marL="0" rtl="0" algn="l">
                        <a:spcBef>
                          <a:spcPts val="0"/>
                        </a:spcBef>
                        <a:spcAft>
                          <a:spcPts val="0"/>
                        </a:spcAft>
                        <a:buNone/>
                      </a:pPr>
                      <a:r>
                        <a:rPr lang="en"/>
                        <a:t>Gives the wrong answer</a:t>
                      </a:r>
                      <a:endParaRPr/>
                    </a:p>
                  </a:txBody>
                  <a:tcPr marT="91425" marB="91425" marR="91425" marL="91425">
                    <a:solidFill>
                      <a:srgbClr val="C9DAF8"/>
                    </a:solidFill>
                  </a:tcPr>
                </a:tc>
              </a:tr>
              <a:tr h="333375">
                <a:tc>
                  <a:txBody>
                    <a:bodyPr/>
                    <a:lstStyle/>
                    <a:p>
                      <a:pPr indent="0" lvl="0" marL="0" rtl="0" algn="l">
                        <a:spcBef>
                          <a:spcPts val="0"/>
                        </a:spcBef>
                        <a:spcAft>
                          <a:spcPts val="0"/>
                        </a:spcAft>
                        <a:buNone/>
                      </a:pPr>
                      <a:r>
                        <a:rPr lang="en"/>
                        <a:t>Entertainment</a:t>
                      </a:r>
                      <a:endParaRPr/>
                    </a:p>
                  </a:txBody>
                  <a:tcPr marT="91425" marB="91425" marR="91425" marL="91425">
                    <a:solidFill>
                      <a:srgbClr val="C9DAF8"/>
                    </a:solidFill>
                  </a:tcPr>
                </a:tc>
                <a:tc>
                  <a:txBody>
                    <a:bodyPr/>
                    <a:lstStyle/>
                    <a:p>
                      <a:pPr indent="0" lvl="0" marL="0" rtl="0" algn="l">
                        <a:spcBef>
                          <a:spcPts val="0"/>
                        </a:spcBef>
                        <a:spcAft>
                          <a:spcPts val="0"/>
                        </a:spcAft>
                        <a:buNone/>
                      </a:pPr>
                      <a:r>
                        <a:rPr lang="en"/>
                        <a:t>Income inequality</a:t>
                      </a:r>
                      <a:endParaRPr/>
                    </a:p>
                  </a:txBody>
                  <a:tcPr marT="91425" marB="91425" marR="91425" marL="91425">
                    <a:solidFill>
                      <a:srgbClr val="C9DAF8"/>
                    </a:solidFill>
                  </a:tcPr>
                </a:tc>
              </a:tr>
              <a:tr h="333375">
                <a:tc>
                  <a:txBody>
                    <a:bodyPr/>
                    <a:lstStyle/>
                    <a:p>
                      <a:pPr indent="0" lvl="0" marL="0" rtl="0" algn="l">
                        <a:spcBef>
                          <a:spcPts val="0"/>
                        </a:spcBef>
                        <a:spcAft>
                          <a:spcPts val="0"/>
                        </a:spcAft>
                        <a:buNone/>
                      </a:pPr>
                      <a:r>
                        <a:rPr lang="en"/>
                        <a:t>Provide unavailable help to people</a:t>
                      </a:r>
                      <a:endParaRPr/>
                    </a:p>
                  </a:txBody>
                  <a:tcPr marT="91425" marB="91425" marR="91425" marL="91425">
                    <a:solidFill>
                      <a:srgbClr val="C9DAF8"/>
                    </a:solidFill>
                  </a:tcPr>
                </a:tc>
                <a:tc>
                  <a:txBody>
                    <a:bodyPr/>
                    <a:lstStyle/>
                    <a:p>
                      <a:pPr indent="0" lvl="0" marL="0" rtl="0" algn="l">
                        <a:spcBef>
                          <a:spcPts val="0"/>
                        </a:spcBef>
                        <a:spcAft>
                          <a:spcPts val="0"/>
                        </a:spcAft>
                        <a:buNone/>
                      </a:pPr>
                      <a:r>
                        <a:rPr lang="en"/>
                        <a:t>Only if it works correctly</a:t>
                      </a:r>
                      <a:endParaRPr/>
                    </a:p>
                  </a:txBody>
                  <a:tcPr marT="91425" marB="91425" marR="91425" marL="91425">
                    <a:solidFill>
                      <a:srgbClr val="C9DAF8"/>
                    </a:solidFill>
                  </a:tcPr>
                </a:tc>
              </a:tr>
              <a:tr h="333375">
                <a:tc>
                  <a:txBody>
                    <a:bodyPr/>
                    <a:lstStyle/>
                    <a:p>
                      <a:pPr indent="0" lvl="0" marL="0" rtl="0" algn="l">
                        <a:spcBef>
                          <a:spcPts val="0"/>
                        </a:spcBef>
                        <a:spcAft>
                          <a:spcPts val="0"/>
                        </a:spcAft>
                        <a:buNone/>
                      </a:pPr>
                      <a:r>
                        <a:rPr lang="en"/>
                        <a:t>Medical advances</a:t>
                      </a:r>
                      <a:endParaRPr/>
                    </a:p>
                  </a:txBody>
                  <a:tcPr marT="91425" marB="91425" marR="91425" marL="91425">
                    <a:solidFill>
                      <a:srgbClr val="C9DAF8"/>
                    </a:solidFill>
                  </a:tcPr>
                </a:tc>
                <a:tc>
                  <a:txBody>
                    <a:bodyPr/>
                    <a:lstStyle/>
                    <a:p>
                      <a:pPr indent="0" lvl="0" marL="0" rtl="0" algn="l">
                        <a:spcBef>
                          <a:spcPts val="0"/>
                        </a:spcBef>
                        <a:spcAft>
                          <a:spcPts val="0"/>
                        </a:spcAft>
                        <a:buNone/>
                      </a:pPr>
                      <a:r>
                        <a:rPr lang="en"/>
                        <a:t>Charges more according to your personal preferences</a:t>
                      </a:r>
                      <a:endParaRPr/>
                    </a:p>
                  </a:txBody>
                  <a:tcPr marT="91425" marB="91425" marR="91425" marL="91425">
                    <a:solidFill>
                      <a:srgbClr val="C9DAF8"/>
                    </a:solidFill>
                  </a:tcPr>
                </a:tc>
              </a:tr>
              <a:tr h="333375">
                <a:tc>
                  <a:txBody>
                    <a:bodyPr/>
                    <a:lstStyle/>
                    <a:p>
                      <a:pPr indent="0" lvl="0" marL="0" rtl="0" algn="l">
                        <a:spcBef>
                          <a:spcPts val="0"/>
                        </a:spcBef>
                        <a:spcAft>
                          <a:spcPts val="0"/>
                        </a:spcAft>
                        <a:buNone/>
                      </a:pPr>
                      <a:r>
                        <a:t/>
                      </a:r>
                      <a:endParaRPr/>
                    </a:p>
                  </a:txBody>
                  <a:tcPr marT="91425" marB="91425" marR="91425" marL="91425">
                    <a:solidFill>
                      <a:srgbClr val="C9DAF8"/>
                    </a:solidFill>
                  </a:tcPr>
                </a:tc>
                <a:tc>
                  <a:txBody>
                    <a:bodyPr/>
                    <a:lstStyle/>
                    <a:p>
                      <a:pPr indent="0" lvl="0" marL="0" rtl="0" algn="l">
                        <a:spcBef>
                          <a:spcPts val="0"/>
                        </a:spcBef>
                        <a:spcAft>
                          <a:spcPts val="0"/>
                        </a:spcAft>
                        <a:buNone/>
                      </a:pPr>
                      <a:r>
                        <a:rPr lang="en"/>
                        <a:t>Contributes to global warming</a:t>
                      </a:r>
                      <a:endParaRPr/>
                    </a:p>
                  </a:txBody>
                  <a:tcPr marT="91425" marB="91425" marR="91425" marL="91425">
                    <a:solidFill>
                      <a:srgbClr val="C9DAF8"/>
                    </a:solidFill>
                  </a:tcPr>
                </a:tc>
              </a:tr>
              <a:tr h="333375">
                <a:tc>
                  <a:txBody>
                    <a:bodyPr/>
                    <a:lstStyle/>
                    <a:p>
                      <a:pPr indent="0" lvl="0" marL="0" rtl="0" algn="l">
                        <a:spcBef>
                          <a:spcPts val="0"/>
                        </a:spcBef>
                        <a:spcAft>
                          <a:spcPts val="0"/>
                        </a:spcAft>
                        <a:buNone/>
                      </a:pPr>
                      <a:r>
                        <a:t/>
                      </a:r>
                      <a:endParaRPr/>
                    </a:p>
                  </a:txBody>
                  <a:tcPr marT="91425" marB="91425" marR="91425" marL="91425">
                    <a:solidFill>
                      <a:srgbClr val="C9DAF8"/>
                    </a:solidFill>
                  </a:tcPr>
                </a:tc>
                <a:tc>
                  <a:txBody>
                    <a:bodyPr/>
                    <a:lstStyle/>
                    <a:p>
                      <a:pPr indent="0" lvl="0" marL="0" rtl="0" algn="l">
                        <a:spcBef>
                          <a:spcPts val="0"/>
                        </a:spcBef>
                        <a:spcAft>
                          <a:spcPts val="0"/>
                        </a:spcAft>
                        <a:buNone/>
                      </a:pPr>
                      <a:r>
                        <a:t/>
                      </a:r>
                      <a:endParaRPr/>
                    </a:p>
                  </a:txBody>
                  <a:tcPr marT="91425" marB="91425" marR="91425" marL="91425">
                    <a:solidFill>
                      <a:srgbClr val="C9DAF8"/>
                    </a:solidFill>
                  </a:tcPr>
                </a:tc>
              </a:tr>
              <a:tr h="333375">
                <a:tc>
                  <a:txBody>
                    <a:bodyPr/>
                    <a:lstStyle/>
                    <a:p>
                      <a:pPr indent="0" lvl="0" marL="0" rtl="0" algn="l">
                        <a:spcBef>
                          <a:spcPts val="0"/>
                        </a:spcBef>
                        <a:spcAft>
                          <a:spcPts val="0"/>
                        </a:spcAft>
                        <a:buNone/>
                      </a:pPr>
                      <a:r>
                        <a:t/>
                      </a:r>
                      <a:endParaRPr/>
                    </a:p>
                  </a:txBody>
                  <a:tcPr marT="91425" marB="91425" marR="91425" marL="91425">
                    <a:solidFill>
                      <a:srgbClr val="C9DAF8"/>
                    </a:solidFill>
                  </a:tcPr>
                </a:tc>
                <a:tc>
                  <a:txBody>
                    <a:bodyPr/>
                    <a:lstStyle/>
                    <a:p>
                      <a:pPr indent="0" lvl="0" marL="0" rtl="0" algn="l">
                        <a:spcBef>
                          <a:spcPts val="0"/>
                        </a:spcBef>
                        <a:spcAft>
                          <a:spcPts val="0"/>
                        </a:spcAft>
                        <a:buNone/>
                      </a:pPr>
                      <a:r>
                        <a:t/>
                      </a:r>
                      <a:endParaRPr/>
                    </a:p>
                  </a:txBody>
                  <a:tcPr marT="91425" marB="91425" marR="91425" marL="91425">
                    <a:solidFill>
                      <a:srgbClr val="C9DAF8"/>
                    </a:solidFill>
                  </a:tcPr>
                </a:tc>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759" name="Shape 759"/>
        <p:cNvGrpSpPr/>
        <p:nvPr/>
      </p:nvGrpSpPr>
      <p:grpSpPr>
        <a:xfrm>
          <a:off x="0" y="0"/>
          <a:ext cx="0" cy="0"/>
          <a:chOff x="0" y="0"/>
          <a:chExt cx="0" cy="0"/>
        </a:xfrm>
      </p:grpSpPr>
      <p:sp>
        <p:nvSpPr>
          <p:cNvPr id="760" name="Google Shape;760;p101"/>
          <p:cNvSpPr txBox="1"/>
          <p:nvPr/>
        </p:nvSpPr>
        <p:spPr>
          <a:xfrm>
            <a:off x="790100" y="160213"/>
            <a:ext cx="7271700" cy="483600"/>
          </a:xfrm>
          <a:prstGeom prst="rect">
            <a:avLst/>
          </a:prstGeom>
          <a:solidFill>
            <a:srgbClr val="C9DAF8"/>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t>WHAT ARE THE COSTS AND BENEFITS OF AI?</a:t>
            </a:r>
            <a:endParaRPr/>
          </a:p>
        </p:txBody>
      </p:sp>
      <p:graphicFrame>
        <p:nvGraphicFramePr>
          <p:cNvPr id="761" name="Google Shape;761;p101"/>
          <p:cNvGraphicFramePr/>
          <p:nvPr/>
        </p:nvGraphicFramePr>
        <p:xfrm>
          <a:off x="920275" y="804838"/>
          <a:ext cx="3000000" cy="3000000"/>
        </p:xfrm>
        <a:graphic>
          <a:graphicData uri="http://schemas.openxmlformats.org/drawingml/2006/table">
            <a:tbl>
              <a:tblPr>
                <a:noFill/>
                <a:tableStyleId>{966959F9-F2E0-4CB6-9D63-18FAD9F6E34F}</a:tableStyleId>
              </a:tblPr>
              <a:tblGrid>
                <a:gridCol w="3619500"/>
                <a:gridCol w="3619500"/>
              </a:tblGrid>
              <a:tr h="346675">
                <a:tc>
                  <a:txBody>
                    <a:bodyPr/>
                    <a:lstStyle/>
                    <a:p>
                      <a:pPr indent="0" lvl="0" marL="0" marR="0" rtl="0" algn="l">
                        <a:lnSpc>
                          <a:spcPct val="100000"/>
                        </a:lnSpc>
                        <a:spcBef>
                          <a:spcPts val="0"/>
                        </a:spcBef>
                        <a:spcAft>
                          <a:spcPts val="0"/>
                        </a:spcAft>
                        <a:buNone/>
                      </a:pPr>
                      <a:r>
                        <a:rPr lang="en" sz="1500"/>
                        <a:t>Benefits of AI</a:t>
                      </a:r>
                      <a:endParaRPr sz="1500"/>
                    </a:p>
                  </a:txBody>
                  <a:tcPr marT="91425" marB="91425" marR="91425" marL="91425">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l">
                        <a:lnSpc>
                          <a:spcPct val="100000"/>
                        </a:lnSpc>
                        <a:spcBef>
                          <a:spcPts val="0"/>
                        </a:spcBef>
                        <a:spcAft>
                          <a:spcPts val="0"/>
                        </a:spcAft>
                        <a:buNone/>
                      </a:pPr>
                      <a:r>
                        <a:rPr lang="en" sz="1500"/>
                        <a:t>Costs/problems with AI</a:t>
                      </a:r>
                      <a:endParaRPr sz="1500"/>
                    </a:p>
                  </a:txBody>
                  <a:tcPr marT="91425" marB="91425" marR="91425" marL="91425">
                    <a:lnB cap="flat" cmpd="sng" w="12700">
                      <a:solidFill>
                        <a:srgbClr val="000000"/>
                      </a:solidFill>
                      <a:prstDash val="solid"/>
                      <a:round/>
                      <a:headEnd len="sm" w="sm" type="none"/>
                      <a:tailEnd len="sm" w="sm" type="none"/>
                    </a:lnB>
                    <a:solidFill>
                      <a:srgbClr val="C9DAF8"/>
                    </a:solidFill>
                  </a:tcPr>
                </a:tc>
              </a:tr>
              <a:tr h="490550">
                <a:tc>
                  <a:txBody>
                    <a:bodyPr/>
                    <a:lstStyle/>
                    <a:p>
                      <a:pPr indent="0" lvl="0" marL="0" marR="0" rtl="0" algn="l">
                        <a:lnSpc>
                          <a:spcPct val="100000"/>
                        </a:lnSpc>
                        <a:spcBef>
                          <a:spcPts val="0"/>
                        </a:spcBef>
                        <a:spcAft>
                          <a:spcPts val="0"/>
                        </a:spcAft>
                        <a:buNone/>
                      </a:pPr>
                      <a:r>
                        <a:rPr lang="en" sz="1500"/>
                        <a:t>May create higher skill jobs</a:t>
                      </a:r>
                      <a:endParaRPr sz="15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l">
                        <a:lnSpc>
                          <a:spcPct val="100000"/>
                        </a:lnSpc>
                        <a:spcBef>
                          <a:spcPts val="0"/>
                        </a:spcBef>
                        <a:spcAft>
                          <a:spcPts val="0"/>
                        </a:spcAft>
                        <a:buNone/>
                      </a:pPr>
                      <a:r>
                        <a:rPr lang="en" sz="1500"/>
                        <a:t>Take away jobs</a:t>
                      </a:r>
                      <a:endParaRPr sz="15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r>
              <a:tr h="333375">
                <a:tc>
                  <a:txBody>
                    <a:bodyPr/>
                    <a:lstStyle/>
                    <a:p>
                      <a:pPr indent="0" lvl="0" marL="0" marR="0" rtl="0" algn="l">
                        <a:lnSpc>
                          <a:spcPct val="100000"/>
                        </a:lnSpc>
                        <a:spcBef>
                          <a:spcPts val="0"/>
                        </a:spcBef>
                        <a:spcAft>
                          <a:spcPts val="0"/>
                        </a:spcAft>
                        <a:buNone/>
                      </a:pPr>
                      <a:r>
                        <a:rPr lang="en" sz="1500"/>
                        <a:t>Creative AI - produces interesting art</a:t>
                      </a:r>
                      <a:endParaRPr sz="15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l">
                        <a:lnSpc>
                          <a:spcPct val="100000"/>
                        </a:lnSpc>
                        <a:spcBef>
                          <a:spcPts val="0"/>
                        </a:spcBef>
                        <a:spcAft>
                          <a:spcPts val="0"/>
                        </a:spcAft>
                        <a:buNone/>
                      </a:pPr>
                      <a:r>
                        <a:rPr lang="en" sz="1500"/>
                        <a:t>Spread misinformation (can affect politics, people, what else?)</a:t>
                      </a:r>
                      <a:endParaRPr sz="15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r>
              <a:tr h="333375">
                <a:tc>
                  <a:txBody>
                    <a:bodyPr/>
                    <a:lstStyle/>
                    <a:p>
                      <a:pPr indent="0" lvl="0" marL="0" marR="0" rtl="0" algn="l">
                        <a:lnSpc>
                          <a:spcPct val="100000"/>
                        </a:lnSpc>
                        <a:spcBef>
                          <a:spcPts val="0"/>
                        </a:spcBef>
                        <a:spcAft>
                          <a:spcPts val="0"/>
                        </a:spcAft>
                        <a:buNone/>
                      </a:pPr>
                      <a:r>
                        <a:rPr lang="en" sz="1500"/>
                        <a:t>Is a tool (like a telescope) that enhances human perceptions &amp; understanding</a:t>
                      </a:r>
                      <a:endParaRPr sz="15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l">
                        <a:lnSpc>
                          <a:spcPct val="100000"/>
                        </a:lnSpc>
                        <a:spcBef>
                          <a:spcPts val="0"/>
                        </a:spcBef>
                        <a:spcAft>
                          <a:spcPts val="0"/>
                        </a:spcAft>
                        <a:buNone/>
                      </a:pPr>
                      <a:r>
                        <a:rPr lang="en" sz="1500"/>
                        <a:t>Degrade our ability to think</a:t>
                      </a:r>
                      <a:endParaRPr sz="15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r>
              <a:tr h="333375">
                <a:tc>
                  <a:txBody>
                    <a:bodyPr/>
                    <a:lstStyle/>
                    <a:p>
                      <a:pPr indent="0" lvl="0" marL="0" marR="0" rtl="0" algn="l">
                        <a:lnSpc>
                          <a:spcPct val="100000"/>
                        </a:lnSpc>
                        <a:spcBef>
                          <a:spcPts val="0"/>
                        </a:spcBef>
                        <a:spcAft>
                          <a:spcPts val="0"/>
                        </a:spcAft>
                        <a:buNone/>
                      </a:pPr>
                      <a:r>
                        <a:rPr lang="en" sz="1500"/>
                        <a:t>Does it help or hurt in education?</a:t>
                      </a:r>
                      <a:endParaRPr sz="15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l">
                        <a:lnSpc>
                          <a:spcPct val="100000"/>
                        </a:lnSpc>
                        <a:spcBef>
                          <a:spcPts val="0"/>
                        </a:spcBef>
                        <a:spcAft>
                          <a:spcPts val="0"/>
                        </a:spcAft>
                        <a:buNone/>
                      </a:pPr>
                      <a:r>
                        <a:rPr lang="en" sz="1500"/>
                        <a:t>Use (and magnify?) bias in data</a:t>
                      </a:r>
                      <a:endParaRPr sz="15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r>
              <a:tr h="333375">
                <a:tc>
                  <a:txBody>
                    <a:bodyPr/>
                    <a:lstStyle/>
                    <a:p>
                      <a:pPr indent="0" lvl="0" marL="0" marR="0" rtl="0" algn="l">
                        <a:lnSpc>
                          <a:spcPct val="100000"/>
                        </a:lnSpc>
                        <a:spcBef>
                          <a:spcPts val="0"/>
                        </a:spcBef>
                        <a:spcAft>
                          <a:spcPts val="0"/>
                        </a:spcAft>
                        <a:buNone/>
                      </a:pPr>
                      <a:r>
                        <a:rPr lang="en" sz="1500"/>
                        <a:t>Advances in medicine/science/technology</a:t>
                      </a:r>
                      <a:endParaRPr sz="15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l">
                        <a:lnSpc>
                          <a:spcPct val="100000"/>
                        </a:lnSpc>
                        <a:spcBef>
                          <a:spcPts val="0"/>
                        </a:spcBef>
                        <a:spcAft>
                          <a:spcPts val="0"/>
                        </a:spcAft>
                        <a:buNone/>
                      </a:pPr>
                      <a:r>
                        <a:rPr lang="en" sz="1500"/>
                        <a:t>Use in war (drones, etc)</a:t>
                      </a:r>
                      <a:endParaRPr sz="15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r>
              <a:tr h="333375">
                <a:tc>
                  <a:txBody>
                    <a:bodyPr/>
                    <a:lstStyle/>
                    <a:p>
                      <a:pPr indent="0" lvl="0" marL="0" marR="0" rtl="0" algn="l">
                        <a:lnSpc>
                          <a:spcPct val="100000"/>
                        </a:lnSpc>
                        <a:spcBef>
                          <a:spcPts val="0"/>
                        </a:spcBef>
                        <a:spcAft>
                          <a:spcPts val="0"/>
                        </a:spcAft>
                        <a:buNone/>
                      </a:pPr>
                      <a:r>
                        <a:t/>
                      </a:r>
                      <a:endParaRPr sz="1500"/>
                    </a:p>
                  </a:txBody>
                  <a:tcPr marT="91425" marB="91425" marR="91425" marL="91425">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solidFill>
                      <a:srgbClr val="C9DAF8"/>
                    </a:solidFill>
                  </a:tcPr>
                </a:tc>
                <a:tc>
                  <a:txBody>
                    <a:bodyPr/>
                    <a:lstStyle/>
                    <a:p>
                      <a:pPr indent="0" lvl="0" marL="0" marR="0" rtl="0" algn="l">
                        <a:lnSpc>
                          <a:spcPct val="100000"/>
                        </a:lnSpc>
                        <a:spcBef>
                          <a:spcPts val="0"/>
                        </a:spcBef>
                        <a:spcAft>
                          <a:spcPts val="0"/>
                        </a:spcAft>
                        <a:buNone/>
                      </a:pPr>
                      <a:r>
                        <a:rPr lang="en" sz="1500"/>
                        <a:t>Contributes to economic inequality (AI pricing schemes)</a:t>
                      </a:r>
                      <a:endParaRPr sz="15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r>
              <a:tr h="333375">
                <a:tc>
                  <a:txBody>
                    <a:bodyPr/>
                    <a:lstStyle/>
                    <a:p>
                      <a:pPr indent="0" lvl="0" marL="0" marR="0" rtl="0" algn="l">
                        <a:lnSpc>
                          <a:spcPct val="100000"/>
                        </a:lnSpc>
                        <a:spcBef>
                          <a:spcPts val="0"/>
                        </a:spcBef>
                        <a:spcAft>
                          <a:spcPts val="0"/>
                        </a:spcAft>
                        <a:buNone/>
                      </a:pPr>
                      <a:r>
                        <a:t/>
                      </a:r>
                      <a:endParaRPr sz="1500"/>
                    </a:p>
                  </a:txBody>
                  <a:tcPr marT="91425" marB="91425" marR="91425" marL="91425">
                    <a:lnR cap="flat" cmpd="sng" w="12700">
                      <a:solidFill>
                        <a:srgbClr val="000000"/>
                      </a:solidFill>
                      <a:prstDash val="solid"/>
                      <a:round/>
                      <a:headEnd len="sm" w="sm" type="none"/>
                      <a:tailEnd len="sm" w="sm" type="none"/>
                    </a:lnR>
                    <a:solidFill>
                      <a:srgbClr val="C9DAF8"/>
                    </a:solidFill>
                  </a:tcPr>
                </a:tc>
                <a:tc>
                  <a:txBody>
                    <a:bodyPr/>
                    <a:lstStyle/>
                    <a:p>
                      <a:pPr indent="0" lvl="0" marL="0" marR="0" rtl="0" algn="l">
                        <a:lnSpc>
                          <a:spcPct val="100000"/>
                        </a:lnSpc>
                        <a:spcBef>
                          <a:spcPts val="0"/>
                        </a:spcBef>
                        <a:spcAft>
                          <a:spcPts val="0"/>
                        </a:spcAft>
                        <a:buNone/>
                      </a:pPr>
                      <a:r>
                        <a:rPr lang="en" sz="1500"/>
                        <a:t>Could be used to produce malware &amp; hack computer systems</a:t>
                      </a:r>
                      <a:endParaRPr sz="15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r>
              <a:tr h="333375">
                <a:tc>
                  <a:txBody>
                    <a:bodyPr/>
                    <a:lstStyle/>
                    <a:p>
                      <a:pPr indent="0" lvl="0" marL="0" marR="0" rtl="0" algn="l">
                        <a:lnSpc>
                          <a:spcPct val="100000"/>
                        </a:lnSpc>
                        <a:spcBef>
                          <a:spcPts val="0"/>
                        </a:spcBef>
                        <a:spcAft>
                          <a:spcPts val="0"/>
                        </a:spcAft>
                        <a:buNone/>
                      </a:pPr>
                      <a:r>
                        <a:t/>
                      </a:r>
                      <a:endParaRPr sz="1500"/>
                    </a:p>
                  </a:txBody>
                  <a:tcPr marT="91425" marB="91425" marR="91425" marL="91425">
                    <a:lnR cap="flat" cmpd="sng" w="12700">
                      <a:solidFill>
                        <a:srgbClr val="000000"/>
                      </a:solidFill>
                      <a:prstDash val="solid"/>
                      <a:round/>
                      <a:headEnd len="sm" w="sm" type="none"/>
                      <a:tailEnd len="sm" w="sm" type="none"/>
                    </a:lnR>
                    <a:solidFill>
                      <a:srgbClr val="C9DAF8"/>
                    </a:solidFill>
                  </a:tcPr>
                </a:tc>
                <a:tc>
                  <a:txBody>
                    <a:bodyPr/>
                    <a:lstStyle/>
                    <a:p>
                      <a:pPr indent="0" lvl="0" marL="0" marR="0" rtl="0" algn="l">
                        <a:lnSpc>
                          <a:spcPct val="100000"/>
                        </a:lnSpc>
                        <a:spcBef>
                          <a:spcPts val="0"/>
                        </a:spcBef>
                        <a:spcAft>
                          <a:spcPts val="0"/>
                        </a:spcAft>
                        <a:buNone/>
                      </a:pPr>
                      <a:r>
                        <a:rPr lang="en" sz="1500"/>
                        <a:t>Threat to human survival</a:t>
                      </a:r>
                      <a:endParaRPr sz="15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AD900"/>
        </a:solidFill>
      </p:bgPr>
    </p:bg>
    <p:spTree>
      <p:nvGrpSpPr>
        <p:cNvPr id="766" name="Shape 766"/>
        <p:cNvGrpSpPr/>
        <p:nvPr/>
      </p:nvGrpSpPr>
      <p:grpSpPr>
        <a:xfrm>
          <a:off x="0" y="0"/>
          <a:ext cx="0" cy="0"/>
          <a:chOff x="0" y="0"/>
          <a:chExt cx="0" cy="0"/>
        </a:xfrm>
      </p:grpSpPr>
      <p:sp>
        <p:nvSpPr>
          <p:cNvPr id="767" name="Google Shape;767;p102"/>
          <p:cNvSpPr txBox="1"/>
          <p:nvPr>
            <p:ph idx="4294967295" type="title"/>
          </p:nvPr>
        </p:nvSpPr>
        <p:spPr>
          <a:xfrm>
            <a:off x="457200" y="205978"/>
            <a:ext cx="8229600" cy="7950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3200"/>
              <a:buFont typeface="Century Gothic"/>
              <a:buNone/>
            </a:pPr>
            <a:r>
              <a:rPr lang="en"/>
              <a:t>Mitigating / correcting</a:t>
            </a:r>
            <a:r>
              <a:rPr b="1" i="0" lang="en" sz="3200" u="none" cap="none" strike="noStrike">
                <a:solidFill>
                  <a:schemeClr val="accent1"/>
                </a:solidFill>
                <a:latin typeface="Century Gothic"/>
                <a:ea typeface="Century Gothic"/>
                <a:cs typeface="Century Gothic"/>
                <a:sym typeface="Century Gothic"/>
              </a:rPr>
              <a:t> bias</a:t>
            </a:r>
            <a:endParaRPr b="1" i="0" sz="3200" u="none" cap="none" strike="noStrike">
              <a:solidFill>
                <a:schemeClr val="accent1"/>
              </a:solidFill>
              <a:latin typeface="Century Gothic"/>
              <a:ea typeface="Century Gothic"/>
              <a:cs typeface="Century Gothic"/>
              <a:sym typeface="Century Gothic"/>
            </a:endParaRPr>
          </a:p>
        </p:txBody>
      </p:sp>
      <p:sp>
        <p:nvSpPr>
          <p:cNvPr id="768" name="Google Shape;768;p102"/>
          <p:cNvSpPr txBox="1"/>
          <p:nvPr>
            <p:ph idx="4294967295" type="body"/>
          </p:nvPr>
        </p:nvSpPr>
        <p:spPr>
          <a:xfrm>
            <a:off x="457200" y="1200151"/>
            <a:ext cx="8229600" cy="329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accent1"/>
              </a:buClr>
              <a:buSzPts val="2800"/>
              <a:buFont typeface="Noto Sans Symbols"/>
              <a:buChar char="▪"/>
            </a:pPr>
            <a:r>
              <a:rPr lang="en" sz="2800">
                <a:latin typeface="Calibri"/>
                <a:ea typeface="Calibri"/>
                <a:cs typeface="Calibri"/>
                <a:sym typeface="Calibri"/>
              </a:rPr>
              <a:t>What are some relevant data sets?</a:t>
            </a:r>
            <a:endParaRPr sz="2800">
              <a:latin typeface="Calibri"/>
              <a:ea typeface="Calibri"/>
              <a:cs typeface="Calibri"/>
              <a:sym typeface="Calibri"/>
            </a:endParaRPr>
          </a:p>
          <a:p>
            <a:pPr indent="-342900" lvl="0" marL="342900" marR="0" rtl="0" algn="l">
              <a:lnSpc>
                <a:spcPct val="100000"/>
              </a:lnSpc>
              <a:spcBef>
                <a:spcPts val="560"/>
              </a:spcBef>
              <a:spcAft>
                <a:spcPts val="0"/>
              </a:spcAft>
              <a:buClr>
                <a:schemeClr val="accent1"/>
              </a:buClr>
              <a:buSzPts val="2800"/>
              <a:buFont typeface="Noto Sans Symbols"/>
              <a:buChar char="▪"/>
            </a:pPr>
            <a:r>
              <a:rPr lang="en" sz="2800">
                <a:latin typeface="Calibri"/>
                <a:ea typeface="Calibri"/>
                <a:cs typeface="Calibri"/>
                <a:sym typeface="Calibri"/>
              </a:rPr>
              <a:t>Addressing</a:t>
            </a:r>
            <a:r>
              <a:rPr lang="en"/>
              <a:t> </a:t>
            </a:r>
            <a:r>
              <a:rPr b="0" i="0" lang="en" sz="2800" u="none" cap="none" strike="noStrike">
                <a:solidFill>
                  <a:schemeClr val="dk1"/>
                </a:solidFill>
                <a:latin typeface="Calibri"/>
                <a:ea typeface="Calibri"/>
                <a:cs typeface="Calibri"/>
                <a:sym typeface="Calibri"/>
              </a:rPr>
              <a:t>Social Justice </a:t>
            </a:r>
            <a:endParaRPr/>
          </a:p>
          <a:p>
            <a:pPr indent="-298450" lvl="1" marL="742950" marR="0" rtl="0" algn="l">
              <a:lnSpc>
                <a:spcPct val="100000"/>
              </a:lnSpc>
              <a:spcBef>
                <a:spcPts val="560"/>
              </a:spcBef>
              <a:spcAft>
                <a:spcPts val="0"/>
              </a:spcAft>
              <a:buClr>
                <a:schemeClr val="accent1"/>
              </a:buClr>
              <a:buSzPts val="2800"/>
              <a:buFont typeface="Noto Sans Symbols"/>
              <a:buChar char="×"/>
            </a:pPr>
            <a:r>
              <a:rPr b="0" i="0" lang="en" sz="2800" u="none" cap="none" strike="noStrike">
                <a:solidFill>
                  <a:schemeClr val="dk1"/>
                </a:solidFill>
                <a:latin typeface="Calibri"/>
                <a:ea typeface="Calibri"/>
                <a:cs typeface="Calibri"/>
                <a:sym typeface="Calibri"/>
              </a:rPr>
              <a:t>Are you represented in the training set?</a:t>
            </a:r>
            <a:endParaRPr/>
          </a:p>
          <a:p>
            <a:pPr indent="-298450" lvl="1" marL="742950" marR="0" rtl="0" algn="l">
              <a:lnSpc>
                <a:spcPct val="100000"/>
              </a:lnSpc>
              <a:spcBef>
                <a:spcPts val="560"/>
              </a:spcBef>
              <a:spcAft>
                <a:spcPts val="0"/>
              </a:spcAft>
              <a:buClr>
                <a:schemeClr val="accent1"/>
              </a:buClr>
              <a:buSzPts val="2800"/>
              <a:buFont typeface="Noto Sans Symbols"/>
              <a:buChar char="×"/>
            </a:pPr>
            <a:r>
              <a:rPr b="0" i="0" lang="en" sz="2800" u="none" cap="none" strike="noStrike">
                <a:solidFill>
                  <a:schemeClr val="dk1"/>
                </a:solidFill>
                <a:latin typeface="Calibri"/>
                <a:ea typeface="Calibri"/>
                <a:cs typeface="Calibri"/>
                <a:sym typeface="Calibri"/>
              </a:rPr>
              <a:t>What are the implications?</a:t>
            </a:r>
            <a:endParaRPr/>
          </a:p>
          <a:p>
            <a:pPr indent="-298450" lvl="1" marL="742950" marR="0" rtl="0" algn="l">
              <a:lnSpc>
                <a:spcPct val="100000"/>
              </a:lnSpc>
              <a:spcBef>
                <a:spcPts val="560"/>
              </a:spcBef>
              <a:spcAft>
                <a:spcPts val="0"/>
              </a:spcAft>
              <a:buClr>
                <a:schemeClr val="accent1"/>
              </a:buClr>
              <a:buSzPts val="2800"/>
              <a:buFont typeface="Noto Sans Symbols"/>
              <a:buChar char="×"/>
            </a:pPr>
            <a:r>
              <a:rPr b="0" i="0" lang="en" sz="2800" u="none" cap="none" strike="noStrike">
                <a:solidFill>
                  <a:schemeClr val="dk1"/>
                </a:solidFill>
                <a:latin typeface="Calibri"/>
                <a:ea typeface="Calibri"/>
                <a:cs typeface="Calibri"/>
                <a:sym typeface="Calibri"/>
              </a:rPr>
              <a:t>How might you address the issue?</a:t>
            </a:r>
            <a:endParaRPr b="0" i="0" sz="2800" u="none" cap="none" strike="noStrike">
              <a:solidFill>
                <a:schemeClr val="dk1"/>
              </a:solidFill>
              <a:latin typeface="Calibri"/>
              <a:ea typeface="Calibri"/>
              <a:cs typeface="Calibri"/>
              <a:sym typeface="Calibri"/>
            </a:endParaRPr>
          </a:p>
          <a:p>
            <a:pPr indent="-165100" lvl="0" marL="342900" marR="0" rtl="0" algn="l">
              <a:lnSpc>
                <a:spcPct val="100000"/>
              </a:lnSpc>
              <a:spcBef>
                <a:spcPts val="560"/>
              </a:spcBef>
              <a:spcAft>
                <a:spcPts val="0"/>
              </a:spcAft>
              <a:buClr>
                <a:schemeClr val="accent1"/>
              </a:buClr>
              <a:buSzPts val="2800"/>
              <a:buFont typeface="Noto Sans Symbols"/>
              <a:buNone/>
            </a:pPr>
            <a:r>
              <a:t/>
            </a:r>
            <a:endParaRPr b="0" i="0" sz="2800" u="none" cap="none" strike="noStrike">
              <a:solidFill>
                <a:schemeClr val="dk1"/>
              </a:solidFill>
              <a:latin typeface="Calibri"/>
              <a:ea typeface="Calibri"/>
              <a:cs typeface="Calibri"/>
              <a:sym typeface="Calibri"/>
            </a:endParaRPr>
          </a:p>
        </p:txBody>
      </p:sp>
      <p:sp>
        <p:nvSpPr>
          <p:cNvPr id="769" name="Google Shape;769;p102"/>
          <p:cNvSpPr txBox="1"/>
          <p:nvPr>
            <p:ph idx="12" type="sldNum"/>
          </p:nvPr>
        </p:nvSpPr>
        <p:spPr>
          <a:xfrm>
            <a:off x="8556784" y="4749851"/>
            <a:ext cx="548700" cy="3936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770" name="Google Shape;770;p102"/>
          <p:cNvPicPr preferRelativeResize="0"/>
          <p:nvPr/>
        </p:nvPicPr>
        <p:blipFill>
          <a:blip r:embed="rId3">
            <a:alphaModFix/>
          </a:blip>
          <a:stretch>
            <a:fillRect/>
          </a:stretch>
        </p:blipFill>
        <p:spPr>
          <a:xfrm>
            <a:off x="870500" y="4730375"/>
            <a:ext cx="838200" cy="29527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AD900"/>
        </a:solidFill>
      </p:bgPr>
    </p:bg>
    <p:spTree>
      <p:nvGrpSpPr>
        <p:cNvPr id="775" name="Shape 775"/>
        <p:cNvGrpSpPr/>
        <p:nvPr/>
      </p:nvGrpSpPr>
      <p:grpSpPr>
        <a:xfrm>
          <a:off x="0" y="0"/>
          <a:ext cx="0" cy="0"/>
          <a:chOff x="0" y="0"/>
          <a:chExt cx="0" cy="0"/>
        </a:xfrm>
      </p:grpSpPr>
      <p:sp>
        <p:nvSpPr>
          <p:cNvPr id="776" name="Google Shape;776;p103"/>
          <p:cNvSpPr txBox="1"/>
          <p:nvPr>
            <p:ph idx="4294967295" type="title"/>
          </p:nvPr>
        </p:nvSpPr>
        <p:spPr>
          <a:xfrm>
            <a:off x="457200" y="205978"/>
            <a:ext cx="8229600" cy="7950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3200"/>
              <a:buFont typeface="Century Gothic"/>
              <a:buNone/>
            </a:pPr>
            <a:r>
              <a:rPr b="1" i="0" lang="en" sz="3200" u="none" cap="none" strike="noStrike">
                <a:solidFill>
                  <a:schemeClr val="accent1"/>
                </a:solidFill>
                <a:latin typeface="Century Gothic"/>
                <a:ea typeface="Century Gothic"/>
                <a:cs typeface="Century Gothic"/>
                <a:sym typeface="Century Gothic"/>
              </a:rPr>
              <a:t>4 ways of mitigating bias</a:t>
            </a:r>
            <a:r>
              <a:rPr b="1" lang="en" sz="3200">
                <a:solidFill>
                  <a:schemeClr val="accent1"/>
                </a:solidFill>
                <a:latin typeface="Century Gothic"/>
                <a:ea typeface="Century Gothic"/>
                <a:cs typeface="Century Gothic"/>
                <a:sym typeface="Century Gothic"/>
              </a:rPr>
              <a:t>*</a:t>
            </a:r>
            <a:endParaRPr b="1" i="0" sz="3200" u="none" cap="none" strike="noStrike">
              <a:solidFill>
                <a:schemeClr val="accent1"/>
              </a:solidFill>
              <a:latin typeface="Century Gothic"/>
              <a:ea typeface="Century Gothic"/>
              <a:cs typeface="Century Gothic"/>
              <a:sym typeface="Century Gothic"/>
            </a:endParaRPr>
          </a:p>
        </p:txBody>
      </p:sp>
      <p:sp>
        <p:nvSpPr>
          <p:cNvPr id="777" name="Google Shape;777;p103"/>
          <p:cNvSpPr txBox="1"/>
          <p:nvPr>
            <p:ph idx="4294967295" type="body"/>
          </p:nvPr>
        </p:nvSpPr>
        <p:spPr>
          <a:xfrm>
            <a:off x="457200" y="1200151"/>
            <a:ext cx="8229600" cy="329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accent1"/>
              </a:buClr>
              <a:buSzPts val="2800"/>
              <a:buFont typeface="Noto Sans Symbols"/>
              <a:buChar char="▪"/>
            </a:pPr>
            <a:r>
              <a:rPr b="0" i="0" lang="en" sz="2800" u="none" cap="none" strike="noStrike">
                <a:solidFill>
                  <a:schemeClr val="dk1"/>
                </a:solidFill>
                <a:latin typeface="Calibri"/>
                <a:ea typeface="Calibri"/>
                <a:cs typeface="Calibri"/>
                <a:sym typeface="Calibri"/>
              </a:rPr>
              <a:t>Learn from feedback and errors</a:t>
            </a:r>
            <a:endParaRPr b="0" i="0" sz="2800" u="none" cap="none" strike="noStrike">
              <a:solidFill>
                <a:schemeClr val="dk1"/>
              </a:solidFill>
              <a:latin typeface="Calibri"/>
              <a:ea typeface="Calibri"/>
              <a:cs typeface="Calibri"/>
              <a:sym typeface="Calibri"/>
            </a:endParaRPr>
          </a:p>
          <a:p>
            <a:pPr indent="-342900" lvl="0" marL="342900" marR="0" rtl="0" algn="l">
              <a:lnSpc>
                <a:spcPct val="100000"/>
              </a:lnSpc>
              <a:spcBef>
                <a:spcPts val="560"/>
              </a:spcBef>
              <a:spcAft>
                <a:spcPts val="0"/>
              </a:spcAft>
              <a:buClr>
                <a:schemeClr val="accent1"/>
              </a:buClr>
              <a:buSzPts val="2800"/>
              <a:buFont typeface="Noto Sans Symbols"/>
              <a:buChar char="▪"/>
            </a:pPr>
            <a:r>
              <a:rPr b="0" i="0" lang="en" sz="2800" u="none" cap="none" strike="noStrike">
                <a:solidFill>
                  <a:schemeClr val="dk1"/>
                </a:solidFill>
                <a:latin typeface="Calibri"/>
                <a:ea typeface="Calibri"/>
                <a:cs typeface="Calibri"/>
                <a:sym typeface="Calibri"/>
              </a:rPr>
              <a:t>Balance tr</a:t>
            </a:r>
            <a:r>
              <a:rPr lang="en" sz="2800">
                <a:latin typeface="Calibri"/>
                <a:ea typeface="Calibri"/>
                <a:cs typeface="Calibri"/>
                <a:sym typeface="Calibri"/>
              </a:rPr>
              <a:t>aining data used to construct AI</a:t>
            </a:r>
            <a:endParaRPr sz="2800">
              <a:latin typeface="Calibri"/>
              <a:ea typeface="Calibri"/>
              <a:cs typeface="Calibri"/>
              <a:sym typeface="Calibri"/>
            </a:endParaRPr>
          </a:p>
          <a:p>
            <a:pPr indent="-342900" lvl="0" marL="342900" marR="0" rtl="0" algn="l">
              <a:lnSpc>
                <a:spcPct val="100000"/>
              </a:lnSpc>
              <a:spcBef>
                <a:spcPts val="560"/>
              </a:spcBef>
              <a:spcAft>
                <a:spcPts val="0"/>
              </a:spcAft>
              <a:buClr>
                <a:schemeClr val="accent1"/>
              </a:buClr>
              <a:buSzPts val="2800"/>
              <a:buFont typeface="Noto Sans Symbols"/>
              <a:buChar char="▪"/>
            </a:pPr>
            <a:r>
              <a:rPr lang="en" sz="2800">
                <a:latin typeface="Calibri"/>
                <a:ea typeface="Calibri"/>
                <a:cs typeface="Calibri"/>
                <a:sym typeface="Calibri"/>
              </a:rPr>
              <a:t>Create new bias detection methods</a:t>
            </a:r>
            <a:endParaRPr sz="2800">
              <a:latin typeface="Calibri"/>
              <a:ea typeface="Calibri"/>
              <a:cs typeface="Calibri"/>
              <a:sym typeface="Calibri"/>
            </a:endParaRPr>
          </a:p>
          <a:p>
            <a:pPr indent="-342900" lvl="0" marL="342900" marR="0" rtl="0" algn="l">
              <a:lnSpc>
                <a:spcPct val="100000"/>
              </a:lnSpc>
              <a:spcBef>
                <a:spcPts val="560"/>
              </a:spcBef>
              <a:spcAft>
                <a:spcPts val="0"/>
              </a:spcAft>
              <a:buClr>
                <a:schemeClr val="accent1"/>
              </a:buClr>
              <a:buSzPts val="2800"/>
              <a:buFont typeface="Noto Sans Symbols"/>
              <a:buChar char="▪"/>
            </a:pPr>
            <a:r>
              <a:rPr lang="en" sz="2800">
                <a:latin typeface="Calibri"/>
                <a:ea typeface="Calibri"/>
                <a:cs typeface="Calibri"/>
                <a:sym typeface="Calibri"/>
              </a:rPr>
              <a:t>Build open </a:t>
            </a:r>
            <a:r>
              <a:rPr b="0" i="0" lang="en" sz="2800" u="none" cap="none" strike="noStrike">
                <a:solidFill>
                  <a:schemeClr val="dk1"/>
                </a:solidFill>
                <a:latin typeface="Calibri"/>
                <a:ea typeface="Calibri"/>
                <a:cs typeface="Calibri"/>
                <a:sym typeface="Calibri"/>
              </a:rPr>
              <a:t>datasets and partnerships</a:t>
            </a:r>
            <a:endParaRPr/>
          </a:p>
        </p:txBody>
      </p:sp>
      <p:sp>
        <p:nvSpPr>
          <p:cNvPr id="778" name="Google Shape;778;p103"/>
          <p:cNvSpPr txBox="1"/>
          <p:nvPr>
            <p:ph idx="12" type="sldNum"/>
          </p:nvPr>
        </p:nvSpPr>
        <p:spPr>
          <a:xfrm>
            <a:off x="8556784" y="4749851"/>
            <a:ext cx="548700" cy="3936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779" name="Google Shape;779;p103"/>
          <p:cNvSpPr txBox="1"/>
          <p:nvPr>
            <p:ph idx="11" type="ftr"/>
          </p:nvPr>
        </p:nvSpPr>
        <p:spPr>
          <a:xfrm>
            <a:off x="1958350" y="4497750"/>
            <a:ext cx="5971800" cy="495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
              <a:t>https://research.google/pubs/pub46743/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lang="en"/>
              <a:t>*https://jigsaw.google.com/</a:t>
            </a:r>
            <a:endParaRPr/>
          </a:p>
        </p:txBody>
      </p:sp>
      <p:pic>
        <p:nvPicPr>
          <p:cNvPr id="780" name="Google Shape;780;p103"/>
          <p:cNvPicPr preferRelativeResize="0"/>
          <p:nvPr/>
        </p:nvPicPr>
        <p:blipFill>
          <a:blip r:embed="rId3">
            <a:alphaModFix/>
          </a:blip>
          <a:stretch>
            <a:fillRect/>
          </a:stretch>
        </p:blipFill>
        <p:spPr>
          <a:xfrm>
            <a:off x="870500" y="4730375"/>
            <a:ext cx="838200" cy="29527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C4CA"/>
        </a:solidFill>
      </p:bgPr>
    </p:bg>
    <p:spTree>
      <p:nvGrpSpPr>
        <p:cNvPr id="784" name="Shape 784"/>
        <p:cNvGrpSpPr/>
        <p:nvPr/>
      </p:nvGrpSpPr>
      <p:grpSpPr>
        <a:xfrm>
          <a:off x="0" y="0"/>
          <a:ext cx="0" cy="0"/>
          <a:chOff x="0" y="0"/>
          <a:chExt cx="0" cy="0"/>
        </a:xfrm>
      </p:grpSpPr>
      <p:sp>
        <p:nvSpPr>
          <p:cNvPr id="785" name="Google Shape;785;p104"/>
          <p:cNvSpPr txBox="1"/>
          <p:nvPr>
            <p:ph type="ctrTitle"/>
          </p:nvPr>
        </p:nvSpPr>
        <p:spPr>
          <a:xfrm>
            <a:off x="2236050" y="1808150"/>
            <a:ext cx="49422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8700"/>
              <a:t>tons of Co</a:t>
            </a:r>
            <a:r>
              <a:rPr baseline="-25000" lang="en" sz="8700"/>
              <a:t>2</a:t>
            </a:r>
            <a:endParaRPr baseline="-25000" sz="8700"/>
          </a:p>
        </p:txBody>
      </p:sp>
      <p:sp>
        <p:nvSpPr>
          <p:cNvPr id="786" name="Google Shape;786;p104"/>
          <p:cNvSpPr txBox="1"/>
          <p:nvPr>
            <p:ph type="ctrTitle"/>
          </p:nvPr>
        </p:nvSpPr>
        <p:spPr>
          <a:xfrm>
            <a:off x="2345400" y="2795500"/>
            <a:ext cx="4723500" cy="15390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3200">
                <a:latin typeface="Sniglet"/>
                <a:ea typeface="Sniglet"/>
                <a:cs typeface="Sniglet"/>
                <a:sym typeface="Sniglet"/>
              </a:rPr>
              <a:t>What it costs to train AI.</a:t>
            </a:r>
            <a:endParaRPr sz="3200">
              <a:latin typeface="Sniglet"/>
              <a:ea typeface="Sniglet"/>
              <a:cs typeface="Sniglet"/>
              <a:sym typeface="Snigle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9651"/>
        </a:solidFill>
      </p:bgPr>
    </p:bg>
    <p:spTree>
      <p:nvGrpSpPr>
        <p:cNvPr id="178" name="Shape 178"/>
        <p:cNvGrpSpPr/>
        <p:nvPr/>
      </p:nvGrpSpPr>
      <p:grpSpPr>
        <a:xfrm>
          <a:off x="0" y="0"/>
          <a:ext cx="0" cy="0"/>
          <a:chOff x="0" y="0"/>
          <a:chExt cx="0" cy="0"/>
        </a:xfrm>
      </p:grpSpPr>
      <p:sp>
        <p:nvSpPr>
          <p:cNvPr id="179" name="Google Shape;179;p33"/>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Parts of machine learning </a:t>
            </a:r>
            <a:endParaRPr/>
          </a:p>
        </p:txBody>
      </p:sp>
      <p:sp>
        <p:nvSpPr>
          <p:cNvPr id="180" name="Google Shape;180;p33"/>
          <p:cNvSpPr/>
          <p:nvPr/>
        </p:nvSpPr>
        <p:spPr>
          <a:xfrm rot="-152142">
            <a:off x="1333737" y="2074150"/>
            <a:ext cx="2264818" cy="1840197"/>
          </a:xfrm>
          <a:prstGeom prst="homePlate">
            <a:avLst>
              <a:gd fmla="val 30129" name="adj"/>
            </a:avLst>
          </a:prstGeom>
          <a:solidFill>
            <a:srgbClr val="A6CD02"/>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u="sng">
                <a:latin typeface="Sniglet"/>
                <a:ea typeface="Sniglet"/>
                <a:cs typeface="Sniglet"/>
                <a:sym typeface="Sniglet"/>
              </a:rPr>
              <a:t>dataset</a:t>
            </a:r>
            <a:endParaRPr sz="1800" u="sng">
              <a:latin typeface="Sniglet"/>
              <a:ea typeface="Sniglet"/>
              <a:cs typeface="Sniglet"/>
              <a:sym typeface="Sniglet"/>
            </a:endParaRPr>
          </a:p>
        </p:txBody>
      </p:sp>
      <p:sp>
        <p:nvSpPr>
          <p:cNvPr id="181" name="Google Shape;181;p3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90" name="Shape 790"/>
        <p:cNvGrpSpPr/>
        <p:nvPr/>
      </p:nvGrpSpPr>
      <p:grpSpPr>
        <a:xfrm>
          <a:off x="0" y="0"/>
          <a:ext cx="0" cy="0"/>
          <a:chOff x="0" y="0"/>
          <a:chExt cx="0" cy="0"/>
        </a:xfrm>
      </p:grpSpPr>
      <p:sp>
        <p:nvSpPr>
          <p:cNvPr id="791" name="Google Shape;791;p105"/>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Key points</a:t>
            </a:r>
            <a:endParaRPr/>
          </a:p>
        </p:txBody>
      </p:sp>
      <p:sp>
        <p:nvSpPr>
          <p:cNvPr id="792" name="Google Shape;792;p105"/>
          <p:cNvSpPr txBox="1"/>
          <p:nvPr>
            <p:ph idx="1" type="body"/>
          </p:nvPr>
        </p:nvSpPr>
        <p:spPr>
          <a:xfrm>
            <a:off x="1052050" y="1545950"/>
            <a:ext cx="7088400" cy="330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434343"/>
                </a:solidFill>
                <a:latin typeface="Lora"/>
                <a:ea typeface="Lora"/>
                <a:cs typeface="Lora"/>
                <a:sym typeface="Lora"/>
              </a:rPr>
              <a:t>Throughout the lesson, these are the key points to emphasize… </a:t>
            </a:r>
            <a:endParaRPr sz="1700">
              <a:solidFill>
                <a:srgbClr val="434343"/>
              </a:solidFill>
              <a:latin typeface="Lora"/>
              <a:ea typeface="Lora"/>
              <a:cs typeface="Lora"/>
              <a:sym typeface="Lora"/>
            </a:endParaRPr>
          </a:p>
          <a:p>
            <a:pPr indent="-336550" lvl="0" marL="457200" rtl="0" algn="l">
              <a:spcBef>
                <a:spcPts val="1000"/>
              </a:spcBef>
              <a:spcAft>
                <a:spcPts val="0"/>
              </a:spcAft>
              <a:buClr>
                <a:srgbClr val="434343"/>
              </a:buClr>
              <a:buSzPts val="1700"/>
              <a:buFont typeface="Lora"/>
              <a:buChar char="●"/>
            </a:pPr>
            <a:r>
              <a:rPr lang="en" sz="1700">
                <a:solidFill>
                  <a:srgbClr val="434343"/>
                </a:solidFill>
                <a:latin typeface="Lora"/>
                <a:ea typeface="Lora"/>
                <a:cs typeface="Lora"/>
                <a:sym typeface="Lora"/>
              </a:rPr>
              <a:t>Changing our behaviors can certainly help the environment, but our individual behaviors have a relatively small impact on the environment relative to the companies and governments training AI on big datasets.</a:t>
            </a:r>
            <a:endParaRPr sz="1700">
              <a:solidFill>
                <a:srgbClr val="434343"/>
              </a:solidFill>
              <a:latin typeface="Lora"/>
              <a:ea typeface="Lora"/>
              <a:cs typeface="Lora"/>
              <a:sym typeface="Lora"/>
            </a:endParaRPr>
          </a:p>
          <a:p>
            <a:pPr indent="-336550" lvl="0" marL="457200" rtl="0" algn="l">
              <a:spcBef>
                <a:spcPts val="1000"/>
              </a:spcBef>
              <a:spcAft>
                <a:spcPts val="1000"/>
              </a:spcAft>
              <a:buClr>
                <a:srgbClr val="434343"/>
              </a:buClr>
              <a:buSzPts val="1700"/>
              <a:buFont typeface="Lora"/>
              <a:buChar char="●"/>
            </a:pPr>
            <a:r>
              <a:rPr lang="en" sz="1700">
                <a:solidFill>
                  <a:srgbClr val="434343"/>
                </a:solidFill>
                <a:latin typeface="Lora"/>
                <a:ea typeface="Lora"/>
                <a:cs typeface="Lora"/>
                <a:sym typeface="Lora"/>
              </a:rPr>
              <a:t>To mitigate the environmental impact of AI, it is important to consider when training AI is necessary and understand that algorithms can be optimized to save some training time. </a:t>
            </a:r>
            <a:endParaRPr sz="1700">
              <a:solidFill>
                <a:srgbClr val="434343"/>
              </a:solidFill>
              <a:latin typeface="Lora"/>
              <a:ea typeface="Lora"/>
              <a:cs typeface="Lora"/>
              <a:sym typeface="Lora"/>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A6CD02"/>
        </a:solidFill>
      </p:bgPr>
    </p:bg>
    <p:spTree>
      <p:nvGrpSpPr>
        <p:cNvPr id="796" name="Shape 796"/>
        <p:cNvGrpSpPr/>
        <p:nvPr/>
      </p:nvGrpSpPr>
      <p:grpSpPr>
        <a:xfrm>
          <a:off x="0" y="0"/>
          <a:ext cx="0" cy="0"/>
          <a:chOff x="0" y="0"/>
          <a:chExt cx="0" cy="0"/>
        </a:xfrm>
      </p:grpSpPr>
      <p:sp>
        <p:nvSpPr>
          <p:cNvPr id="797" name="Google Shape;797;p106"/>
          <p:cNvSpPr txBox="1"/>
          <p:nvPr>
            <p:ph type="ctrTitle"/>
          </p:nvPr>
        </p:nvSpPr>
        <p:spPr>
          <a:xfrm>
            <a:off x="4101125" y="1659550"/>
            <a:ext cx="37674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What is the greenhouse effect?</a:t>
            </a:r>
            <a:endParaRPr/>
          </a:p>
        </p:txBody>
      </p:sp>
      <p:pic>
        <p:nvPicPr>
          <p:cNvPr id="798" name="Google Shape;798;p106"/>
          <p:cNvPicPr preferRelativeResize="0"/>
          <p:nvPr/>
        </p:nvPicPr>
        <p:blipFill rotWithShape="1">
          <a:blip r:embed="rId3">
            <a:alphaModFix/>
          </a:blip>
          <a:srcRect b="8260" l="7052" r="6096" t="1948"/>
          <a:stretch/>
        </p:blipFill>
        <p:spPr>
          <a:xfrm>
            <a:off x="312260" y="1762125"/>
            <a:ext cx="2848092" cy="2873402"/>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02" name="Shape 802"/>
        <p:cNvGrpSpPr/>
        <p:nvPr/>
      </p:nvGrpSpPr>
      <p:grpSpPr>
        <a:xfrm>
          <a:off x="0" y="0"/>
          <a:ext cx="0" cy="0"/>
          <a:chOff x="0" y="0"/>
          <a:chExt cx="0" cy="0"/>
        </a:xfrm>
      </p:grpSpPr>
      <p:pic>
        <p:nvPicPr>
          <p:cNvPr id="803" name="Google Shape;803;p107"/>
          <p:cNvPicPr preferRelativeResize="0"/>
          <p:nvPr/>
        </p:nvPicPr>
        <p:blipFill>
          <a:blip r:embed="rId3">
            <a:alphaModFix/>
          </a:blip>
          <a:stretch>
            <a:fillRect/>
          </a:stretch>
        </p:blipFill>
        <p:spPr>
          <a:xfrm>
            <a:off x="748250" y="638975"/>
            <a:ext cx="7315200" cy="41148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35C4CA"/>
        </a:solidFill>
      </p:bgPr>
    </p:bg>
    <p:spTree>
      <p:nvGrpSpPr>
        <p:cNvPr id="807" name="Shape 807"/>
        <p:cNvGrpSpPr/>
        <p:nvPr/>
      </p:nvGrpSpPr>
      <p:grpSpPr>
        <a:xfrm>
          <a:off x="0" y="0"/>
          <a:ext cx="0" cy="0"/>
          <a:chOff x="0" y="0"/>
          <a:chExt cx="0" cy="0"/>
        </a:xfrm>
      </p:grpSpPr>
      <p:sp>
        <p:nvSpPr>
          <p:cNvPr id="808" name="Google Shape;808;p108"/>
          <p:cNvSpPr txBox="1"/>
          <p:nvPr>
            <p:ph type="ctrTitle"/>
          </p:nvPr>
        </p:nvSpPr>
        <p:spPr>
          <a:xfrm>
            <a:off x="4101125" y="1659550"/>
            <a:ext cx="3767400" cy="1628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HAVE YOU HAD ANY EXPERIENCE WITH THE CONSEQUENCES OF global warming?</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12" name="Shape 812"/>
        <p:cNvGrpSpPr/>
        <p:nvPr/>
      </p:nvGrpSpPr>
      <p:grpSpPr>
        <a:xfrm>
          <a:off x="0" y="0"/>
          <a:ext cx="0" cy="0"/>
          <a:chOff x="0" y="0"/>
          <a:chExt cx="0" cy="0"/>
        </a:xfrm>
      </p:grpSpPr>
      <p:sp>
        <p:nvSpPr>
          <p:cNvPr id="813" name="Google Shape;813;p109"/>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To SUM UP</a:t>
            </a:r>
            <a:endParaRPr/>
          </a:p>
        </p:txBody>
      </p:sp>
      <p:sp>
        <p:nvSpPr>
          <p:cNvPr id="814" name="Google Shape;814;p109"/>
          <p:cNvSpPr txBox="1"/>
          <p:nvPr>
            <p:ph idx="1" type="body"/>
          </p:nvPr>
        </p:nvSpPr>
        <p:spPr>
          <a:xfrm>
            <a:off x="1077925" y="1458025"/>
            <a:ext cx="7057800" cy="3303600"/>
          </a:xfrm>
          <a:prstGeom prst="rect">
            <a:avLst/>
          </a:prstGeom>
        </p:spPr>
        <p:txBody>
          <a:bodyPr anchorCtr="0" anchor="t" bIns="91425" lIns="91425" spcFirstLastPara="1" rIns="91425" wrap="square" tIns="91425">
            <a:noAutofit/>
          </a:bodyPr>
          <a:lstStyle/>
          <a:p>
            <a:pPr indent="-368300" lvl="0" marL="457200" rtl="0" algn="l">
              <a:spcBef>
                <a:spcPts val="600"/>
              </a:spcBef>
              <a:spcAft>
                <a:spcPts val="0"/>
              </a:spcAft>
              <a:buSzPts val="2200"/>
              <a:buChar char="●"/>
            </a:pPr>
            <a:r>
              <a:rPr lang="en" sz="2200"/>
              <a:t>Greenhouse gas keeps Earth warm enough for plants and animals to live.</a:t>
            </a:r>
            <a:endParaRPr sz="2200"/>
          </a:p>
          <a:p>
            <a:pPr indent="-368300" lvl="0" marL="457200" rtl="0" algn="l">
              <a:spcBef>
                <a:spcPts val="1000"/>
              </a:spcBef>
              <a:spcAft>
                <a:spcPts val="0"/>
              </a:spcAft>
              <a:buSzPts val="2200"/>
              <a:buChar char="●"/>
            </a:pPr>
            <a:r>
              <a:rPr lang="en" sz="2200"/>
              <a:t>Too much global warming can be harmful.</a:t>
            </a:r>
            <a:endParaRPr sz="2200"/>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D02"/>
        </a:solidFill>
      </p:bgPr>
    </p:bg>
    <p:spTree>
      <p:nvGrpSpPr>
        <p:cNvPr id="818" name="Shape 818"/>
        <p:cNvGrpSpPr/>
        <p:nvPr/>
      </p:nvGrpSpPr>
      <p:grpSpPr>
        <a:xfrm>
          <a:off x="0" y="0"/>
          <a:ext cx="0" cy="0"/>
          <a:chOff x="0" y="0"/>
          <a:chExt cx="0" cy="0"/>
        </a:xfrm>
      </p:grpSpPr>
      <p:sp>
        <p:nvSpPr>
          <p:cNvPr id="819" name="Google Shape;819;p110"/>
          <p:cNvSpPr txBox="1"/>
          <p:nvPr>
            <p:ph idx="4294967295" type="ctrTitle"/>
          </p:nvPr>
        </p:nvSpPr>
        <p:spPr>
          <a:xfrm>
            <a:off x="2455800" y="920025"/>
            <a:ext cx="4232400" cy="2643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700"/>
              <a:t>training AI tools increases </a:t>
            </a:r>
            <a:endParaRPr sz="3700"/>
          </a:p>
          <a:p>
            <a:pPr indent="0" lvl="0" marL="0" rtl="0" algn="ctr">
              <a:spcBef>
                <a:spcPts val="0"/>
              </a:spcBef>
              <a:spcAft>
                <a:spcPts val="0"/>
              </a:spcAft>
              <a:buNone/>
            </a:pPr>
            <a:r>
              <a:rPr lang="en" sz="3700"/>
              <a:t>global warming</a:t>
            </a:r>
            <a:endParaRPr sz="4300"/>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C4CA"/>
        </a:solidFill>
      </p:bgPr>
    </p:bg>
    <p:spTree>
      <p:nvGrpSpPr>
        <p:cNvPr id="823" name="Shape 823"/>
        <p:cNvGrpSpPr/>
        <p:nvPr/>
      </p:nvGrpSpPr>
      <p:grpSpPr>
        <a:xfrm>
          <a:off x="0" y="0"/>
          <a:ext cx="0" cy="0"/>
          <a:chOff x="0" y="0"/>
          <a:chExt cx="0" cy="0"/>
        </a:xfrm>
      </p:grpSpPr>
      <p:sp>
        <p:nvSpPr>
          <p:cNvPr id="824" name="Google Shape;824;p111"/>
          <p:cNvSpPr txBox="1"/>
          <p:nvPr>
            <p:ph idx="1" type="body"/>
          </p:nvPr>
        </p:nvSpPr>
        <p:spPr>
          <a:xfrm>
            <a:off x="1002700" y="3016050"/>
            <a:ext cx="6904500" cy="10899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200">
                <a:highlight>
                  <a:srgbClr val="FAD900"/>
                </a:highlight>
              </a:rPr>
              <a:t>It costs </a:t>
            </a:r>
            <a:r>
              <a:rPr lang="en" sz="2200" u="sng">
                <a:highlight>
                  <a:srgbClr val="FAD900"/>
                </a:highlight>
              </a:rPr>
              <a:t>300 tons</a:t>
            </a:r>
            <a:r>
              <a:rPr lang="en" sz="2200">
                <a:highlight>
                  <a:srgbClr val="FAD900"/>
                </a:highlight>
              </a:rPr>
              <a:t> of carbon dioxide to </a:t>
            </a:r>
            <a:r>
              <a:rPr lang="en" sz="2200" u="sng">
                <a:highlight>
                  <a:srgbClr val="FAD900"/>
                </a:highlight>
              </a:rPr>
              <a:t>train AI models</a:t>
            </a:r>
            <a:r>
              <a:rPr lang="en" sz="2200">
                <a:highlight>
                  <a:srgbClr val="FAD900"/>
                </a:highlight>
              </a:rPr>
              <a:t> </a:t>
            </a:r>
            <a:r>
              <a:rPr lang="en" sz="2200"/>
              <a:t>like the one Google uses to make </a:t>
            </a:r>
            <a:r>
              <a:rPr lang="en" sz="2200" u="sng"/>
              <a:t>Google Translate</a:t>
            </a:r>
            <a:r>
              <a:rPr lang="en" sz="2200"/>
              <a:t>.</a:t>
            </a:r>
            <a:endParaRPr sz="2200"/>
          </a:p>
        </p:txBody>
      </p:sp>
      <p:pic>
        <p:nvPicPr>
          <p:cNvPr id="825" name="Google Shape;825;p111"/>
          <p:cNvPicPr preferRelativeResize="0"/>
          <p:nvPr/>
        </p:nvPicPr>
        <p:blipFill rotWithShape="1">
          <a:blip r:embed="rId3">
            <a:alphaModFix/>
          </a:blip>
          <a:srcRect b="20350" l="0" r="0" t="0"/>
          <a:stretch/>
        </p:blipFill>
        <p:spPr>
          <a:xfrm>
            <a:off x="4653316" y="929351"/>
            <a:ext cx="3349385" cy="1743474"/>
          </a:xfrm>
          <a:prstGeom prst="rect">
            <a:avLst/>
          </a:prstGeom>
          <a:noFill/>
          <a:ln cap="flat" cmpd="sng" w="19050">
            <a:solidFill>
              <a:srgbClr val="666666"/>
            </a:solidFill>
            <a:prstDash val="solid"/>
            <a:round/>
            <a:headEnd len="sm" w="sm" type="none"/>
            <a:tailEnd len="sm" w="sm" type="none"/>
          </a:ln>
        </p:spPr>
      </p:pic>
      <p:pic>
        <p:nvPicPr>
          <p:cNvPr id="826" name="Google Shape;826;p111"/>
          <p:cNvPicPr preferRelativeResize="0"/>
          <p:nvPr/>
        </p:nvPicPr>
        <p:blipFill rotWithShape="1">
          <a:blip r:embed="rId4">
            <a:alphaModFix/>
          </a:blip>
          <a:srcRect b="20350" l="0" r="0" t="0"/>
          <a:stretch/>
        </p:blipFill>
        <p:spPr>
          <a:xfrm>
            <a:off x="1002700" y="929350"/>
            <a:ext cx="3349385" cy="1743474"/>
          </a:xfrm>
          <a:prstGeom prst="rect">
            <a:avLst/>
          </a:prstGeom>
          <a:noFill/>
          <a:ln cap="flat" cmpd="sng" w="19050">
            <a:solidFill>
              <a:srgbClr val="666666"/>
            </a:solidFill>
            <a:prstDash val="solid"/>
            <a:round/>
            <a:headEnd len="sm" w="sm" type="none"/>
            <a:tailEnd len="sm" w="sm" type="none"/>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C4CA"/>
        </a:solidFill>
      </p:bgPr>
    </p:bg>
    <p:spTree>
      <p:nvGrpSpPr>
        <p:cNvPr id="830" name="Shape 830"/>
        <p:cNvGrpSpPr/>
        <p:nvPr/>
      </p:nvGrpSpPr>
      <p:grpSpPr>
        <a:xfrm>
          <a:off x="0" y="0"/>
          <a:ext cx="0" cy="0"/>
          <a:chOff x="0" y="0"/>
          <a:chExt cx="0" cy="0"/>
        </a:xfrm>
      </p:grpSpPr>
      <p:sp>
        <p:nvSpPr>
          <p:cNvPr id="831" name="Google Shape;831;p112"/>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environmental impact of AI</a:t>
            </a:r>
            <a:endParaRPr/>
          </a:p>
        </p:txBody>
      </p:sp>
      <p:pic>
        <p:nvPicPr>
          <p:cNvPr id="832" name="Google Shape;832;p112"/>
          <p:cNvPicPr preferRelativeResize="0"/>
          <p:nvPr/>
        </p:nvPicPr>
        <p:blipFill rotWithShape="1">
          <a:blip r:embed="rId3">
            <a:alphaModFix/>
          </a:blip>
          <a:srcRect b="0" l="0" r="0" t="0"/>
          <a:stretch/>
        </p:blipFill>
        <p:spPr>
          <a:xfrm>
            <a:off x="608687" y="245137"/>
            <a:ext cx="8099025" cy="4653225"/>
          </a:xfrm>
          <a:prstGeom prst="rect">
            <a:avLst/>
          </a:prstGeom>
          <a:noFill/>
          <a:ln>
            <a:noFill/>
          </a:ln>
        </p:spPr>
      </p:pic>
      <p:pic>
        <p:nvPicPr>
          <p:cNvPr id="833" name="Google Shape;833;p112"/>
          <p:cNvPicPr preferRelativeResize="0"/>
          <p:nvPr/>
        </p:nvPicPr>
        <p:blipFill>
          <a:blip r:embed="rId4">
            <a:alphaModFix/>
          </a:blip>
          <a:stretch>
            <a:fillRect/>
          </a:stretch>
        </p:blipFill>
        <p:spPr>
          <a:xfrm>
            <a:off x="4572000" y="1571625"/>
            <a:ext cx="4572000" cy="357187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C4CA"/>
        </a:solidFill>
      </p:bgPr>
    </p:bg>
    <p:spTree>
      <p:nvGrpSpPr>
        <p:cNvPr id="837" name="Shape 837"/>
        <p:cNvGrpSpPr/>
        <p:nvPr/>
      </p:nvGrpSpPr>
      <p:grpSpPr>
        <a:xfrm>
          <a:off x="0" y="0"/>
          <a:ext cx="0" cy="0"/>
          <a:chOff x="0" y="0"/>
          <a:chExt cx="0" cy="0"/>
        </a:xfrm>
      </p:grpSpPr>
      <p:sp>
        <p:nvSpPr>
          <p:cNvPr id="838" name="Google Shape;838;p113"/>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environmental impact of AI</a:t>
            </a:r>
            <a:endParaRPr/>
          </a:p>
        </p:txBody>
      </p:sp>
      <p:pic>
        <p:nvPicPr>
          <p:cNvPr id="839" name="Google Shape;839;p113"/>
          <p:cNvPicPr preferRelativeResize="0"/>
          <p:nvPr/>
        </p:nvPicPr>
        <p:blipFill>
          <a:blip r:embed="rId3">
            <a:alphaModFix/>
          </a:blip>
          <a:stretch>
            <a:fillRect/>
          </a:stretch>
        </p:blipFill>
        <p:spPr>
          <a:xfrm>
            <a:off x="-1399000" y="512400"/>
            <a:ext cx="12515601" cy="4171875"/>
          </a:xfrm>
          <a:prstGeom prst="rect">
            <a:avLst/>
          </a:prstGeom>
          <a:noFill/>
          <a:ln>
            <a:noFill/>
          </a:ln>
        </p:spPr>
      </p:pic>
      <p:pic>
        <p:nvPicPr>
          <p:cNvPr id="840" name="Google Shape;840;p113"/>
          <p:cNvPicPr preferRelativeResize="0"/>
          <p:nvPr/>
        </p:nvPicPr>
        <p:blipFill>
          <a:blip r:embed="rId4">
            <a:alphaModFix/>
          </a:blip>
          <a:stretch>
            <a:fillRect/>
          </a:stretch>
        </p:blipFill>
        <p:spPr>
          <a:xfrm>
            <a:off x="4572000" y="1571625"/>
            <a:ext cx="4572000" cy="357187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C4CA"/>
        </a:solidFill>
      </p:bgPr>
    </p:bg>
    <p:spTree>
      <p:nvGrpSpPr>
        <p:cNvPr id="844" name="Shape 844"/>
        <p:cNvGrpSpPr/>
        <p:nvPr/>
      </p:nvGrpSpPr>
      <p:grpSpPr>
        <a:xfrm>
          <a:off x="0" y="0"/>
          <a:ext cx="0" cy="0"/>
          <a:chOff x="0" y="0"/>
          <a:chExt cx="0" cy="0"/>
        </a:xfrm>
      </p:grpSpPr>
      <p:sp>
        <p:nvSpPr>
          <p:cNvPr id="845" name="Google Shape;845;p114"/>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environmental impact of AI</a:t>
            </a:r>
            <a:endParaRPr/>
          </a:p>
        </p:txBody>
      </p:sp>
      <p:pic>
        <p:nvPicPr>
          <p:cNvPr id="846" name="Google Shape;846;p114"/>
          <p:cNvPicPr preferRelativeResize="0"/>
          <p:nvPr/>
        </p:nvPicPr>
        <p:blipFill>
          <a:blip r:embed="rId3">
            <a:alphaModFix/>
          </a:blip>
          <a:stretch>
            <a:fillRect/>
          </a:stretch>
        </p:blipFill>
        <p:spPr>
          <a:xfrm>
            <a:off x="0" y="447550"/>
            <a:ext cx="8818275" cy="4409125"/>
          </a:xfrm>
          <a:prstGeom prst="rect">
            <a:avLst/>
          </a:prstGeom>
          <a:noFill/>
          <a:ln>
            <a:noFill/>
          </a:ln>
        </p:spPr>
      </p:pic>
      <p:sp>
        <p:nvSpPr>
          <p:cNvPr id="847" name="Google Shape;847;p114"/>
          <p:cNvSpPr/>
          <p:nvPr/>
        </p:nvSpPr>
        <p:spPr>
          <a:xfrm>
            <a:off x="-387800" y="2571738"/>
            <a:ext cx="3678048" cy="2758536"/>
          </a:xfrm>
          <a:prstGeom prst="irregularSeal2">
            <a:avLst/>
          </a:prstGeom>
          <a:solidFill>
            <a:srgbClr val="FAD900"/>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latin typeface="Bangers"/>
                <a:ea typeface="Bangers"/>
                <a:cs typeface="Bangers"/>
                <a:sym typeface="Bangers"/>
              </a:rPr>
              <a:t>1,000 Years</a:t>
            </a:r>
            <a:endParaRPr sz="2900">
              <a:latin typeface="Bangers"/>
              <a:ea typeface="Bangers"/>
              <a:cs typeface="Bangers"/>
              <a:sym typeface="Bangers"/>
            </a:endParaRPr>
          </a:p>
        </p:txBody>
      </p:sp>
      <p:sp>
        <p:nvSpPr>
          <p:cNvPr id="848" name="Google Shape;848;p114"/>
          <p:cNvSpPr/>
          <p:nvPr/>
        </p:nvSpPr>
        <p:spPr>
          <a:xfrm>
            <a:off x="5517175" y="-689150"/>
            <a:ext cx="5057316" cy="3713310"/>
          </a:xfrm>
          <a:prstGeom prst="irregularSeal2">
            <a:avLst/>
          </a:prstGeom>
          <a:solidFill>
            <a:srgbClr val="FAD900"/>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latin typeface="Sniglet"/>
                <a:ea typeface="Sniglet"/>
                <a:cs typeface="Sniglet"/>
                <a:sym typeface="Sniglet"/>
              </a:rPr>
              <a:t>If you live till you’re 90, </a:t>
            </a:r>
            <a:endParaRPr sz="1900">
              <a:latin typeface="Sniglet"/>
              <a:ea typeface="Sniglet"/>
              <a:cs typeface="Sniglet"/>
              <a:sym typeface="Sniglet"/>
            </a:endParaRPr>
          </a:p>
          <a:p>
            <a:pPr indent="0" lvl="0" marL="0" rtl="0" algn="ctr">
              <a:spcBef>
                <a:spcPts val="0"/>
              </a:spcBef>
              <a:spcAft>
                <a:spcPts val="0"/>
              </a:spcAft>
              <a:buNone/>
            </a:pPr>
            <a:r>
              <a:rPr lang="en" sz="2900">
                <a:latin typeface="Bangers"/>
                <a:ea typeface="Bangers"/>
                <a:cs typeface="Bangers"/>
                <a:sym typeface="Bangers"/>
              </a:rPr>
              <a:t>10-11 life times</a:t>
            </a:r>
            <a:endParaRPr sz="2900">
              <a:latin typeface="Bangers"/>
              <a:ea typeface="Bangers"/>
              <a:cs typeface="Bangers"/>
              <a:sym typeface="Banger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D02"/>
        </a:solidFill>
      </p:bgPr>
    </p:bg>
    <p:spTree>
      <p:nvGrpSpPr>
        <p:cNvPr id="185" name="Shape 185"/>
        <p:cNvGrpSpPr/>
        <p:nvPr/>
      </p:nvGrpSpPr>
      <p:grpSpPr>
        <a:xfrm>
          <a:off x="0" y="0"/>
          <a:ext cx="0" cy="0"/>
          <a:chOff x="0" y="0"/>
          <a:chExt cx="0" cy="0"/>
        </a:xfrm>
      </p:grpSpPr>
      <p:sp>
        <p:nvSpPr>
          <p:cNvPr id="186" name="Google Shape;186;p34"/>
          <p:cNvSpPr txBox="1"/>
          <p:nvPr>
            <p:ph type="ctrTitle"/>
          </p:nvPr>
        </p:nvSpPr>
        <p:spPr>
          <a:xfrm>
            <a:off x="3865425" y="806100"/>
            <a:ext cx="4374600" cy="2647200"/>
          </a:xfrm>
          <a:prstGeom prst="rect">
            <a:avLst/>
          </a:prstGeom>
        </p:spPr>
        <p:txBody>
          <a:bodyPr anchorCtr="0" anchor="b" bIns="91425" lIns="91425" spcFirstLastPara="1" rIns="91425" wrap="square" tIns="91425">
            <a:noAutofit/>
          </a:bodyPr>
          <a:lstStyle/>
          <a:p>
            <a:pPr indent="0" lvl="0" marL="0" rtl="0" algn="ctr">
              <a:lnSpc>
                <a:spcPct val="150000"/>
              </a:lnSpc>
              <a:spcBef>
                <a:spcPts val="0"/>
              </a:spcBef>
              <a:spcAft>
                <a:spcPts val="0"/>
              </a:spcAft>
              <a:buNone/>
            </a:pPr>
            <a:r>
              <a:t/>
            </a:r>
            <a:endParaRPr sz="7200"/>
          </a:p>
          <a:p>
            <a:pPr indent="0" lvl="0" marL="0" rtl="0" algn="ctr">
              <a:lnSpc>
                <a:spcPct val="150000"/>
              </a:lnSpc>
              <a:spcBef>
                <a:spcPts val="0"/>
              </a:spcBef>
              <a:spcAft>
                <a:spcPts val="0"/>
              </a:spcAft>
              <a:buNone/>
            </a:pPr>
            <a:r>
              <a:rPr lang="en" sz="3200">
                <a:latin typeface="Sniglet"/>
                <a:ea typeface="Sniglet"/>
                <a:cs typeface="Sniglet"/>
                <a:sym typeface="Sniglet"/>
              </a:rPr>
              <a:t>What is a</a:t>
            </a:r>
            <a:endParaRPr sz="3200">
              <a:latin typeface="Sniglet"/>
              <a:ea typeface="Sniglet"/>
              <a:cs typeface="Sniglet"/>
              <a:sym typeface="Sniglet"/>
            </a:endParaRPr>
          </a:p>
          <a:p>
            <a:pPr indent="0" lvl="0" marL="0" rtl="0" algn="ctr">
              <a:lnSpc>
                <a:spcPct val="150000"/>
              </a:lnSpc>
              <a:spcBef>
                <a:spcPts val="0"/>
              </a:spcBef>
              <a:spcAft>
                <a:spcPts val="0"/>
              </a:spcAft>
              <a:buNone/>
            </a:pPr>
            <a:r>
              <a:rPr lang="en" sz="3800"/>
              <a:t>“dataset”?</a:t>
            </a:r>
            <a:endParaRPr sz="3200">
              <a:latin typeface="Sniglet"/>
              <a:ea typeface="Sniglet"/>
              <a:cs typeface="Sniglet"/>
              <a:sym typeface="Sniglet"/>
            </a:endParaRPr>
          </a:p>
        </p:txBody>
      </p:sp>
      <p:sp>
        <p:nvSpPr>
          <p:cNvPr id="187" name="Google Shape;187;p3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C4CA"/>
        </a:solidFill>
      </p:bgPr>
    </p:bg>
    <p:spTree>
      <p:nvGrpSpPr>
        <p:cNvPr id="852" name="Shape 852"/>
        <p:cNvGrpSpPr/>
        <p:nvPr/>
      </p:nvGrpSpPr>
      <p:grpSpPr>
        <a:xfrm>
          <a:off x="0" y="0"/>
          <a:ext cx="0" cy="0"/>
          <a:chOff x="0" y="0"/>
          <a:chExt cx="0" cy="0"/>
        </a:xfrm>
      </p:grpSpPr>
      <p:pic>
        <p:nvPicPr>
          <p:cNvPr id="853" name="Google Shape;853;p115"/>
          <p:cNvPicPr preferRelativeResize="0"/>
          <p:nvPr/>
        </p:nvPicPr>
        <p:blipFill>
          <a:blip r:embed="rId3">
            <a:alphaModFix/>
          </a:blip>
          <a:stretch>
            <a:fillRect/>
          </a:stretch>
        </p:blipFill>
        <p:spPr>
          <a:xfrm>
            <a:off x="484225" y="295150"/>
            <a:ext cx="3768600" cy="4628100"/>
          </a:xfrm>
          <a:prstGeom prst="rect">
            <a:avLst/>
          </a:prstGeom>
          <a:noFill/>
          <a:ln>
            <a:noFill/>
          </a:ln>
        </p:spPr>
      </p:pic>
      <p:pic>
        <p:nvPicPr>
          <p:cNvPr id="854" name="Google Shape;854;p115"/>
          <p:cNvPicPr preferRelativeResize="0"/>
          <p:nvPr/>
        </p:nvPicPr>
        <p:blipFill>
          <a:blip r:embed="rId4">
            <a:alphaModFix/>
          </a:blip>
          <a:stretch>
            <a:fillRect/>
          </a:stretch>
        </p:blipFill>
        <p:spPr>
          <a:xfrm>
            <a:off x="3358875" y="1025713"/>
            <a:ext cx="5632725" cy="3166974"/>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C4CA"/>
        </a:solidFill>
      </p:bgPr>
    </p:bg>
    <p:spTree>
      <p:nvGrpSpPr>
        <p:cNvPr id="858" name="Shape 858"/>
        <p:cNvGrpSpPr/>
        <p:nvPr/>
      </p:nvGrpSpPr>
      <p:grpSpPr>
        <a:xfrm>
          <a:off x="0" y="0"/>
          <a:ext cx="0" cy="0"/>
          <a:chOff x="0" y="0"/>
          <a:chExt cx="0" cy="0"/>
        </a:xfrm>
      </p:grpSpPr>
      <p:sp>
        <p:nvSpPr>
          <p:cNvPr id="859" name="Google Shape;859;p116"/>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environmental impact of AI</a:t>
            </a:r>
            <a:endParaRPr/>
          </a:p>
        </p:txBody>
      </p:sp>
      <p:pic>
        <p:nvPicPr>
          <p:cNvPr id="860" name="Google Shape;860;p116"/>
          <p:cNvPicPr preferRelativeResize="0"/>
          <p:nvPr/>
        </p:nvPicPr>
        <p:blipFill>
          <a:blip r:embed="rId3">
            <a:alphaModFix/>
          </a:blip>
          <a:stretch>
            <a:fillRect/>
          </a:stretch>
        </p:blipFill>
        <p:spPr>
          <a:xfrm>
            <a:off x="294896" y="345175"/>
            <a:ext cx="8429076" cy="4425274"/>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pic>
        <p:nvPicPr>
          <p:cNvPr id="865" name="Google Shape;865;p117"/>
          <p:cNvPicPr preferRelativeResize="0"/>
          <p:nvPr/>
        </p:nvPicPr>
        <p:blipFill rotWithShape="1">
          <a:blip r:embed="rId3">
            <a:alphaModFix/>
          </a:blip>
          <a:srcRect b="-130" l="0" r="0" t="0"/>
          <a:stretch/>
        </p:blipFill>
        <p:spPr>
          <a:xfrm>
            <a:off x="3324300" y="0"/>
            <a:ext cx="5136750" cy="5143499"/>
          </a:xfrm>
          <a:prstGeom prst="rect">
            <a:avLst/>
          </a:prstGeom>
          <a:noFill/>
          <a:ln>
            <a:noFill/>
          </a:ln>
        </p:spPr>
      </p:pic>
      <p:sp>
        <p:nvSpPr>
          <p:cNvPr id="866" name="Google Shape;866;p117"/>
          <p:cNvSpPr/>
          <p:nvPr/>
        </p:nvSpPr>
        <p:spPr>
          <a:xfrm rot="10800000">
            <a:off x="7029613" y="2944925"/>
            <a:ext cx="2756075" cy="1983675"/>
          </a:xfrm>
          <a:prstGeom prst="flowChartManualOperation">
            <a:avLst/>
          </a:prstGeom>
          <a:solidFill>
            <a:srgbClr val="FAD900"/>
          </a:solid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117"/>
          <p:cNvSpPr txBox="1"/>
          <p:nvPr/>
        </p:nvSpPr>
        <p:spPr>
          <a:xfrm>
            <a:off x="7637988" y="3296025"/>
            <a:ext cx="1386900" cy="144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4100">
                <a:solidFill>
                  <a:schemeClr val="dk1"/>
                </a:solidFill>
                <a:latin typeface="Bangers"/>
                <a:ea typeface="Bangers"/>
                <a:cs typeface="Bangers"/>
                <a:sym typeface="Bangers"/>
              </a:rPr>
              <a:t>Big data</a:t>
            </a:r>
            <a:endParaRPr>
              <a:latin typeface="Sniglet"/>
              <a:ea typeface="Sniglet"/>
              <a:cs typeface="Sniglet"/>
              <a:sym typeface="Sniglet"/>
            </a:endParaRPr>
          </a:p>
        </p:txBody>
      </p:sp>
      <p:pic>
        <p:nvPicPr>
          <p:cNvPr id="868" name="Google Shape;868;p117"/>
          <p:cNvPicPr preferRelativeResize="0"/>
          <p:nvPr/>
        </p:nvPicPr>
        <p:blipFill>
          <a:blip r:embed="rId4">
            <a:alphaModFix/>
          </a:blip>
          <a:stretch>
            <a:fillRect/>
          </a:stretch>
        </p:blipFill>
        <p:spPr>
          <a:xfrm>
            <a:off x="294900" y="2839600"/>
            <a:ext cx="3778413" cy="1983675"/>
          </a:xfrm>
          <a:prstGeom prst="rect">
            <a:avLst/>
          </a:prstGeom>
          <a:noFill/>
          <a:ln>
            <a:noFill/>
          </a:ln>
        </p:spPr>
      </p:pic>
      <p:sp>
        <p:nvSpPr>
          <p:cNvPr id="869" name="Google Shape;869;p117"/>
          <p:cNvSpPr/>
          <p:nvPr/>
        </p:nvSpPr>
        <p:spPr>
          <a:xfrm>
            <a:off x="-1947951" y="-404350"/>
            <a:ext cx="5652396" cy="3560004"/>
          </a:xfrm>
          <a:prstGeom prst="cloud">
            <a:avLst/>
          </a:prstGeom>
          <a:solidFill>
            <a:srgbClr val="63CFCD"/>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en" sz="4100">
                <a:solidFill>
                  <a:schemeClr val="dk1"/>
                </a:solidFill>
                <a:latin typeface="Bangers"/>
                <a:ea typeface="Bangers"/>
                <a:cs typeface="Bangers"/>
                <a:sym typeface="Bangers"/>
              </a:rPr>
              <a:t>Complex Algorithms</a:t>
            </a:r>
            <a:endParaRPr sz="2600"/>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118"/>
          <p:cNvSpPr txBox="1"/>
          <p:nvPr>
            <p:ph type="title"/>
          </p:nvPr>
        </p:nvSpPr>
        <p:spPr>
          <a:xfrm rot="161729">
            <a:off x="961422" y="876555"/>
            <a:ext cx="7029878" cy="138964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400"/>
              <a:t>What should we do to lower the environmental impact of training AI?</a:t>
            </a:r>
            <a:endParaRPr sz="3400"/>
          </a:p>
        </p:txBody>
      </p:sp>
      <p:sp>
        <p:nvSpPr>
          <p:cNvPr id="875" name="Google Shape;875;p118"/>
          <p:cNvSpPr txBox="1"/>
          <p:nvPr>
            <p:ph idx="1" type="body"/>
          </p:nvPr>
        </p:nvSpPr>
        <p:spPr>
          <a:xfrm>
            <a:off x="1077925" y="2571750"/>
            <a:ext cx="6844800" cy="21900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Char char="×"/>
            </a:pPr>
            <a:r>
              <a:rPr i="1" lang="en" sz="1900">
                <a:highlight>
                  <a:srgbClr val="FFF2CC"/>
                </a:highlight>
              </a:rPr>
              <a:t>DON’T USE UNNECESSARY ELECTRICITY </a:t>
            </a:r>
            <a:endParaRPr i="1" sz="1900">
              <a:highlight>
                <a:srgbClr val="FFF2CC"/>
              </a:highlight>
            </a:endParaRPr>
          </a:p>
          <a:p>
            <a:pPr indent="-349250" lvl="0" marL="457200" rtl="0" algn="l">
              <a:spcBef>
                <a:spcPts val="1000"/>
              </a:spcBef>
              <a:spcAft>
                <a:spcPts val="0"/>
              </a:spcAft>
              <a:buSzPts val="1900"/>
              <a:buChar char="×"/>
            </a:pPr>
            <a:r>
              <a:rPr i="1" lang="en" sz="1900">
                <a:highlight>
                  <a:srgbClr val="FFF2CC"/>
                </a:highlight>
              </a:rPr>
              <a:t>LEAVING THE LIGHTS ON OR THE WATER RUNNING IS A NO NO </a:t>
            </a:r>
            <a:endParaRPr i="1" sz="1900">
              <a:highlight>
                <a:srgbClr val="FFF2CC"/>
              </a:highlight>
            </a:endParaRPr>
          </a:p>
          <a:p>
            <a:pPr indent="-349250" lvl="0" marL="457200" rtl="0" algn="l">
              <a:spcBef>
                <a:spcPts val="1000"/>
              </a:spcBef>
              <a:spcAft>
                <a:spcPts val="0"/>
              </a:spcAft>
              <a:buSzPts val="1900"/>
              <a:buChar char="×"/>
            </a:pPr>
            <a:r>
              <a:rPr i="1" lang="en" sz="1900">
                <a:highlight>
                  <a:srgbClr val="FFF2CC"/>
                </a:highlight>
              </a:rPr>
              <a:t>CUTTING BACK ON CPU AND PHONE USAGE.</a:t>
            </a:r>
            <a:endParaRPr i="1" sz="1900">
              <a:highlight>
                <a:srgbClr val="FFF2CC"/>
              </a:highlight>
            </a:endParaRPr>
          </a:p>
          <a:p>
            <a:pPr indent="-349250" lvl="0" marL="457200" rtl="0" algn="l">
              <a:spcBef>
                <a:spcPts val="1000"/>
              </a:spcBef>
              <a:spcAft>
                <a:spcPts val="1000"/>
              </a:spcAft>
              <a:buSzPts val="1900"/>
              <a:buChar char="×"/>
            </a:pPr>
            <a:r>
              <a:rPr i="1" lang="en" sz="1900">
                <a:highlight>
                  <a:srgbClr val="FFF2CC"/>
                </a:highlight>
              </a:rPr>
              <a:t>LESS AI = LESS CARBON FOOTPRINT</a:t>
            </a:r>
            <a:endParaRPr i="1" sz="1900">
              <a:highlight>
                <a:srgbClr val="FFF2CC"/>
              </a:highligh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Jachim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