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</p:sldIdLst>
  <p:sldSz cy="5143500" cx="9144000"/>
  <p:notesSz cx="6858000" cy="9144000"/>
  <p:embeddedFontLst>
    <p:embeddedFont>
      <p:font typeface="Raleway"/>
      <p:regular r:id="rId34"/>
      <p:bold r:id="rId35"/>
      <p:italic r:id="rId36"/>
      <p:boldItalic r:id="rId37"/>
    </p:embeddedFont>
    <p:embeddedFont>
      <p:font typeface="Lato"/>
      <p:regular r:id="rId38"/>
      <p:bold r:id="rId39"/>
      <p:italic r:id="rId40"/>
      <p:boldItalic r:id="rId41"/>
    </p:embeddedFont>
    <p:embeddedFont>
      <p:font typeface="Helvetica Neue"/>
      <p:regular r:id="rId42"/>
      <p:bold r:id="rId43"/>
      <p:italic r:id="rId44"/>
      <p:boldItalic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EAAE772-1F50-47B3-B779-A4921C3B2C25}">
  <a:tblStyle styleId="{6EAAE772-1F50-47B3-B779-A4921C3B2C2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ato-italic.fntdata"/><Relationship Id="rId20" Type="http://schemas.openxmlformats.org/officeDocument/2006/relationships/slide" Target="slides/slide14.xml"/><Relationship Id="rId42" Type="http://schemas.openxmlformats.org/officeDocument/2006/relationships/font" Target="fonts/HelveticaNeue-regular.fntdata"/><Relationship Id="rId41" Type="http://schemas.openxmlformats.org/officeDocument/2006/relationships/font" Target="fonts/Lato-boldItalic.fntdata"/><Relationship Id="rId22" Type="http://schemas.openxmlformats.org/officeDocument/2006/relationships/slide" Target="slides/slide16.xml"/><Relationship Id="rId44" Type="http://schemas.openxmlformats.org/officeDocument/2006/relationships/font" Target="fonts/HelveticaNeue-italic.fntdata"/><Relationship Id="rId21" Type="http://schemas.openxmlformats.org/officeDocument/2006/relationships/slide" Target="slides/slide15.xml"/><Relationship Id="rId43" Type="http://schemas.openxmlformats.org/officeDocument/2006/relationships/font" Target="fonts/HelveticaNeue-bold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45" Type="http://schemas.openxmlformats.org/officeDocument/2006/relationships/font" Target="fonts/HelveticaNeue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Raleway-bold.fntdata"/><Relationship Id="rId12" Type="http://schemas.openxmlformats.org/officeDocument/2006/relationships/slide" Target="slides/slide6.xml"/><Relationship Id="rId34" Type="http://schemas.openxmlformats.org/officeDocument/2006/relationships/font" Target="fonts/Raleway-regular.fntdata"/><Relationship Id="rId15" Type="http://schemas.openxmlformats.org/officeDocument/2006/relationships/slide" Target="slides/slide9.xml"/><Relationship Id="rId37" Type="http://schemas.openxmlformats.org/officeDocument/2006/relationships/font" Target="fonts/Raleway-boldItalic.fntdata"/><Relationship Id="rId14" Type="http://schemas.openxmlformats.org/officeDocument/2006/relationships/slide" Target="slides/slide8.xml"/><Relationship Id="rId36" Type="http://schemas.openxmlformats.org/officeDocument/2006/relationships/font" Target="fonts/Raleway-italic.fntdata"/><Relationship Id="rId17" Type="http://schemas.openxmlformats.org/officeDocument/2006/relationships/slide" Target="slides/slide11.xml"/><Relationship Id="rId39" Type="http://schemas.openxmlformats.org/officeDocument/2006/relationships/font" Target="fonts/Lato-bold.fntdata"/><Relationship Id="rId16" Type="http://schemas.openxmlformats.org/officeDocument/2006/relationships/slide" Target="slides/slide10.xml"/><Relationship Id="rId38" Type="http://schemas.openxmlformats.org/officeDocument/2006/relationships/font" Target="fonts/Lato-regular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cb9a0b074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cb9a0b07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8b216613da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8b216613da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8b216613da_0_10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8b216613da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8b216613da_0_17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8b216613da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8b216613da_0_23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8b216613da_0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d5b15f0a3_5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d5b15f0a3_5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cb9a0b074_1_12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cb9a0b074_1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d814cf7d3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d814cf7d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8b216613da_0_3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8b216613da_0_3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8b216613da_0_3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38b216613da_0_3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e965474a9_3_37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e965474a9_3_3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e965474a9_3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e965474a9_3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e965474a9_3_3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e965474a9_3_3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cb9a0b074_1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cb9a0b074_1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cb9a0b074_1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cb9a0b074_1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cb9a0b074_1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cb9a0b074_1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cb9a0b074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cb9a0b074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e965474a9_3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e965474a9_3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8b216613da_0_3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8b216613da_0_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8b216613da_0_3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8b216613da_0_3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8b216613da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8b216613da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d251bb473_0_6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d251bb473_0_6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e965474a9_3_2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e965474a9_3_2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8b216613da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8b216613da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d251bb473_0_6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d251bb473_0_6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cb9a0b074_1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cb9a0b074_1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723630543_1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723630543_1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" name="Google Shape;12;p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61;p1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2" name="Google Shape;62;p11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3" name="Google Shape;63;p11"/>
          <p:cNvSpPr txBox="1"/>
          <p:nvPr>
            <p:ph hasCustomPrompt="1" type="title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/>
          <p:nvPr>
            <p:ph idx="1" type="body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5" name="Google Shape;65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" name="Google Shape;18;p3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" name="Google Shape;19;p3"/>
          <p:cNvSpPr txBox="1"/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4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" name="Google Shape;23;p4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" name="Google Shape;24;p4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" name="Google Shape;25;p4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5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" name="Google Shape;30;p5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" name="Google Shape;31;p5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" name="Google Shape;32;p5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2" type="body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Google Shape;40;p7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7"/>
          <p:cNvSpPr txBox="1"/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3" name="Google Shape;43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rgbClr val="353535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p8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" name="Google Shape;46;p8"/>
          <p:cNvSpPr txBox="1"/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0" name="Google Shape;5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1" name="Google Shape;51;p9"/>
          <p:cNvSpPr txBox="1"/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9"/>
          <p:cNvSpPr txBox="1"/>
          <p:nvPr>
            <p:ph idx="1" type="subTitle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3" name="Google Shape;5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4" name="Google Shape;54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10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" name="Google Shape;57;p1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" name="Google Shape;58;p10"/>
          <p:cNvSpPr txBox="1"/>
          <p:nvPr>
            <p:ph idx="1" type="body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9" name="Google Shape;59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wiss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react.js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 txBox="1"/>
          <p:nvPr>
            <p:ph type="ctrTitle"/>
          </p:nvPr>
        </p:nvSpPr>
        <p:spPr>
          <a:xfrm>
            <a:off x="327725" y="630225"/>
            <a:ext cx="83754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Growing Up With The Web: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What Computing Can Teach Us About Ourselves</a:t>
            </a:r>
            <a:endParaRPr sz="3600"/>
          </a:p>
        </p:txBody>
      </p:sp>
      <p:sp>
        <p:nvSpPr>
          <p:cNvPr id="73" name="Google Shape;73;p13"/>
          <p:cNvSpPr txBox="1"/>
          <p:nvPr>
            <p:ph idx="1" type="subTitle"/>
          </p:nvPr>
        </p:nvSpPr>
        <p:spPr>
          <a:xfrm>
            <a:off x="2371617" y="3329475"/>
            <a:ext cx="63315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Leila Al-Hemali </a:t>
            </a:r>
            <a:endParaRPr b="1" sz="2400"/>
          </a:p>
        </p:txBody>
      </p:sp>
      <p:sp>
        <p:nvSpPr>
          <p:cNvPr id="74" name="Google Shape;74;p13"/>
          <p:cNvSpPr txBox="1"/>
          <p:nvPr/>
        </p:nvSpPr>
        <p:spPr>
          <a:xfrm>
            <a:off x="5703125" y="3696050"/>
            <a:ext cx="3000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>
                <a:solidFill>
                  <a:srgbClr val="C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sim</a:t>
            </a:r>
            <a:r>
              <a:rPr b="1" lang="en" sz="500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table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2"/>
          <p:cNvSpPr txBox="1"/>
          <p:nvPr>
            <p:ph type="title"/>
          </p:nvPr>
        </p:nvSpPr>
        <p:spPr>
          <a:xfrm>
            <a:off x="260849" y="399100"/>
            <a:ext cx="8622300" cy="383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5"/>
                </a:solidFill>
              </a:rPr>
              <a:t>Web to Understand Climate Change</a:t>
            </a:r>
            <a:endParaRPr sz="3600"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0" sz="11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502920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2400">
                <a:solidFill>
                  <a:schemeClr val="accent5"/>
                </a:solidFill>
              </a:rPr>
              <a:t>Modeling and Visualizing disaster scenarios with Agent-Based Models</a:t>
            </a:r>
            <a:endParaRPr sz="2400">
              <a:solidFill>
                <a:schemeClr val="accent5"/>
              </a:solidFill>
            </a:endParaRPr>
          </a:p>
        </p:txBody>
      </p:sp>
      <p:pic>
        <p:nvPicPr>
          <p:cNvPr id="158" name="Google Shape;158;p22" title="simtabl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6825" y="1486125"/>
            <a:ext cx="4475924" cy="3356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3"/>
          <p:cNvSpPr txBox="1"/>
          <p:nvPr/>
        </p:nvSpPr>
        <p:spPr>
          <a:xfrm>
            <a:off x="109450" y="218900"/>
            <a:ext cx="5731200" cy="3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Measuring Glacial Retreat in the Browser</a:t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Step 1:  Orient Four images of Grinnell </a:t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Glacier in  Glacier National Park from </a:t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Wikipedia</a:t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64" name="Google Shape;164;p23" title="Screenshot 2025-10-01 at 11.55.41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6525" y="39888"/>
            <a:ext cx="4168049" cy="5063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4"/>
          <p:cNvSpPr txBox="1"/>
          <p:nvPr/>
        </p:nvSpPr>
        <p:spPr>
          <a:xfrm>
            <a:off x="109450" y="218900"/>
            <a:ext cx="57312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Measuring Glacial Retreat</a:t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Step 2:  Project the images on to the terrain </a:t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to match images coordinates with real </a:t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world coordinates </a:t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0" name="Google Shape;170;p24" title="Screenshot 2025-10-01 at 11.58.34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348975"/>
            <a:ext cx="4572001" cy="44514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5" title="Screenshot 2025-10-01 at 12.18.25 PM.png"/>
          <p:cNvPicPr preferRelativeResize="0"/>
          <p:nvPr/>
        </p:nvPicPr>
        <p:blipFill rotWithShape="1">
          <a:blip r:embed="rId3">
            <a:alphaModFix/>
          </a:blip>
          <a:srcRect b="0" l="583" r="583" t="0"/>
          <a:stretch/>
        </p:blipFill>
        <p:spPr>
          <a:xfrm>
            <a:off x="373067" y="1"/>
            <a:ext cx="877093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5"/>
          <p:cNvSpPr txBox="1"/>
          <p:nvPr/>
        </p:nvSpPr>
        <p:spPr>
          <a:xfrm>
            <a:off x="0" y="89550"/>
            <a:ext cx="6487500" cy="101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Measuring Glacial Retreat</a:t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Step 4:  Create GIS Layer in our platform  </a:t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6"/>
          <p:cNvSpPr txBox="1"/>
          <p:nvPr>
            <p:ph idx="4294967295" type="title"/>
          </p:nvPr>
        </p:nvSpPr>
        <p:spPr>
          <a:xfrm>
            <a:off x="171625" y="338900"/>
            <a:ext cx="5197200" cy="7680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>
                <a:solidFill>
                  <a:schemeClr val="dk1"/>
                </a:solidFill>
              </a:rPr>
              <a:t>Point 1: </a:t>
            </a:r>
            <a:endParaRPr sz="2400"/>
          </a:p>
        </p:txBody>
      </p:sp>
      <p:sp>
        <p:nvSpPr>
          <p:cNvPr id="182" name="Google Shape;182;p26"/>
          <p:cNvSpPr txBox="1"/>
          <p:nvPr>
            <p:ph idx="4294967295" type="title"/>
          </p:nvPr>
        </p:nvSpPr>
        <p:spPr>
          <a:xfrm>
            <a:off x="171625" y="1106900"/>
            <a:ext cx="5197200" cy="17880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800">
                <a:latin typeface="Lato"/>
                <a:ea typeface="Lato"/>
                <a:cs typeface="Lato"/>
                <a:sym typeface="Lato"/>
              </a:rPr>
              <a:t>The problems you can solve </a:t>
            </a:r>
            <a:endParaRPr b="0" sz="1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0" lang="en" sz="1800">
                <a:latin typeface="Lato"/>
                <a:ea typeface="Lato"/>
                <a:cs typeface="Lato"/>
                <a:sym typeface="Lato"/>
              </a:rPr>
              <a:t>with computers aren’t just </a:t>
            </a:r>
            <a:r>
              <a:rPr b="0" lang="en" sz="1800">
                <a:latin typeface="Lato"/>
                <a:ea typeface="Lato"/>
                <a:cs typeface="Lato"/>
                <a:sym typeface="Lato"/>
              </a:rPr>
              <a:t>technical </a:t>
            </a:r>
            <a:endParaRPr b="0" sz="1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b="0" lang="en" sz="1800">
                <a:latin typeface="Lato"/>
                <a:ea typeface="Lato"/>
                <a:cs typeface="Lato"/>
                <a:sym typeface="Lato"/>
              </a:rPr>
              <a:t>- they’re human, political, environmental </a:t>
            </a:r>
            <a:endParaRPr sz="17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7"/>
          <p:cNvSpPr txBox="1"/>
          <p:nvPr>
            <p:ph idx="1" type="subTitle"/>
          </p:nvPr>
        </p:nvSpPr>
        <p:spPr>
          <a:xfrm>
            <a:off x="265500" y="653700"/>
            <a:ext cx="4045200" cy="383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/>
              <a:t>Now let’s move away from web technologies and think about what computing and intelligence is…</a:t>
            </a:r>
            <a:endParaRPr sz="1800"/>
          </a:p>
        </p:txBody>
      </p:sp>
      <p:pic>
        <p:nvPicPr>
          <p:cNvPr id="188" name="Google Shape;18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4075" y="106875"/>
            <a:ext cx="3426841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8"/>
          <p:cNvSpPr txBox="1"/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  <a:solidFill>
            <a:schemeClr val="dk2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Computation is the transformation of information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9"/>
          <p:cNvSpPr txBox="1"/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Computation as a new kind of nature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0"/>
          <p:cNvSpPr txBox="1"/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Computation as poetry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1"/>
          <p:cNvSpPr txBox="1"/>
          <p:nvPr>
            <p:ph idx="1" type="body"/>
          </p:nvPr>
        </p:nvSpPr>
        <p:spPr>
          <a:xfrm>
            <a:off x="371975" y="1107850"/>
            <a:ext cx="8012400" cy="318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n" sz="3000">
                <a:solidFill>
                  <a:schemeClr val="dk1"/>
                </a:solidFill>
              </a:rPr>
              <a:t>Point 2: Create your own definition of computation</a:t>
            </a:r>
            <a:endParaRPr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 txBox="1"/>
          <p:nvPr>
            <p:ph type="title"/>
          </p:nvPr>
        </p:nvSpPr>
        <p:spPr>
          <a:xfrm>
            <a:off x="265500" y="1912650"/>
            <a:ext cx="4045200" cy="131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>
                <a:solidFill>
                  <a:schemeClr val="dk2"/>
                </a:solidFill>
              </a:rPr>
              <a:t>I was born in 1995… </a:t>
            </a:r>
            <a:endParaRPr b="0" sz="2400">
              <a:solidFill>
                <a:schemeClr val="dk2"/>
              </a:solidFill>
            </a:endParaRPr>
          </a:p>
        </p:txBody>
      </p:sp>
      <p:pic>
        <p:nvPicPr>
          <p:cNvPr id="80" name="Google Shape;80;p14" title="20251010_14080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8391" y="460850"/>
            <a:ext cx="1905208" cy="2540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4" title="20251010_140735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5396210" y="1104302"/>
            <a:ext cx="2540275" cy="3387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2"/>
          <p:cNvSpPr txBox="1"/>
          <p:nvPr>
            <p:ph type="title"/>
          </p:nvPr>
        </p:nvSpPr>
        <p:spPr>
          <a:xfrm>
            <a:off x="2568075" y="1695342"/>
            <a:ext cx="6244200" cy="6717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400" u="sng">
                <a:solidFill>
                  <a:schemeClr val="accent5"/>
                </a:solidFill>
              </a:rPr>
              <a:t>We are in a new era of computing: AI </a:t>
            </a:r>
            <a:endParaRPr sz="2400" u="sng">
              <a:solidFill>
                <a:schemeClr val="accent5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4700" y="162737"/>
            <a:ext cx="4254600" cy="4818038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3"/>
          <p:cNvSpPr txBox="1"/>
          <p:nvPr/>
        </p:nvSpPr>
        <p:spPr>
          <a:xfrm>
            <a:off x="2855550" y="687397"/>
            <a:ext cx="3432900" cy="76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chemeClr val="lt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20" name="Google Shape;220;p33"/>
          <p:cNvSpPr txBox="1"/>
          <p:nvPr>
            <p:ph idx="4294967295" type="body"/>
          </p:nvPr>
        </p:nvSpPr>
        <p:spPr>
          <a:xfrm>
            <a:off x="2819125" y="749325"/>
            <a:ext cx="3432900" cy="332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30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  <a:t>Humans have always identified closely with the </a:t>
            </a:r>
            <a:r>
              <a:rPr b="1" lang="en" sz="30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  <a:t>tools we make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4"/>
          <p:cNvSpPr txBox="1"/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Notebook -&gt; Extends Memory </a:t>
            </a:r>
            <a:endParaRPr sz="28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8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800"/>
              <a:t>Cars -&gt; increases access</a:t>
            </a:r>
            <a:endParaRPr sz="28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8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800"/>
              <a:t>AI -&gt; extends synthesis and imagination</a:t>
            </a:r>
            <a:endParaRPr sz="28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4600"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46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5"/>
          <p:cNvSpPr txBox="1"/>
          <p:nvPr>
            <p:ph type="title"/>
          </p:nvPr>
        </p:nvSpPr>
        <p:spPr>
          <a:xfrm>
            <a:off x="265500" y="744174"/>
            <a:ext cx="4045200" cy="363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800">
                <a:solidFill>
                  <a:schemeClr val="lt2"/>
                </a:solidFill>
              </a:rPr>
              <a:t>When cars came out, we didn’t give up moving our bodies, we created gyms.</a:t>
            </a:r>
            <a:endParaRPr b="0"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800">
                <a:solidFill>
                  <a:schemeClr val="lt2"/>
                </a:solidFill>
              </a:rPr>
              <a:t>With AI here, we won’t give up thinking, we’ll find new ways to train our minds</a:t>
            </a:r>
            <a:endParaRPr b="0" sz="1800">
              <a:solidFill>
                <a:schemeClr val="lt2"/>
              </a:solidFill>
            </a:endParaRPr>
          </a:p>
        </p:txBody>
      </p:sp>
      <p:pic>
        <p:nvPicPr>
          <p:cNvPr id="231" name="Google Shape;23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971725"/>
            <a:ext cx="4528500" cy="2824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6"/>
          <p:cNvSpPr txBox="1"/>
          <p:nvPr>
            <p:ph type="title"/>
          </p:nvPr>
        </p:nvSpPr>
        <p:spPr>
          <a:xfrm>
            <a:off x="283100" y="712150"/>
            <a:ext cx="8620500" cy="101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 </a:t>
            </a:r>
            <a:r>
              <a:rPr lang="en"/>
              <a:t>Conscious</a:t>
            </a:r>
            <a:r>
              <a:rPr lang="en"/>
              <a:t> Use </a:t>
            </a:r>
            <a:r>
              <a:rPr lang="en"/>
              <a:t>Practices</a:t>
            </a:r>
            <a:r>
              <a:rPr lang="en"/>
              <a:t>: </a:t>
            </a:r>
            <a:endParaRPr/>
          </a:p>
        </p:txBody>
      </p:sp>
      <p:sp>
        <p:nvSpPr>
          <p:cNvPr id="237" name="Google Shape;237;p36"/>
          <p:cNvSpPr/>
          <p:nvPr/>
        </p:nvSpPr>
        <p:spPr>
          <a:xfrm>
            <a:off x="371775" y="1988900"/>
            <a:ext cx="2629500" cy="22449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36"/>
          <p:cNvSpPr/>
          <p:nvPr/>
        </p:nvSpPr>
        <p:spPr>
          <a:xfrm>
            <a:off x="3210432" y="1988900"/>
            <a:ext cx="2629500" cy="22449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36"/>
          <p:cNvSpPr/>
          <p:nvPr/>
        </p:nvSpPr>
        <p:spPr>
          <a:xfrm>
            <a:off x="6049089" y="1988900"/>
            <a:ext cx="2629500" cy="22449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36"/>
          <p:cNvSpPr txBox="1"/>
          <p:nvPr>
            <p:ph type="title"/>
          </p:nvPr>
        </p:nvSpPr>
        <p:spPr>
          <a:xfrm>
            <a:off x="6125275" y="2061900"/>
            <a:ext cx="2481600" cy="200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Write the function,</a:t>
            </a:r>
            <a:endParaRPr sz="2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0" sz="1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0" sz="14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0" lang="en" sz="1400"/>
              <a:t>Ask AI for feedback</a:t>
            </a:r>
            <a:endParaRPr b="0" sz="1400">
              <a:solidFill>
                <a:schemeClr val="lt1"/>
              </a:solidFill>
            </a:endParaRPr>
          </a:p>
        </p:txBody>
      </p:sp>
      <p:sp>
        <p:nvSpPr>
          <p:cNvPr id="241" name="Google Shape;241;p36"/>
          <p:cNvSpPr txBox="1"/>
          <p:nvPr>
            <p:ph type="title"/>
          </p:nvPr>
        </p:nvSpPr>
        <p:spPr>
          <a:xfrm>
            <a:off x="447975" y="2061900"/>
            <a:ext cx="2481600" cy="200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One in three times </a:t>
            </a:r>
            <a:r>
              <a:rPr lang="en" sz="2100"/>
              <a:t>you want to consult an LLM, </a:t>
            </a:r>
            <a:endParaRPr sz="2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0" lang="en" sz="1400"/>
              <a:t>DONT</a:t>
            </a:r>
            <a:endParaRPr b="0" sz="1400"/>
          </a:p>
        </p:txBody>
      </p:sp>
      <p:sp>
        <p:nvSpPr>
          <p:cNvPr id="242" name="Google Shape;242;p36"/>
          <p:cNvSpPr txBox="1"/>
          <p:nvPr>
            <p:ph type="title"/>
          </p:nvPr>
        </p:nvSpPr>
        <p:spPr>
          <a:xfrm>
            <a:off x="3286625" y="2061900"/>
            <a:ext cx="2481600" cy="200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Ask AI for Package Suggestions, </a:t>
            </a:r>
            <a:endParaRPr sz="2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0" sz="14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0" lang="en" sz="1400"/>
              <a:t>Choose the best one yourself</a:t>
            </a:r>
            <a:endParaRPr b="0" sz="14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7"/>
          <p:cNvSpPr txBox="1"/>
          <p:nvPr>
            <p:ph type="title"/>
          </p:nvPr>
        </p:nvSpPr>
        <p:spPr>
          <a:xfrm>
            <a:off x="283099" y="712150"/>
            <a:ext cx="8622300" cy="383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Point 3: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 AI as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cognitive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extension</a:t>
            </a:r>
            <a:endParaRPr/>
          </a:p>
        </p:txBody>
      </p:sp>
      <p:pic>
        <p:nvPicPr>
          <p:cNvPr id="248" name="Google Shape;24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0325" y="1057275"/>
            <a:ext cx="3048000" cy="302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8"/>
          <p:cNvSpPr txBox="1"/>
          <p:nvPr>
            <p:ph type="title"/>
          </p:nvPr>
        </p:nvSpPr>
        <p:spPr>
          <a:xfrm>
            <a:off x="293849" y="472450"/>
            <a:ext cx="8556300" cy="383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Point 1: The problems computers can solve are limitless</a:t>
            </a:r>
            <a:endParaRPr sz="2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Point 2: Create your own definition for computation</a:t>
            </a:r>
            <a:endParaRPr sz="2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Point 3: Use AI as cognitive extension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9"/>
          <p:cNvSpPr txBox="1"/>
          <p:nvPr>
            <p:ph type="title"/>
          </p:nvPr>
        </p:nvSpPr>
        <p:spPr>
          <a:xfrm>
            <a:off x="283099" y="712150"/>
            <a:ext cx="8622300" cy="383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THANK YOU!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					</a:t>
            </a:r>
            <a:r>
              <a:rPr lang="en" sz="1900"/>
              <a:t>Contact</a:t>
            </a:r>
            <a:r>
              <a:rPr lang="en" sz="1900"/>
              <a:t>: leila@simtable.com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450" y="1080950"/>
            <a:ext cx="4540300" cy="340522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5"/>
          <p:cNvSpPr txBox="1"/>
          <p:nvPr/>
        </p:nvSpPr>
        <p:spPr>
          <a:xfrm>
            <a:off x="227600" y="403850"/>
            <a:ext cx="8793900" cy="45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So was the era of personal computing and the modern web…</a:t>
            </a:r>
            <a:endParaRPr sz="1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 txBox="1"/>
          <p:nvPr/>
        </p:nvSpPr>
        <p:spPr>
          <a:xfrm>
            <a:off x="0" y="0"/>
            <a:ext cx="9144000" cy="15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</a:rPr>
              <a:t>    </a:t>
            </a:r>
            <a:r>
              <a:rPr b="1" lang="en" sz="2500">
                <a:solidFill>
                  <a:schemeClr val="dk2"/>
                </a:solidFill>
              </a:rPr>
              <a:t>🌐 </a:t>
            </a:r>
            <a:r>
              <a:rPr b="1" lang="en" sz="2500">
                <a:solidFill>
                  <a:schemeClr val="lt1"/>
                </a:solidFill>
              </a:rPr>
              <a:t>The Internet                 vs.               🕸 The Web</a:t>
            </a:r>
            <a:endParaRPr b="1" sz="25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</a:endParaRPr>
          </a:p>
        </p:txBody>
      </p:sp>
      <p:pic>
        <p:nvPicPr>
          <p:cNvPr id="93" name="Google Shape;9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625" y="1115025"/>
            <a:ext cx="2884781" cy="3846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0400" y="1497400"/>
            <a:ext cx="4039276" cy="3154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 txBox="1"/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Adolescent Web Timeline </a:t>
            </a:r>
            <a:endParaRPr>
              <a:solidFill>
                <a:schemeClr val="lt2"/>
              </a:solidFill>
            </a:endParaRPr>
          </a:p>
        </p:txBody>
      </p:sp>
      <p:graphicFrame>
        <p:nvGraphicFramePr>
          <p:cNvPr id="100" name="Google Shape;100;p17"/>
          <p:cNvGraphicFramePr/>
          <p:nvPr/>
        </p:nvGraphicFramePr>
        <p:xfrm>
          <a:off x="279450" y="2396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{6EAAE772-1F50-47B3-B779-A4921C3B2C25}</a:tableStyleId>
              </a:tblPr>
              <a:tblGrid>
                <a:gridCol w="714025"/>
                <a:gridCol w="714025"/>
                <a:gridCol w="714025"/>
                <a:gridCol w="1045200"/>
                <a:gridCol w="382850"/>
                <a:gridCol w="714025"/>
                <a:gridCol w="714025"/>
                <a:gridCol w="714025"/>
                <a:gridCol w="714025"/>
                <a:gridCol w="714025"/>
                <a:gridCol w="714025"/>
                <a:gridCol w="714025"/>
              </a:tblGrid>
              <a:tr h="159325">
                <a:tc gridSpan="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 hMerge="1"/>
                <a:tc hMerge="1"/>
                <a:tc hMerge="1"/>
                <a:tc gridSpan="8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</a:tbl>
          </a:graphicData>
        </a:graphic>
      </p:graphicFrame>
      <p:cxnSp>
        <p:nvCxnSpPr>
          <p:cNvPr id="101" name="Google Shape;101;p17"/>
          <p:cNvCxnSpPr/>
          <p:nvPr/>
        </p:nvCxnSpPr>
        <p:spPr>
          <a:xfrm rot="10800000">
            <a:off x="351500" y="1439375"/>
            <a:ext cx="0" cy="954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102" name="Google Shape;102;p17"/>
          <p:cNvSpPr txBox="1"/>
          <p:nvPr>
            <p:ph type="title"/>
          </p:nvPr>
        </p:nvSpPr>
        <p:spPr>
          <a:xfrm>
            <a:off x="351500" y="1203700"/>
            <a:ext cx="804600" cy="39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1995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103" name="Google Shape;103;p17"/>
          <p:cNvSpPr txBox="1"/>
          <p:nvPr>
            <p:ph type="title"/>
          </p:nvPr>
        </p:nvSpPr>
        <p:spPr>
          <a:xfrm>
            <a:off x="1973030" y="1270350"/>
            <a:ext cx="804600" cy="39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1998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104" name="Google Shape;104;p17"/>
          <p:cNvSpPr txBox="1"/>
          <p:nvPr>
            <p:ph idx="4294967295" type="body"/>
          </p:nvPr>
        </p:nvSpPr>
        <p:spPr>
          <a:xfrm>
            <a:off x="2043713" y="1595800"/>
            <a:ext cx="1549800" cy="3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Google launched</a:t>
            </a:r>
            <a:endParaRPr sz="1400"/>
          </a:p>
        </p:txBody>
      </p:sp>
      <p:cxnSp>
        <p:nvCxnSpPr>
          <p:cNvPr id="105" name="Google Shape;105;p17"/>
          <p:cNvCxnSpPr/>
          <p:nvPr/>
        </p:nvCxnSpPr>
        <p:spPr>
          <a:xfrm rot="10800000">
            <a:off x="1897925" y="1439363"/>
            <a:ext cx="0" cy="954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106" name="Google Shape;106;p17"/>
          <p:cNvSpPr txBox="1"/>
          <p:nvPr>
            <p:ph type="title"/>
          </p:nvPr>
        </p:nvSpPr>
        <p:spPr>
          <a:xfrm>
            <a:off x="3663349" y="1230038"/>
            <a:ext cx="897000" cy="39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2005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107" name="Google Shape;107;p17"/>
          <p:cNvSpPr txBox="1"/>
          <p:nvPr>
            <p:ph idx="4294967295" type="body"/>
          </p:nvPr>
        </p:nvSpPr>
        <p:spPr>
          <a:xfrm>
            <a:off x="7752675" y="1203025"/>
            <a:ext cx="1588800" cy="3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 u="sng">
                <a:solidFill>
                  <a:schemeClr val="hlink"/>
                </a:solidFill>
                <a:hlinkClick r:id="rId3"/>
              </a:rPr>
              <a:t>React.js</a:t>
            </a:r>
            <a:r>
              <a:rPr lang="en" sz="1400"/>
              <a:t> started new era of web apps</a:t>
            </a:r>
            <a:endParaRPr sz="1400"/>
          </a:p>
        </p:txBody>
      </p:sp>
      <p:cxnSp>
        <p:nvCxnSpPr>
          <p:cNvPr id="108" name="Google Shape;108;p17"/>
          <p:cNvCxnSpPr/>
          <p:nvPr/>
        </p:nvCxnSpPr>
        <p:spPr>
          <a:xfrm rot="10800000">
            <a:off x="3560950" y="1439363"/>
            <a:ext cx="0" cy="954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109" name="Google Shape;109;p17"/>
          <p:cNvSpPr txBox="1"/>
          <p:nvPr>
            <p:ph idx="4294967295" type="body"/>
          </p:nvPr>
        </p:nvSpPr>
        <p:spPr>
          <a:xfrm>
            <a:off x="464550" y="1622163"/>
            <a:ext cx="1320300" cy="3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Javascript + HTML2.0</a:t>
            </a:r>
            <a:endParaRPr sz="1400"/>
          </a:p>
        </p:txBody>
      </p:sp>
      <p:sp>
        <p:nvSpPr>
          <p:cNvPr id="110" name="Google Shape;110;p17"/>
          <p:cNvSpPr txBox="1"/>
          <p:nvPr>
            <p:ph type="title"/>
          </p:nvPr>
        </p:nvSpPr>
        <p:spPr>
          <a:xfrm>
            <a:off x="7666499" y="896425"/>
            <a:ext cx="897000" cy="39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2013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111" name="Google Shape;111;p17"/>
          <p:cNvSpPr txBox="1"/>
          <p:nvPr>
            <p:ph idx="4294967295" type="body"/>
          </p:nvPr>
        </p:nvSpPr>
        <p:spPr>
          <a:xfrm>
            <a:off x="3633700" y="1622163"/>
            <a:ext cx="1588800" cy="3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Youtube founded</a:t>
            </a:r>
            <a:endParaRPr sz="1400"/>
          </a:p>
        </p:txBody>
      </p:sp>
      <p:cxnSp>
        <p:nvCxnSpPr>
          <p:cNvPr id="112" name="Google Shape;112;p17"/>
          <p:cNvCxnSpPr/>
          <p:nvPr/>
        </p:nvCxnSpPr>
        <p:spPr>
          <a:xfrm rot="10800000">
            <a:off x="7752675" y="1450300"/>
            <a:ext cx="0" cy="954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113" name="Google Shape;113;p17"/>
          <p:cNvSpPr txBox="1"/>
          <p:nvPr>
            <p:ph type="title"/>
          </p:nvPr>
        </p:nvSpPr>
        <p:spPr>
          <a:xfrm>
            <a:off x="6144211" y="1270338"/>
            <a:ext cx="897000" cy="39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2010 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114" name="Google Shape;114;p17"/>
          <p:cNvSpPr txBox="1"/>
          <p:nvPr>
            <p:ph idx="4294967295" type="body"/>
          </p:nvPr>
        </p:nvSpPr>
        <p:spPr>
          <a:xfrm>
            <a:off x="7800700" y="3961825"/>
            <a:ext cx="1588800" cy="3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Graduated High School</a:t>
            </a:r>
            <a:endParaRPr sz="1400"/>
          </a:p>
        </p:txBody>
      </p:sp>
      <p:sp>
        <p:nvSpPr>
          <p:cNvPr id="115" name="Google Shape;115;p17"/>
          <p:cNvSpPr txBox="1"/>
          <p:nvPr>
            <p:ph type="title"/>
          </p:nvPr>
        </p:nvSpPr>
        <p:spPr>
          <a:xfrm>
            <a:off x="7745774" y="3569725"/>
            <a:ext cx="897000" cy="39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2013 (18yo)</a:t>
            </a:r>
            <a:endParaRPr b="1" sz="1800">
              <a:solidFill>
                <a:schemeClr val="dk1"/>
              </a:solidFill>
            </a:endParaRPr>
          </a:p>
        </p:txBody>
      </p:sp>
      <p:cxnSp>
        <p:nvCxnSpPr>
          <p:cNvPr id="116" name="Google Shape;116;p17"/>
          <p:cNvCxnSpPr>
            <a:endCxn id="115" idx="1"/>
          </p:cNvCxnSpPr>
          <p:nvPr/>
        </p:nvCxnSpPr>
        <p:spPr>
          <a:xfrm>
            <a:off x="7745774" y="2853775"/>
            <a:ext cx="0" cy="912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117" name="Google Shape;117;p17"/>
          <p:cNvSpPr txBox="1"/>
          <p:nvPr>
            <p:ph type="title"/>
          </p:nvPr>
        </p:nvSpPr>
        <p:spPr>
          <a:xfrm>
            <a:off x="3606361" y="3395750"/>
            <a:ext cx="897000" cy="39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2005 (10yo)</a:t>
            </a:r>
            <a:endParaRPr b="1" sz="1800">
              <a:solidFill>
                <a:schemeClr val="dk1"/>
              </a:solidFill>
            </a:endParaRPr>
          </a:p>
        </p:txBody>
      </p:sp>
      <p:cxnSp>
        <p:nvCxnSpPr>
          <p:cNvPr id="118" name="Google Shape;118;p17"/>
          <p:cNvCxnSpPr/>
          <p:nvPr/>
        </p:nvCxnSpPr>
        <p:spPr>
          <a:xfrm>
            <a:off x="3524463" y="2853750"/>
            <a:ext cx="7200" cy="633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119" name="Google Shape;119;p17"/>
          <p:cNvSpPr txBox="1"/>
          <p:nvPr>
            <p:ph idx="4294967295" type="body"/>
          </p:nvPr>
        </p:nvSpPr>
        <p:spPr>
          <a:xfrm>
            <a:off x="3524487" y="3787850"/>
            <a:ext cx="1588800" cy="3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Joined Club Penguin, 1st internet gaming phenomenon</a:t>
            </a:r>
            <a:endParaRPr sz="1400"/>
          </a:p>
        </p:txBody>
      </p:sp>
      <p:sp>
        <p:nvSpPr>
          <p:cNvPr id="120" name="Google Shape;120;p17"/>
          <p:cNvSpPr txBox="1"/>
          <p:nvPr>
            <p:ph type="title"/>
          </p:nvPr>
        </p:nvSpPr>
        <p:spPr>
          <a:xfrm>
            <a:off x="5372399" y="3395750"/>
            <a:ext cx="897000" cy="39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2009 (15y0)</a:t>
            </a:r>
            <a:endParaRPr b="1" sz="1800">
              <a:solidFill>
                <a:schemeClr val="dk1"/>
              </a:solidFill>
            </a:endParaRPr>
          </a:p>
        </p:txBody>
      </p:sp>
      <p:cxnSp>
        <p:nvCxnSpPr>
          <p:cNvPr id="121" name="Google Shape;121;p17"/>
          <p:cNvCxnSpPr/>
          <p:nvPr/>
        </p:nvCxnSpPr>
        <p:spPr>
          <a:xfrm>
            <a:off x="5277625" y="2853750"/>
            <a:ext cx="7200" cy="633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122" name="Google Shape;122;p17"/>
          <p:cNvSpPr txBox="1"/>
          <p:nvPr>
            <p:ph idx="4294967295" type="body"/>
          </p:nvPr>
        </p:nvSpPr>
        <p:spPr>
          <a:xfrm>
            <a:off x="5290525" y="3787850"/>
            <a:ext cx="1588800" cy="3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Got my 1st smartphone </a:t>
            </a:r>
            <a:br>
              <a:rPr lang="en" sz="1400"/>
            </a:br>
            <a:r>
              <a:rPr lang="en" sz="1400"/>
              <a:t>+ joined facebook</a:t>
            </a:r>
            <a:endParaRPr sz="1400"/>
          </a:p>
        </p:txBody>
      </p:sp>
      <p:sp>
        <p:nvSpPr>
          <p:cNvPr id="123" name="Google Shape;123;p17"/>
          <p:cNvSpPr txBox="1"/>
          <p:nvPr>
            <p:ph type="title"/>
          </p:nvPr>
        </p:nvSpPr>
        <p:spPr>
          <a:xfrm>
            <a:off x="1516474" y="3441250"/>
            <a:ext cx="897000" cy="39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1997 (2yo)</a:t>
            </a:r>
            <a:endParaRPr b="1" sz="1800">
              <a:solidFill>
                <a:schemeClr val="dk1"/>
              </a:solidFill>
            </a:endParaRPr>
          </a:p>
        </p:txBody>
      </p:sp>
      <p:cxnSp>
        <p:nvCxnSpPr>
          <p:cNvPr id="124" name="Google Shape;124;p17"/>
          <p:cNvCxnSpPr/>
          <p:nvPr/>
        </p:nvCxnSpPr>
        <p:spPr>
          <a:xfrm>
            <a:off x="1423250" y="2853750"/>
            <a:ext cx="7200" cy="633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125" name="Google Shape;125;p17"/>
          <p:cNvSpPr txBox="1"/>
          <p:nvPr>
            <p:ph idx="4294967295" type="body"/>
          </p:nvPr>
        </p:nvSpPr>
        <p:spPr>
          <a:xfrm>
            <a:off x="1434600" y="3833350"/>
            <a:ext cx="1588800" cy="3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My parents get their 1st internet subscription</a:t>
            </a:r>
            <a:endParaRPr sz="1400"/>
          </a:p>
        </p:txBody>
      </p:sp>
      <p:cxnSp>
        <p:nvCxnSpPr>
          <p:cNvPr id="126" name="Google Shape;126;p17"/>
          <p:cNvCxnSpPr/>
          <p:nvPr/>
        </p:nvCxnSpPr>
        <p:spPr>
          <a:xfrm rot="10800000">
            <a:off x="6052950" y="1439363"/>
            <a:ext cx="0" cy="954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127" name="Google Shape;127;p17"/>
          <p:cNvSpPr txBox="1"/>
          <p:nvPr>
            <p:ph idx="4294967295" type="body"/>
          </p:nvPr>
        </p:nvSpPr>
        <p:spPr>
          <a:xfrm>
            <a:off x="6108412" y="1595788"/>
            <a:ext cx="1588800" cy="3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Instagram</a:t>
            </a:r>
            <a:endParaRPr sz="1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8"/>
          <p:cNvSpPr txBox="1"/>
          <p:nvPr/>
        </p:nvSpPr>
        <p:spPr>
          <a:xfrm>
            <a:off x="389075" y="1675050"/>
            <a:ext cx="4679400" cy="21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What made me want to work on the web?</a:t>
            </a:r>
            <a:endParaRPr sz="4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3" name="Google Shape;13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8475" y="889775"/>
            <a:ext cx="3549875" cy="354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9"/>
          <p:cNvSpPr txBox="1"/>
          <p:nvPr>
            <p:ph type="title"/>
          </p:nvPr>
        </p:nvSpPr>
        <p:spPr>
          <a:xfrm>
            <a:off x="260849" y="654000"/>
            <a:ext cx="8622300" cy="3835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300">
                <a:latin typeface="Arial"/>
                <a:ea typeface="Arial"/>
                <a:cs typeface="Arial"/>
                <a:sym typeface="Arial"/>
              </a:rPr>
              <a:t>A wave of </a:t>
            </a:r>
            <a:r>
              <a:rPr lang="en" sz="1300">
                <a:latin typeface="Arial"/>
                <a:ea typeface="Arial"/>
                <a:cs typeface="Arial"/>
                <a:sym typeface="Arial"/>
              </a:rPr>
              <a:t>protests and uprisings</a:t>
            </a:r>
            <a:r>
              <a:rPr b="0" lang="en" sz="1300">
                <a:latin typeface="Arial"/>
                <a:ea typeface="Arial"/>
                <a:cs typeface="Arial"/>
                <a:sym typeface="Arial"/>
              </a:rPr>
              <a:t> across </a:t>
            </a:r>
            <a:endParaRPr b="0" sz="13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0" lang="en" sz="1300">
                <a:latin typeface="Arial"/>
                <a:ea typeface="Arial"/>
                <a:cs typeface="Arial"/>
                <a:sym typeface="Arial"/>
              </a:rPr>
              <a:t>the Arab world started by protests posted</a:t>
            </a:r>
            <a:endParaRPr b="0" sz="13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0" lang="en" sz="1300">
                <a:latin typeface="Arial"/>
                <a:ea typeface="Arial"/>
                <a:cs typeface="Arial"/>
                <a:sym typeface="Arial"/>
              </a:rPr>
              <a:t> on Twitter (founded 2006)</a:t>
            </a:r>
            <a:br>
              <a:rPr b="0" lang="en" sz="1300">
                <a:latin typeface="Arial"/>
                <a:ea typeface="Arial"/>
                <a:cs typeface="Arial"/>
                <a:sym typeface="Arial"/>
              </a:rPr>
            </a:br>
            <a:endParaRPr b="0" sz="13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0" lang="en" sz="1300">
                <a:latin typeface="Arial"/>
                <a:ea typeface="Arial"/>
                <a:cs typeface="Arial"/>
                <a:sym typeface="Arial"/>
              </a:rPr>
              <a:t>Citizens demanded </a:t>
            </a:r>
            <a:r>
              <a:rPr lang="en" sz="1300">
                <a:latin typeface="Arial"/>
                <a:ea typeface="Arial"/>
                <a:cs typeface="Arial"/>
                <a:sym typeface="Arial"/>
              </a:rPr>
              <a:t>freedom, democracy, </a:t>
            </a:r>
            <a:endParaRPr sz="13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300">
                <a:latin typeface="Arial"/>
                <a:ea typeface="Arial"/>
                <a:cs typeface="Arial"/>
                <a:sym typeface="Arial"/>
              </a:rPr>
              <a:t>and economic reform</a:t>
            </a:r>
            <a:br>
              <a:rPr lang="en" sz="1300">
                <a:latin typeface="Arial"/>
                <a:ea typeface="Arial"/>
                <a:cs typeface="Arial"/>
                <a:sym typeface="Arial"/>
              </a:rPr>
            </a:br>
            <a:endParaRPr sz="13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0" lang="en" sz="1300">
                <a:latin typeface="Arial"/>
                <a:ea typeface="Arial"/>
                <a:cs typeface="Arial"/>
                <a:sym typeface="Arial"/>
              </a:rPr>
              <a:t>Sparked in </a:t>
            </a:r>
            <a:r>
              <a:rPr lang="en" sz="1300">
                <a:latin typeface="Arial"/>
                <a:ea typeface="Arial"/>
                <a:cs typeface="Arial"/>
                <a:sym typeface="Arial"/>
              </a:rPr>
              <a:t>Tunisia</a:t>
            </a:r>
            <a:r>
              <a:rPr b="0" lang="en" sz="1300">
                <a:latin typeface="Arial"/>
                <a:ea typeface="Arial"/>
                <a:cs typeface="Arial"/>
                <a:sym typeface="Arial"/>
              </a:rPr>
              <a:t> in late 2010, </a:t>
            </a:r>
            <a:endParaRPr b="0" sz="13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0" lang="en" sz="1300">
                <a:latin typeface="Arial"/>
                <a:ea typeface="Arial"/>
                <a:cs typeface="Arial"/>
                <a:sym typeface="Arial"/>
              </a:rPr>
              <a:t>led to leadership change Egypt,</a:t>
            </a:r>
            <a:endParaRPr b="0" sz="13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0" lang="en" sz="1300">
                <a:latin typeface="Arial"/>
                <a:ea typeface="Arial"/>
                <a:cs typeface="Arial"/>
                <a:sym typeface="Arial"/>
              </a:rPr>
              <a:t> Libya, Yemen, Syria</a:t>
            </a:r>
            <a:endParaRPr b="0" sz="13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>
              <a:solidFill>
                <a:schemeClr val="accent5"/>
              </a:solidFill>
            </a:endParaRPr>
          </a:p>
        </p:txBody>
      </p:sp>
      <p:pic>
        <p:nvPicPr>
          <p:cNvPr id="139" name="Google Shape;139;p19" title="Screenshot 2025-10-10 at 1.35.55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6025" y="0"/>
            <a:ext cx="544797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0"/>
          <p:cNvSpPr txBox="1"/>
          <p:nvPr/>
        </p:nvSpPr>
        <p:spPr>
          <a:xfrm>
            <a:off x="455175" y="1201650"/>
            <a:ext cx="3000000" cy="23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</a:rPr>
              <a:t>Protests escalated into </a:t>
            </a:r>
            <a:r>
              <a:rPr b="1" lang="en" sz="1100">
                <a:solidFill>
                  <a:schemeClr val="dk2"/>
                </a:solidFill>
              </a:rPr>
              <a:t>civil war</a:t>
            </a:r>
            <a:r>
              <a:rPr lang="en" sz="1100">
                <a:solidFill>
                  <a:schemeClr val="dk2"/>
                </a:solidFill>
              </a:rPr>
              <a:t> against dictator </a:t>
            </a:r>
            <a:r>
              <a:rPr b="1" lang="en" sz="1100">
                <a:solidFill>
                  <a:schemeClr val="dk2"/>
                </a:solidFill>
              </a:rPr>
              <a:t>Muammar Gaddafi</a:t>
            </a:r>
            <a:br>
              <a:rPr b="1" lang="en" sz="1100">
                <a:solidFill>
                  <a:schemeClr val="dk2"/>
                </a:solidFill>
              </a:rPr>
            </a:br>
            <a:endParaRPr b="1" sz="11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</a:rPr>
              <a:t>After 42 years in power, </a:t>
            </a:r>
            <a:r>
              <a:rPr b="1" lang="en" sz="1100">
                <a:solidFill>
                  <a:schemeClr val="dk2"/>
                </a:solidFill>
              </a:rPr>
              <a:t>Gaddafi was overthrown in 2011</a:t>
            </a:r>
            <a:endParaRPr b="1" sz="11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2"/>
                </a:solidFill>
              </a:rPr>
              <a:t>My Dad was able to return home in 2012 after living in exile in </a:t>
            </a:r>
            <a:r>
              <a:rPr b="1" lang="en" sz="1100">
                <a:solidFill>
                  <a:schemeClr val="dk2"/>
                </a:solidFill>
              </a:rPr>
              <a:t>the</a:t>
            </a:r>
            <a:r>
              <a:rPr b="1" lang="en" sz="1100">
                <a:solidFill>
                  <a:schemeClr val="dk2"/>
                </a:solidFill>
              </a:rPr>
              <a:t> US for 37 years</a:t>
            </a:r>
            <a:endParaRPr b="1" sz="11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dk2"/>
              </a:solidFill>
            </a:endParaRPr>
          </a:p>
        </p:txBody>
      </p:sp>
      <p:pic>
        <p:nvPicPr>
          <p:cNvPr id="145" name="Google Shape;145;p20" title="Screenshot 2025-10-10 at 1.43.35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5350" y="789338"/>
            <a:ext cx="5384025" cy="3564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1"/>
          <p:cNvSpPr txBox="1"/>
          <p:nvPr>
            <p:ph idx="1" type="body"/>
          </p:nvPr>
        </p:nvSpPr>
        <p:spPr>
          <a:xfrm>
            <a:off x="4441300" y="152400"/>
            <a:ext cx="4033800" cy="318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100">
                <a:latin typeface="Arial"/>
                <a:ea typeface="Arial"/>
                <a:cs typeface="Arial"/>
                <a:sym typeface="Arial"/>
              </a:rPr>
              <a:t>Showed how </a:t>
            </a:r>
            <a:r>
              <a:rPr b="1" lang="en" sz="1100">
                <a:latin typeface="Arial"/>
                <a:ea typeface="Arial"/>
                <a:cs typeface="Arial"/>
                <a:sym typeface="Arial"/>
              </a:rPr>
              <a:t>digital networks can empower people</a:t>
            </a:r>
            <a:r>
              <a:rPr lang="en" sz="1100">
                <a:latin typeface="Arial"/>
                <a:ea typeface="Arial"/>
                <a:cs typeface="Arial"/>
                <a:sym typeface="Arial"/>
              </a:rPr>
              <a:t> and challenge existing systems</a:t>
            </a:r>
            <a:br>
              <a:rPr lang="en" sz="1100">
                <a:latin typeface="Arial"/>
                <a:ea typeface="Arial"/>
                <a:cs typeface="Arial"/>
                <a:sym typeface="Arial"/>
              </a:rPr>
            </a:b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100">
                <a:latin typeface="Arial"/>
                <a:ea typeface="Arial"/>
                <a:cs typeface="Arial"/>
                <a:sym typeface="Arial"/>
              </a:rPr>
              <a:t>Proved that </a:t>
            </a:r>
            <a:r>
              <a:rPr b="1" lang="en" sz="1100">
                <a:latin typeface="Arial"/>
                <a:ea typeface="Arial"/>
                <a:cs typeface="Arial"/>
                <a:sym typeface="Arial"/>
              </a:rPr>
              <a:t>technology isn’t neutral</a:t>
            </a:r>
            <a:r>
              <a:rPr lang="en" sz="1100">
                <a:latin typeface="Arial"/>
                <a:ea typeface="Arial"/>
                <a:cs typeface="Arial"/>
                <a:sym typeface="Arial"/>
              </a:rPr>
              <a:t> — it shapes politics, society, and history</a:t>
            </a:r>
            <a:br>
              <a:rPr lang="en" sz="1100">
                <a:latin typeface="Arial"/>
                <a:ea typeface="Arial"/>
                <a:cs typeface="Arial"/>
                <a:sym typeface="Arial"/>
              </a:rPr>
            </a:b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100">
                <a:latin typeface="Arial"/>
                <a:ea typeface="Arial"/>
                <a:cs typeface="Arial"/>
                <a:sym typeface="Arial"/>
              </a:rPr>
              <a:t>Inspired later movements like </a:t>
            </a:r>
            <a:r>
              <a:rPr b="1" lang="en" sz="1100">
                <a:latin typeface="Arial"/>
                <a:ea typeface="Arial"/>
                <a:cs typeface="Arial"/>
                <a:sym typeface="Arial"/>
              </a:rPr>
              <a:t>#BlackLivesMatter</a:t>
            </a:r>
            <a:r>
              <a:rPr lang="en" sz="1100"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b="1" lang="en" sz="1100">
                <a:latin typeface="Arial"/>
                <a:ea typeface="Arial"/>
                <a:cs typeface="Arial"/>
                <a:sym typeface="Arial"/>
              </a:rPr>
              <a:t>#MeToo</a:t>
            </a:r>
            <a:endParaRPr b="1"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 sz="1800"/>
          </a:p>
        </p:txBody>
      </p:sp>
      <p:pic>
        <p:nvPicPr>
          <p:cNvPr id="151" name="Google Shape;151;p21" title="leptis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721770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1" title="20220508_182138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4175" y="2571750"/>
            <a:ext cx="3246950" cy="2435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