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E2ADD107-7E63-4A1B-A7F2-35492E95A143}">
  <a:tblStyle styleId="{E2ADD107-7E63-4A1B-A7F2-35492E95A143}" styleName="Table_0">
    <a:wholeTbl>
      <a:tcTxStyle>
        <a:font>
          <a:latin typeface="Arial"/>
          <a:ea typeface="Arial"/>
          <a:cs typeface="Arial"/>
        </a:font>
        <a:srgbClr val="000000"/>
      </a:tcTxStyle>
      <a:tcStyle>
        <a:tcBdr>
          <a:left>
            <a:ln cap="flat" cmpd="sng" w="12700">
              <a:solidFill>
                <a:srgbClr val="000000"/>
              </a:solidFill>
              <a:prstDash val="solid"/>
              <a:round/>
              <a:headEnd len="sm" w="sm" type="none"/>
              <a:tailEnd len="sm" w="sm" type="none"/>
            </a:ln>
          </a:left>
          <a:right>
            <a:ln cap="flat" cmpd="sng" w="12700">
              <a:solidFill>
                <a:srgbClr val="000000"/>
              </a:solidFill>
              <a:prstDash val="solid"/>
              <a:round/>
              <a:headEnd len="sm" w="sm" type="none"/>
              <a:tailEnd len="sm" w="sm" type="none"/>
            </a:ln>
          </a:right>
          <a:top>
            <a:ln cap="flat" cmpd="sng" w="12700">
              <a:solidFill>
                <a:srgbClr val="000000"/>
              </a:solidFill>
              <a:prstDash val="solid"/>
              <a:round/>
              <a:headEnd len="sm" w="sm" type="none"/>
              <a:tailEnd len="sm" w="sm" type="none"/>
            </a:ln>
          </a:top>
          <a:bottom>
            <a:ln cap="flat" cmpd="sng" w="12700">
              <a:solidFill>
                <a:srgbClr val="000000"/>
              </a:solidFill>
              <a:prstDash val="solid"/>
              <a:round/>
              <a:headEnd len="sm" w="sm" type="none"/>
              <a:tailEnd len="sm" w="sm" type="none"/>
            </a:ln>
          </a:bottom>
          <a:insideH>
            <a:ln cap="flat" cmpd="sng" w="12700">
              <a:solidFill>
                <a:srgbClr val="000000"/>
              </a:solidFill>
              <a:prstDash val="solid"/>
              <a:round/>
              <a:headEnd len="sm" w="sm" type="none"/>
              <a:tailEnd len="sm" w="sm" type="none"/>
            </a:ln>
          </a:insideH>
          <a:insideV>
            <a:ln cap="flat" cmpd="sng" w="12700">
              <a:solidFill>
                <a:srgbClr val="000000"/>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8bc53d921d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8bc53d921d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g38bc53d921d_0_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6" name="Google Shape;136;g38bc53d921d_0_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385e7d6369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385e7d6369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38bc53d921d_0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g38bc53d921d_0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38bc53d921d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38bc53d921d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8bc53d921d_0_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8bc53d921d_0_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g38bc53d921d_0_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2" name="Google Shape;172;g38bc53d921d_0_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85e7d6369a_1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85e7d6369a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8bc53d921d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8bc53d921d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38bc53d921d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38bc53d921d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8" name="Shape 58"/>
        <p:cNvGrpSpPr/>
        <p:nvPr/>
      </p:nvGrpSpPr>
      <p:grpSpPr>
        <a:xfrm>
          <a:off x="0" y="0"/>
          <a:ext cx="0" cy="0"/>
          <a:chOff x="0" y="0"/>
          <a:chExt cx="0" cy="0"/>
        </a:xfrm>
      </p:grpSpPr>
      <p:sp>
        <p:nvSpPr>
          <p:cNvPr id="59" name="Google Shape;59;g38bc53d921d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0" name="Google Shape;60;g38bc53d921d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38bc53d921d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38bc53d921d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g38bc53d921d_0_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9" name="Google Shape;199;g38bc53d921d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38bd91233d9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38bd91233d9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g38bc53d921d_0_1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2" name="Google Shape;82;g38bc53d921d_0_1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38bd91233d9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38bd91233d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8bd91233d9_0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8bd91233d9_0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38bc53d921d_0_1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38bc53d921d_0_1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8bc53d921d_0_1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8bc53d921d_0_1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g38bc53d921d_0_74:notes"/>
          <p:cNvSpPr/>
          <p:nvPr>
            <p:ph idx="2" type="sldImg"/>
          </p:nvPr>
        </p:nvSpPr>
        <p:spPr>
          <a:xfrm>
            <a:off x="381279"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g38bc53d921d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rgbClr val="C9DAF8"/>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 Id="rId3" Type="http://schemas.openxmlformats.org/officeDocument/2006/relationships/hyperlink" Target="http://www.youtube.com/watch?v=jQ5kUPa_iDI" TargetMode="Externa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1" Type="http://schemas.openxmlformats.org/officeDocument/2006/relationships/image" Target="../media/image37.png"/><Relationship Id="rId10" Type="http://schemas.openxmlformats.org/officeDocument/2006/relationships/image" Target="../media/image18.png"/><Relationship Id="rId13" Type="http://schemas.openxmlformats.org/officeDocument/2006/relationships/image" Target="../media/image26.png"/><Relationship Id="rId12" Type="http://schemas.openxmlformats.org/officeDocument/2006/relationships/hyperlink" Target="https://supercomputingchallenge.org/24-25/resources" TargetMode="External"/><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hyperlink" Target="https://supercomputingchallenge.org/" TargetMode="External"/><Relationship Id="rId4" Type="http://schemas.openxmlformats.org/officeDocument/2006/relationships/image" Target="../media/image29.png"/><Relationship Id="rId9" Type="http://schemas.openxmlformats.org/officeDocument/2006/relationships/image" Target="../media/image20.png"/><Relationship Id="rId14" Type="http://schemas.openxmlformats.org/officeDocument/2006/relationships/image" Target="../media/image35.png"/><Relationship Id="rId5" Type="http://schemas.openxmlformats.org/officeDocument/2006/relationships/hyperlink" Target="https://supercomputingchallenge.org/archive/" TargetMode="External"/><Relationship Id="rId6" Type="http://schemas.openxmlformats.org/officeDocument/2006/relationships/image" Target="../media/image33.png"/><Relationship Id="rId7" Type="http://schemas.openxmlformats.org/officeDocument/2006/relationships/hyperlink" Target="https://supercomputingchallenge.org/24-25/" TargetMode="External"/><Relationship Id="rId8"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 Id="rId3" Type="http://schemas.openxmlformats.org/officeDocument/2006/relationships/hyperlink" Target="http://www.youtube.com/watch?v=0Vjh5d5rez0" TargetMode="External"/><Relationship Id="rId4" Type="http://schemas.openxmlformats.org/officeDocument/2006/relationships/image" Target="../media/image25.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 Id="rId3"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hyperlink" Target="https://docs.google.com/presentation/d/1DMVLNeabXijWXx29D7TV2BzAAp9wePUEWzzgc96A8rk/edit?usp=sharing" TargetMode="Externa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38.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hyperlink" Target="http://www.youtube.com/watch?v=Iwpi1Lm6dFo" TargetMode="External"/><Relationship Id="rId4" Type="http://schemas.openxmlformats.org/officeDocument/2006/relationships/image" Target="../media/image4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image" Target="../media/image24.png"/><Relationship Id="rId4" Type="http://schemas.openxmlformats.org/officeDocument/2006/relationships/image" Target="../media/image28.png"/><Relationship Id="rId5" Type="http://schemas.openxmlformats.org/officeDocument/2006/relationships/image" Target="../media/image27.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hyperlink" Target="http://www.youtube.com/watch?v=yoD8RMq2OkU" TargetMode="External"/><Relationship Id="rId4" Type="http://schemas.openxmlformats.org/officeDocument/2006/relationships/image" Target="../media/image41.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hyperlink" Target="http://www.youtube.com/watch?v=-FOCpMAww28" TargetMode="External"/><Relationship Id="rId4" Type="http://schemas.openxmlformats.org/officeDocument/2006/relationships/image" Target="../media/image3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9.png"/><Relationship Id="rId4" Type="http://schemas.openxmlformats.org/officeDocument/2006/relationships/image" Target="../media/image5.png"/><Relationship Id="rId10" Type="http://schemas.openxmlformats.org/officeDocument/2006/relationships/image" Target="../media/image7.png"/><Relationship Id="rId9" Type="http://schemas.openxmlformats.org/officeDocument/2006/relationships/image" Target="../media/image42.png"/><Relationship Id="rId5" Type="http://schemas.openxmlformats.org/officeDocument/2006/relationships/image" Target="../media/image31.png"/><Relationship Id="rId6" Type="http://schemas.openxmlformats.org/officeDocument/2006/relationships/image" Target="../media/image4.png"/><Relationship Id="rId7" Type="http://schemas.openxmlformats.org/officeDocument/2006/relationships/image" Target="../media/image16.png"/><Relationship Id="rId8" Type="http://schemas.openxmlformats.org/officeDocument/2006/relationships/image" Target="../media/image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image" Target="../media/image39.png"/><Relationship Id="rId4" Type="http://schemas.openxmlformats.org/officeDocument/2006/relationships/image" Target="../media/image3.png"/><Relationship Id="rId11" Type="http://schemas.openxmlformats.org/officeDocument/2006/relationships/image" Target="../media/image17.png"/><Relationship Id="rId10" Type="http://schemas.openxmlformats.org/officeDocument/2006/relationships/image" Target="../media/image30.png"/><Relationship Id="rId12" Type="http://schemas.openxmlformats.org/officeDocument/2006/relationships/image" Target="../media/image11.png"/><Relationship Id="rId9" Type="http://schemas.openxmlformats.org/officeDocument/2006/relationships/image" Target="../media/image10.png"/><Relationship Id="rId5" Type="http://schemas.openxmlformats.org/officeDocument/2006/relationships/image" Target="../media/image34.png"/><Relationship Id="rId6" Type="http://schemas.openxmlformats.org/officeDocument/2006/relationships/image" Target="../media/image15.png"/><Relationship Id="rId7" Type="http://schemas.openxmlformats.org/officeDocument/2006/relationships/image" Target="../media/image6.png"/><Relationship Id="rId8" Type="http://schemas.openxmlformats.org/officeDocument/2006/relationships/image" Target="../media/image1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 Id="rId3" Type="http://schemas.openxmlformats.org/officeDocument/2006/relationships/hyperlink" Target="http://www.youtube.com/watch?v=rooEBjZWpDc" TargetMode="External"/><Relationship Id="rId4" Type="http://schemas.openxmlformats.org/officeDocument/2006/relationships/image" Target="../media/image2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51915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Georgia"/>
                <a:ea typeface="Georgia"/>
                <a:cs typeface="Georgia"/>
                <a:sym typeface="Georgia"/>
              </a:rPr>
              <a:t>Technical Writing</a:t>
            </a:r>
            <a:endParaRPr>
              <a:latin typeface="Georgia"/>
              <a:ea typeface="Georgia"/>
              <a:cs typeface="Georgia"/>
              <a:sym typeface="Georgia"/>
            </a:endParaRPr>
          </a:p>
          <a:p>
            <a:pPr indent="0" lvl="0" marL="0" rtl="0" algn="ctr">
              <a:spcBef>
                <a:spcPts val="0"/>
              </a:spcBef>
              <a:spcAft>
                <a:spcPts val="0"/>
              </a:spcAft>
              <a:buNone/>
            </a:pPr>
            <a:r>
              <a:rPr lang="en">
                <a:latin typeface="Georgia"/>
                <a:ea typeface="Georgia"/>
                <a:cs typeface="Georgia"/>
                <a:sym typeface="Georgia"/>
              </a:rPr>
              <a:t>Presentation</a:t>
            </a:r>
            <a:endParaRPr>
              <a:latin typeface="Georgia"/>
              <a:ea typeface="Georgia"/>
              <a:cs typeface="Georgia"/>
              <a:sym typeface="Georgia"/>
            </a:endParaRPr>
          </a:p>
        </p:txBody>
      </p:sp>
      <p:sp>
        <p:nvSpPr>
          <p:cNvPr id="55" name="Google Shape;55;p13"/>
          <p:cNvSpPr txBox="1"/>
          <p:nvPr>
            <p:ph idx="1" type="subTitle"/>
          </p:nvPr>
        </p:nvSpPr>
        <p:spPr>
          <a:xfrm>
            <a:off x="3330600" y="3088950"/>
            <a:ext cx="2606100" cy="792600"/>
          </a:xfrm>
          <a:prstGeom prst="rect">
            <a:avLst/>
          </a:prstGeom>
        </p:spPr>
        <p:txBody>
          <a:bodyPr anchorCtr="0" anchor="t" bIns="91425" lIns="91425" spcFirstLastPara="1" rIns="91425" wrap="square" tIns="91425">
            <a:normAutofit fontScale="85000" lnSpcReduction="20000"/>
          </a:bodyPr>
          <a:lstStyle/>
          <a:p>
            <a:pPr indent="0" lvl="0" marL="0" rtl="0" algn="ctr">
              <a:spcBef>
                <a:spcPts val="0"/>
              </a:spcBef>
              <a:spcAft>
                <a:spcPts val="0"/>
              </a:spcAft>
              <a:buNone/>
            </a:pPr>
            <a:r>
              <a:rPr lang="en">
                <a:latin typeface="Times New Roman"/>
                <a:ea typeface="Times New Roman"/>
                <a:cs typeface="Times New Roman"/>
                <a:sym typeface="Times New Roman"/>
              </a:rPr>
              <a:t>Sharee Lunsford</a:t>
            </a:r>
            <a:endParaRPr>
              <a:latin typeface="Times New Roman"/>
              <a:ea typeface="Times New Roman"/>
              <a:cs typeface="Times New Roman"/>
              <a:sym typeface="Times New Roman"/>
            </a:endParaRPr>
          </a:p>
          <a:p>
            <a:pPr indent="0" lvl="0" marL="0" rtl="0" algn="ctr">
              <a:spcBef>
                <a:spcPts val="0"/>
              </a:spcBef>
              <a:spcAft>
                <a:spcPts val="0"/>
              </a:spcAft>
              <a:buNone/>
            </a:pPr>
            <a:r>
              <a:rPr lang="en">
                <a:latin typeface="Times New Roman"/>
                <a:ea typeface="Times New Roman"/>
                <a:cs typeface="Times New Roman"/>
                <a:sym typeface="Times New Roman"/>
              </a:rPr>
              <a:t>Karen Glennon</a:t>
            </a:r>
            <a:endParaRPr>
              <a:latin typeface="Times New Roman"/>
              <a:ea typeface="Times New Roman"/>
              <a:cs typeface="Times New Roman"/>
              <a:sym typeface="Times New Roman"/>
            </a:endParaRPr>
          </a:p>
        </p:txBody>
      </p:sp>
      <p:pic>
        <p:nvPicPr>
          <p:cNvPr id="56" name="Google Shape;56;p13"/>
          <p:cNvPicPr preferRelativeResize="0"/>
          <p:nvPr/>
        </p:nvPicPr>
        <p:blipFill>
          <a:blip r:embed="rId3">
            <a:alphaModFix/>
          </a:blip>
          <a:stretch>
            <a:fillRect/>
          </a:stretch>
        </p:blipFill>
        <p:spPr>
          <a:xfrm>
            <a:off x="767075" y="2797175"/>
            <a:ext cx="2400300" cy="1905000"/>
          </a:xfrm>
          <a:prstGeom prst="rect">
            <a:avLst/>
          </a:prstGeom>
          <a:noFill/>
          <a:ln>
            <a:noFill/>
          </a:ln>
        </p:spPr>
      </p:pic>
      <p:pic>
        <p:nvPicPr>
          <p:cNvPr id="57" name="Google Shape;57;p13"/>
          <p:cNvPicPr preferRelativeResize="0"/>
          <p:nvPr/>
        </p:nvPicPr>
        <p:blipFill>
          <a:blip r:embed="rId4">
            <a:alphaModFix/>
          </a:blip>
          <a:stretch>
            <a:fillRect/>
          </a:stretch>
        </p:blipFill>
        <p:spPr>
          <a:xfrm>
            <a:off x="6049950" y="2959100"/>
            <a:ext cx="2895600" cy="15811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descr="Associates in TCID 2090 create a mock technical report to practice expressing complicated ideas, conducting research, and offering recommendations based on their findings." id="133" name="Google Shape;133;p22" title="The Technical Report Project | Write Along Sample">
            <a:hlinkClick r:id="rId3"/>
          </p:cNvPr>
          <p:cNvPicPr preferRelativeResize="0"/>
          <p:nvPr/>
        </p:nvPicPr>
        <p:blipFill>
          <a:blip r:embed="rId4">
            <a:alphaModFix/>
          </a:blip>
          <a:stretch>
            <a:fillRect/>
          </a:stretch>
        </p:blipFill>
        <p:spPr>
          <a:xfrm>
            <a:off x="264497" y="180400"/>
            <a:ext cx="8528000" cy="4797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23"/>
          <p:cNvPicPr preferRelativeResize="0"/>
          <p:nvPr/>
        </p:nvPicPr>
        <p:blipFill>
          <a:blip r:embed="rId3">
            <a:alphaModFix/>
          </a:blip>
          <a:stretch>
            <a:fillRect/>
          </a:stretch>
        </p:blipFill>
        <p:spPr>
          <a:xfrm>
            <a:off x="1388725" y="369475"/>
            <a:ext cx="6153150" cy="46577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4"/>
          <p:cNvSpPr txBox="1"/>
          <p:nvPr/>
        </p:nvSpPr>
        <p:spPr>
          <a:xfrm>
            <a:off x="477775" y="271325"/>
            <a:ext cx="2831400" cy="31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hlinkClick r:id="rId3"/>
              </a:rPr>
              <a:t>Supercomputing Website</a:t>
            </a:r>
            <a:endParaRPr sz="1800">
              <a:solidFill>
                <a:schemeClr val="dk2"/>
              </a:solidFill>
            </a:endParaRPr>
          </a:p>
        </p:txBody>
      </p:sp>
      <p:pic>
        <p:nvPicPr>
          <p:cNvPr id="144" name="Google Shape;144;p24" title="Screenshot 2025-10-11 140200.png"/>
          <p:cNvPicPr preferRelativeResize="0"/>
          <p:nvPr/>
        </p:nvPicPr>
        <p:blipFill>
          <a:blip r:embed="rId4">
            <a:alphaModFix/>
          </a:blip>
          <a:stretch>
            <a:fillRect/>
          </a:stretch>
        </p:blipFill>
        <p:spPr>
          <a:xfrm>
            <a:off x="541700" y="813025"/>
            <a:ext cx="2537326" cy="1815850"/>
          </a:xfrm>
          <a:prstGeom prst="rect">
            <a:avLst/>
          </a:prstGeom>
          <a:noFill/>
          <a:ln>
            <a:noFill/>
          </a:ln>
        </p:spPr>
      </p:pic>
      <p:sp>
        <p:nvSpPr>
          <p:cNvPr id="145" name="Google Shape;145;p24"/>
          <p:cNvSpPr txBox="1"/>
          <p:nvPr/>
        </p:nvSpPr>
        <p:spPr>
          <a:xfrm>
            <a:off x="541700" y="2677925"/>
            <a:ext cx="1103100" cy="33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hlinkClick r:id="rId5"/>
              </a:rPr>
              <a:t>Archives</a:t>
            </a:r>
            <a:endParaRPr sz="1800">
              <a:solidFill>
                <a:schemeClr val="dk2"/>
              </a:solidFill>
            </a:endParaRPr>
          </a:p>
        </p:txBody>
      </p:sp>
      <p:pic>
        <p:nvPicPr>
          <p:cNvPr id="146" name="Google Shape;146;p24" title="Screenshot 2025-10-11 140409.png"/>
          <p:cNvPicPr preferRelativeResize="0"/>
          <p:nvPr/>
        </p:nvPicPr>
        <p:blipFill>
          <a:blip r:embed="rId6">
            <a:alphaModFix/>
          </a:blip>
          <a:stretch>
            <a:fillRect/>
          </a:stretch>
        </p:blipFill>
        <p:spPr>
          <a:xfrm>
            <a:off x="819656" y="3087725"/>
            <a:ext cx="1586946" cy="1815851"/>
          </a:xfrm>
          <a:prstGeom prst="rect">
            <a:avLst/>
          </a:prstGeom>
          <a:noFill/>
          <a:ln>
            <a:noFill/>
          </a:ln>
        </p:spPr>
      </p:pic>
      <p:sp>
        <p:nvSpPr>
          <p:cNvPr id="147" name="Google Shape;147;p24"/>
          <p:cNvSpPr txBox="1"/>
          <p:nvPr/>
        </p:nvSpPr>
        <p:spPr>
          <a:xfrm>
            <a:off x="3999175" y="271325"/>
            <a:ext cx="2135400" cy="253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hlinkClick r:id="rId7"/>
              </a:rPr>
              <a:t>Final Report</a:t>
            </a:r>
            <a:endParaRPr sz="1800">
              <a:solidFill>
                <a:schemeClr val="dk2"/>
              </a:solidFill>
            </a:endParaRPr>
          </a:p>
        </p:txBody>
      </p:sp>
      <p:pic>
        <p:nvPicPr>
          <p:cNvPr id="148" name="Google Shape;148;p24" title="Screenshot 2025-10-11 141050.png"/>
          <p:cNvPicPr preferRelativeResize="0"/>
          <p:nvPr/>
        </p:nvPicPr>
        <p:blipFill>
          <a:blip r:embed="rId8">
            <a:alphaModFix/>
          </a:blip>
          <a:stretch>
            <a:fillRect/>
          </a:stretch>
        </p:blipFill>
        <p:spPr>
          <a:xfrm>
            <a:off x="3389774" y="766825"/>
            <a:ext cx="3299124" cy="2017549"/>
          </a:xfrm>
          <a:prstGeom prst="rect">
            <a:avLst/>
          </a:prstGeom>
          <a:noFill/>
          <a:ln>
            <a:noFill/>
          </a:ln>
        </p:spPr>
      </p:pic>
      <p:pic>
        <p:nvPicPr>
          <p:cNvPr id="149" name="Google Shape;149;p24"/>
          <p:cNvPicPr preferRelativeResize="0"/>
          <p:nvPr/>
        </p:nvPicPr>
        <p:blipFill>
          <a:blip r:embed="rId9">
            <a:alphaModFix/>
          </a:blip>
          <a:stretch>
            <a:fillRect/>
          </a:stretch>
        </p:blipFill>
        <p:spPr>
          <a:xfrm>
            <a:off x="7162025" y="2405608"/>
            <a:ext cx="1586950" cy="682110"/>
          </a:xfrm>
          <a:prstGeom prst="rect">
            <a:avLst/>
          </a:prstGeom>
          <a:noFill/>
          <a:ln>
            <a:noFill/>
          </a:ln>
        </p:spPr>
      </p:pic>
      <p:pic>
        <p:nvPicPr>
          <p:cNvPr id="150" name="Google Shape;150;p24"/>
          <p:cNvPicPr preferRelativeResize="0"/>
          <p:nvPr/>
        </p:nvPicPr>
        <p:blipFill>
          <a:blip r:embed="rId10">
            <a:alphaModFix/>
          </a:blip>
          <a:stretch>
            <a:fillRect/>
          </a:stretch>
        </p:blipFill>
        <p:spPr>
          <a:xfrm>
            <a:off x="6868975" y="3637012"/>
            <a:ext cx="1400175" cy="1048800"/>
          </a:xfrm>
          <a:prstGeom prst="rect">
            <a:avLst/>
          </a:prstGeom>
          <a:noFill/>
          <a:ln>
            <a:noFill/>
          </a:ln>
        </p:spPr>
      </p:pic>
      <p:pic>
        <p:nvPicPr>
          <p:cNvPr id="151" name="Google Shape;151;p24"/>
          <p:cNvPicPr preferRelativeResize="0"/>
          <p:nvPr/>
        </p:nvPicPr>
        <p:blipFill>
          <a:blip r:embed="rId11">
            <a:alphaModFix/>
          </a:blip>
          <a:stretch>
            <a:fillRect/>
          </a:stretch>
        </p:blipFill>
        <p:spPr>
          <a:xfrm>
            <a:off x="2820875" y="3485578"/>
            <a:ext cx="836225" cy="1218375"/>
          </a:xfrm>
          <a:prstGeom prst="rect">
            <a:avLst/>
          </a:prstGeom>
          <a:noFill/>
          <a:ln>
            <a:noFill/>
          </a:ln>
        </p:spPr>
      </p:pic>
      <p:sp>
        <p:nvSpPr>
          <p:cNvPr id="152" name="Google Shape;152;p24"/>
          <p:cNvSpPr txBox="1"/>
          <p:nvPr/>
        </p:nvSpPr>
        <p:spPr>
          <a:xfrm>
            <a:off x="4506475" y="2784375"/>
            <a:ext cx="1350900" cy="41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hlinkClick r:id="rId12"/>
              </a:rPr>
              <a:t>Resources</a:t>
            </a:r>
            <a:endParaRPr sz="1800">
              <a:solidFill>
                <a:schemeClr val="dk2"/>
              </a:solidFill>
            </a:endParaRPr>
          </a:p>
        </p:txBody>
      </p:sp>
      <p:pic>
        <p:nvPicPr>
          <p:cNvPr id="153" name="Google Shape;153;p24" title="Screenshot 2025-10-11 141918.png"/>
          <p:cNvPicPr preferRelativeResize="0"/>
          <p:nvPr/>
        </p:nvPicPr>
        <p:blipFill>
          <a:blip r:embed="rId13">
            <a:alphaModFix/>
          </a:blip>
          <a:stretch>
            <a:fillRect/>
          </a:stretch>
        </p:blipFill>
        <p:spPr>
          <a:xfrm>
            <a:off x="4157538" y="3238273"/>
            <a:ext cx="1784551" cy="1846250"/>
          </a:xfrm>
          <a:prstGeom prst="rect">
            <a:avLst/>
          </a:prstGeom>
          <a:noFill/>
          <a:ln>
            <a:noFill/>
          </a:ln>
        </p:spPr>
      </p:pic>
      <p:pic>
        <p:nvPicPr>
          <p:cNvPr id="154" name="Google Shape;154;p24"/>
          <p:cNvPicPr preferRelativeResize="0"/>
          <p:nvPr/>
        </p:nvPicPr>
        <p:blipFill>
          <a:blip r:embed="rId14">
            <a:alphaModFix/>
          </a:blip>
          <a:stretch>
            <a:fillRect/>
          </a:stretch>
        </p:blipFill>
        <p:spPr>
          <a:xfrm>
            <a:off x="7311927" y="454177"/>
            <a:ext cx="1192750" cy="11927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descr="Looking to level up your presentations? It might only take a poorly-drawn sketch, says professor Martin J. Eppler. He offers three tips to use visualizations at work, laying out how these simple tricks can boost creativity and communication, improve decision-making and lead to better collaboration among colleagues. (Recorded at TEDxDonauinsel on May 18, 2024)&#10;&#10;If you love watching TED Talks like this one, become a TED Member to support our mission of spreading ideas: https://ted.com/membership&#10;&#10;Follow TED! &#10;X: https://twitter.com/TEDTalks&#10;Instagram: https://www.instagram.com/ted&#10;Facebook: https://facebook.com/TED&#10;LinkedIn: https://www.linkedin.com/company/ted-conferences&#10;TikTok: https://www.tiktok.com/@tedtoks&#10;&#10;The TED Talks channel features talks, performances and original series from the world's leading thinkers and doers. Subscribe to our channel for videos on Technology, Entertainment and Design — plus science, business, global issues, the arts and more. Visit https://TED.com to get our entire library of TED Talks, transcripts, translations, personalized talk recommendations and more.&#10;&#10;Watch more: https://go.ted.com/martinjeppler&#10;&#10;https://youtu.be/0Vjh5d5rez0&#10;&#10;TED's videos may be used for non-commercial purposes under a Creative Commons License, Attribution–Non Commercial–No Derivatives (or the CC BY – NC – ND 4.0 International) and in accordance with our TED Talks Usage Policy: https://www.ted.com/about/our-organization/our-policies-terms/ted-talks-usage-policy. For more information on using TED for commercial purposes (e.g. employee learning, in a film or online course), please submit a Media Request at https://media-requests.ted.com&#10;&#10;#TED #TEDTalks #work" id="159" name="Google Shape;159;p25" title="Want to Give a Great Presentation? Use Ugly Sketches | Martin J. Eppler | TED">
            <a:hlinkClick r:id="rId3"/>
          </p:cNvPr>
          <p:cNvPicPr preferRelativeResize="0"/>
          <p:nvPr/>
        </p:nvPicPr>
        <p:blipFill>
          <a:blip r:embed="rId4">
            <a:alphaModFix/>
          </a:blip>
          <a:stretch>
            <a:fillRect/>
          </a:stretch>
        </p:blipFill>
        <p:spPr>
          <a:xfrm>
            <a:off x="193925" y="199825"/>
            <a:ext cx="8392800" cy="47209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9"/>
                                        </p:tgtEl>
                                        <p:attrNameLst>
                                          <p:attrName>style.visibility</p:attrName>
                                        </p:attrNameLst>
                                      </p:cBhvr>
                                      <p:to>
                                        <p:strVal val="visible"/>
                                      </p:to>
                                    </p:set>
                                    <p:animEffect filter="fade" transition="in">
                                      <p:cBhvr>
                                        <p:cTn dur="1000"/>
                                        <p:tgtEl>
                                          <p:spTgt spid="1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3" name="Shape 163"/>
        <p:cNvGrpSpPr/>
        <p:nvPr/>
      </p:nvGrpSpPr>
      <p:grpSpPr>
        <a:xfrm>
          <a:off x="0" y="0"/>
          <a:ext cx="0" cy="0"/>
          <a:chOff x="0" y="0"/>
          <a:chExt cx="0" cy="0"/>
        </a:xfrm>
      </p:grpSpPr>
      <p:pic>
        <p:nvPicPr>
          <p:cNvPr id="164" name="Google Shape;164;p26"/>
          <p:cNvPicPr preferRelativeResize="0"/>
          <p:nvPr/>
        </p:nvPicPr>
        <p:blipFill>
          <a:blip r:embed="rId3">
            <a:alphaModFix/>
          </a:blip>
          <a:stretch>
            <a:fillRect/>
          </a:stretch>
        </p:blipFill>
        <p:spPr>
          <a:xfrm>
            <a:off x="2719425" y="264150"/>
            <a:ext cx="3218724" cy="4828074"/>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7"/>
          <p:cNvSpPr txBox="1"/>
          <p:nvPr/>
        </p:nvSpPr>
        <p:spPr>
          <a:xfrm>
            <a:off x="660625" y="245375"/>
            <a:ext cx="7618200" cy="40563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 sz="3400">
                <a:solidFill>
                  <a:srgbClr val="06669D"/>
                </a:solidFill>
              </a:rPr>
              <a:t>Criteria for Success</a:t>
            </a:r>
            <a:endParaRPr b="1" sz="3400">
              <a:solidFill>
                <a:srgbClr val="06669D"/>
              </a:solidFill>
            </a:endParaRPr>
          </a:p>
          <a:p>
            <a:pPr indent="-355600" lvl="0" marL="457200" rtl="0" algn="l">
              <a:lnSpc>
                <a:spcPct val="115000"/>
              </a:lnSpc>
              <a:spcBef>
                <a:spcPts val="400"/>
              </a:spcBef>
              <a:spcAft>
                <a:spcPts val="0"/>
              </a:spcAft>
              <a:buClr>
                <a:srgbClr val="404040"/>
              </a:buClr>
              <a:buSzPts val="2000"/>
              <a:buAutoNum type="arabicPeriod"/>
            </a:pPr>
            <a:r>
              <a:rPr lang="en" sz="2000">
                <a:solidFill>
                  <a:srgbClr val="404040"/>
                </a:solidFill>
              </a:rPr>
              <a:t>The presentation</a:t>
            </a:r>
            <a:r>
              <a:rPr b="1" lang="en" sz="2000">
                <a:solidFill>
                  <a:srgbClr val="404040"/>
                </a:solidFill>
              </a:rPr>
              <a:t> starts with the motivating problem </a:t>
            </a:r>
            <a:r>
              <a:rPr lang="en" sz="2000">
                <a:solidFill>
                  <a:srgbClr val="404040"/>
                </a:solidFill>
              </a:rPr>
              <a:t>for the research and why it’s being presented.</a:t>
            </a:r>
            <a:endParaRPr sz="2000">
              <a:solidFill>
                <a:srgbClr val="404040"/>
              </a:solidFill>
            </a:endParaRPr>
          </a:p>
          <a:p>
            <a:pPr indent="-355600" lvl="0" marL="457200" rtl="0" algn="l">
              <a:lnSpc>
                <a:spcPct val="115000"/>
              </a:lnSpc>
              <a:spcBef>
                <a:spcPts val="0"/>
              </a:spcBef>
              <a:spcAft>
                <a:spcPts val="0"/>
              </a:spcAft>
              <a:buClr>
                <a:srgbClr val="404040"/>
              </a:buClr>
              <a:buSzPts val="2000"/>
              <a:buAutoNum type="arabicPeriod"/>
            </a:pPr>
            <a:r>
              <a:rPr lang="en" sz="2000">
                <a:solidFill>
                  <a:srgbClr val="404040"/>
                </a:solidFill>
              </a:rPr>
              <a:t>Every slide shows </a:t>
            </a:r>
            <a:r>
              <a:rPr b="1" lang="en" sz="2000">
                <a:solidFill>
                  <a:srgbClr val="404040"/>
                </a:solidFill>
              </a:rPr>
              <a:t>something relevant</a:t>
            </a:r>
            <a:r>
              <a:rPr lang="en" sz="2000">
                <a:solidFill>
                  <a:srgbClr val="404040"/>
                </a:solidFill>
              </a:rPr>
              <a:t> to the motivating problem.</a:t>
            </a:r>
            <a:endParaRPr sz="2000">
              <a:solidFill>
                <a:srgbClr val="404040"/>
              </a:solidFill>
            </a:endParaRPr>
          </a:p>
          <a:p>
            <a:pPr indent="-355600" lvl="0" marL="457200" rtl="0" algn="l">
              <a:lnSpc>
                <a:spcPct val="115000"/>
              </a:lnSpc>
              <a:spcBef>
                <a:spcPts val="0"/>
              </a:spcBef>
              <a:spcAft>
                <a:spcPts val="0"/>
              </a:spcAft>
              <a:buClr>
                <a:srgbClr val="404040"/>
              </a:buClr>
              <a:buSzPts val="2000"/>
              <a:buAutoNum type="arabicPeriod"/>
            </a:pPr>
            <a:r>
              <a:rPr lang="en" sz="2000">
                <a:solidFill>
                  <a:srgbClr val="404040"/>
                </a:solidFill>
              </a:rPr>
              <a:t>Every slide shows </a:t>
            </a:r>
            <a:r>
              <a:rPr b="1" lang="en" sz="2000">
                <a:solidFill>
                  <a:srgbClr val="404040"/>
                </a:solidFill>
              </a:rPr>
              <a:t>no more information than necessary</a:t>
            </a:r>
            <a:r>
              <a:rPr lang="en" sz="2000">
                <a:solidFill>
                  <a:srgbClr val="404040"/>
                </a:solidFill>
              </a:rPr>
              <a:t> to convey the message.</a:t>
            </a:r>
            <a:endParaRPr sz="2000">
              <a:solidFill>
                <a:srgbClr val="404040"/>
              </a:solidFill>
            </a:endParaRPr>
          </a:p>
          <a:p>
            <a:pPr indent="-355600" lvl="0" marL="457200" rtl="0" algn="l">
              <a:lnSpc>
                <a:spcPct val="115000"/>
              </a:lnSpc>
              <a:spcBef>
                <a:spcPts val="0"/>
              </a:spcBef>
              <a:spcAft>
                <a:spcPts val="0"/>
              </a:spcAft>
              <a:buClr>
                <a:srgbClr val="404040"/>
              </a:buClr>
              <a:buSzPts val="2000"/>
              <a:buAutoNum type="arabicPeriod"/>
            </a:pPr>
            <a:r>
              <a:rPr b="1" lang="en" sz="2000">
                <a:solidFill>
                  <a:srgbClr val="404040"/>
                </a:solidFill>
              </a:rPr>
              <a:t>Slide titles </a:t>
            </a:r>
            <a:r>
              <a:rPr lang="en" sz="2000">
                <a:solidFill>
                  <a:srgbClr val="404040"/>
                </a:solidFill>
              </a:rPr>
              <a:t>stand on their own; other text supports the visuals.</a:t>
            </a:r>
            <a:endParaRPr sz="2000">
              <a:solidFill>
                <a:srgbClr val="404040"/>
              </a:solidFill>
            </a:endParaRPr>
          </a:p>
          <a:p>
            <a:pPr indent="-355600" lvl="0" marL="457200" rtl="0" algn="l">
              <a:lnSpc>
                <a:spcPct val="115000"/>
              </a:lnSpc>
              <a:spcBef>
                <a:spcPts val="0"/>
              </a:spcBef>
              <a:spcAft>
                <a:spcPts val="0"/>
              </a:spcAft>
              <a:buClr>
                <a:srgbClr val="404040"/>
              </a:buClr>
              <a:buSzPts val="2000"/>
              <a:buAutoNum type="arabicPeriod"/>
            </a:pPr>
            <a:r>
              <a:rPr lang="en" sz="2000">
                <a:solidFill>
                  <a:srgbClr val="404040"/>
                </a:solidFill>
              </a:rPr>
              <a:t>The audience takes away the </a:t>
            </a:r>
            <a:r>
              <a:rPr b="1" lang="en" sz="2000">
                <a:solidFill>
                  <a:srgbClr val="404040"/>
                </a:solidFill>
              </a:rPr>
              <a:t>presenter’s desired message</a:t>
            </a:r>
            <a:r>
              <a:rPr lang="en" sz="2000">
                <a:solidFill>
                  <a:srgbClr val="404040"/>
                </a:solidFill>
              </a:rPr>
              <a:t>.</a:t>
            </a:r>
            <a:endParaRPr sz="2000">
              <a:solidFill>
                <a:srgbClr val="404040"/>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3" name="Shape 173"/>
        <p:cNvGrpSpPr/>
        <p:nvPr/>
      </p:nvGrpSpPr>
      <p:grpSpPr>
        <a:xfrm>
          <a:off x="0" y="0"/>
          <a:ext cx="0" cy="0"/>
          <a:chOff x="0" y="0"/>
          <a:chExt cx="0" cy="0"/>
        </a:xfrm>
      </p:grpSpPr>
      <p:sp>
        <p:nvSpPr>
          <p:cNvPr id="174" name="Google Shape;174;p28"/>
          <p:cNvSpPr txBox="1"/>
          <p:nvPr/>
        </p:nvSpPr>
        <p:spPr>
          <a:xfrm>
            <a:off x="537950" y="500175"/>
            <a:ext cx="7844700" cy="3718800"/>
          </a:xfrm>
          <a:prstGeom prst="rect">
            <a:avLst/>
          </a:prstGeom>
          <a:noFill/>
          <a:ln>
            <a:noFill/>
          </a:ln>
        </p:spPr>
        <p:txBody>
          <a:bodyPr anchorCtr="0" anchor="t" bIns="91425" lIns="91425" spcFirstLastPara="1" rIns="91425" wrap="square" tIns="91425">
            <a:spAutoFit/>
          </a:bodyPr>
          <a:lstStyle/>
          <a:p>
            <a:pPr indent="0" lvl="0" marL="0" rtl="0" algn="l">
              <a:lnSpc>
                <a:spcPct val="130000"/>
              </a:lnSpc>
              <a:spcBef>
                <a:spcPts val="0"/>
              </a:spcBef>
              <a:spcAft>
                <a:spcPts val="0"/>
              </a:spcAft>
              <a:buNone/>
            </a:pPr>
            <a:r>
              <a:rPr b="1" lang="en" sz="2200">
                <a:solidFill>
                  <a:srgbClr val="404040"/>
                </a:solidFill>
              </a:rPr>
              <a:t>Each Slide Should Convey a Single Point</a:t>
            </a:r>
            <a:endParaRPr b="1" sz="2200">
              <a:solidFill>
                <a:srgbClr val="404040"/>
              </a:solidFill>
            </a:endParaRPr>
          </a:p>
          <a:p>
            <a:pPr indent="0" lvl="0" marL="0" rtl="0" algn="l">
              <a:lnSpc>
                <a:spcPct val="115000"/>
              </a:lnSpc>
              <a:spcBef>
                <a:spcPts val="400"/>
              </a:spcBef>
              <a:spcAft>
                <a:spcPts val="0"/>
              </a:spcAft>
              <a:buNone/>
            </a:pPr>
            <a:r>
              <a:rPr lang="en" sz="2000">
                <a:solidFill>
                  <a:srgbClr val="404040"/>
                </a:solidFill>
              </a:rPr>
              <a:t>Keep your message streamlined—make a single point per slide. This gives you control over the pace and logic of the talk and keeps everyone in the audience on the same page. Do not be afraid of white space—it focuses your audience’s attention.</a:t>
            </a:r>
            <a:endParaRPr sz="2000">
              <a:solidFill>
                <a:srgbClr val="404040"/>
              </a:solidFill>
            </a:endParaRPr>
          </a:p>
          <a:p>
            <a:pPr indent="0" lvl="0" marL="0" rtl="0" algn="l">
              <a:lnSpc>
                <a:spcPct val="115000"/>
              </a:lnSpc>
              <a:spcBef>
                <a:spcPts val="2000"/>
              </a:spcBef>
              <a:spcAft>
                <a:spcPts val="2000"/>
              </a:spcAft>
              <a:buNone/>
            </a:pPr>
            <a:r>
              <a:rPr lang="en" sz="2000">
                <a:solidFill>
                  <a:srgbClr val="404040"/>
                </a:solidFill>
              </a:rPr>
              <a:t>The slide title should identify where you are on your roadmap and what topic the question the slide is answering. In other words, the audience should know exactly where in the presentation and what the slide answers just from the slide title.</a:t>
            </a:r>
            <a:endParaRPr sz="2000">
              <a:solidFill>
                <a:srgbClr val="40404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29"/>
          <p:cNvSpPr txBox="1"/>
          <p:nvPr/>
        </p:nvSpPr>
        <p:spPr>
          <a:xfrm>
            <a:off x="3067800" y="371625"/>
            <a:ext cx="3008400" cy="566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Good or Bad Presentation?</a:t>
            </a:r>
            <a:endParaRPr sz="1800">
              <a:solidFill>
                <a:schemeClr val="dk2"/>
              </a:solidFill>
            </a:endParaRPr>
          </a:p>
        </p:txBody>
      </p:sp>
      <p:sp>
        <p:nvSpPr>
          <p:cNvPr id="180" name="Google Shape;180;p29"/>
          <p:cNvSpPr txBox="1"/>
          <p:nvPr/>
        </p:nvSpPr>
        <p:spPr>
          <a:xfrm>
            <a:off x="905675" y="1050875"/>
            <a:ext cx="4365000" cy="371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u="sng">
                <a:solidFill>
                  <a:schemeClr val="hlink"/>
                </a:solidFill>
                <a:hlinkClick r:id="rId3"/>
              </a:rPr>
              <a:t>Mushrooms As Reducers of Trash</a:t>
            </a:r>
            <a:endParaRPr sz="1800">
              <a:solidFill>
                <a:schemeClr val="dk2"/>
              </a:solidFill>
            </a:endParaRPr>
          </a:p>
        </p:txBody>
      </p:sp>
      <p:pic>
        <p:nvPicPr>
          <p:cNvPr id="181" name="Google Shape;181;p29" title="Screenshot 2025-10-11 144344.png"/>
          <p:cNvPicPr preferRelativeResize="0"/>
          <p:nvPr/>
        </p:nvPicPr>
        <p:blipFill>
          <a:blip r:embed="rId4">
            <a:alphaModFix/>
          </a:blip>
          <a:stretch>
            <a:fillRect/>
          </a:stretch>
        </p:blipFill>
        <p:spPr>
          <a:xfrm>
            <a:off x="2888400" y="1718975"/>
            <a:ext cx="4520321" cy="31929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pic>
        <p:nvPicPr>
          <p:cNvPr id="186" name="Google Shape;186;p30"/>
          <p:cNvPicPr preferRelativeResize="0"/>
          <p:nvPr/>
        </p:nvPicPr>
        <p:blipFill>
          <a:blip r:embed="rId3">
            <a:alphaModFix/>
          </a:blip>
          <a:stretch>
            <a:fillRect/>
          </a:stretch>
        </p:blipFill>
        <p:spPr>
          <a:xfrm>
            <a:off x="1483125" y="257500"/>
            <a:ext cx="5927300" cy="44397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0" name="Shape 190"/>
        <p:cNvGrpSpPr/>
        <p:nvPr/>
      </p:nvGrpSpPr>
      <p:grpSpPr>
        <a:xfrm>
          <a:off x="0" y="0"/>
          <a:ext cx="0" cy="0"/>
          <a:chOff x="0" y="0"/>
          <a:chExt cx="0" cy="0"/>
        </a:xfrm>
      </p:grpSpPr>
      <p:pic>
        <p:nvPicPr>
          <p:cNvPr descr="With a seldom seen depth of knowledge and passion for his subject, David Phillips has become the leading Swedish figurehead in the art of making presentations. He is the founder and owner of Sweden's largest resource on the subject: Presentationsteknik.com. He is also author of the ground-breaking book &quot;How To Avoid Death By PowerPoint&quot; published in more than 30 countries.&#10;&#10;In the spirit of ideas worth spreading, TEDx is a program of local, self-organized events that bring people together to share a TED-like experience. At a TEDx event, TEDTalks video and live speakers combine to spark deep discussion and connection in a small group. These local, self-organized events are branded TEDx, where x = independently organized TED event. The TED Conference provides general guidance for the TEDx program, but individual TEDx events are self-organized.* (*Subject to certain rules and regulations)" id="191" name="Google Shape;191;p31" title="How to avoid death By PowerPoint | David JP Phillips | TEDxStockholmSalon">
            <a:hlinkClick r:id="rId3"/>
          </p:cNvPr>
          <p:cNvPicPr preferRelativeResize="0"/>
          <p:nvPr/>
        </p:nvPicPr>
        <p:blipFill>
          <a:blip r:embed="rId4">
            <a:alphaModFix/>
          </a:blip>
          <a:stretch>
            <a:fillRect/>
          </a:stretch>
        </p:blipFill>
        <p:spPr>
          <a:xfrm>
            <a:off x="207900" y="212875"/>
            <a:ext cx="8391650" cy="47203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 name="Shape 61"/>
        <p:cNvGrpSpPr/>
        <p:nvPr/>
      </p:nvGrpSpPr>
      <p:grpSpPr>
        <a:xfrm>
          <a:off x="0" y="0"/>
          <a:ext cx="0" cy="0"/>
          <a:chOff x="0" y="0"/>
          <a:chExt cx="0" cy="0"/>
        </a:xfrm>
      </p:grpSpPr>
      <p:sp>
        <p:nvSpPr>
          <p:cNvPr id="62" name="Google Shape;62;p1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20"/>
              <a:t>What comes to mind when you think of Technical Writing/Presentation?</a:t>
            </a:r>
            <a:endParaRPr sz="2020"/>
          </a:p>
        </p:txBody>
      </p:sp>
      <p:pic>
        <p:nvPicPr>
          <p:cNvPr id="63" name="Google Shape;63;p14"/>
          <p:cNvPicPr preferRelativeResize="0"/>
          <p:nvPr/>
        </p:nvPicPr>
        <p:blipFill>
          <a:blip r:embed="rId3">
            <a:alphaModFix/>
          </a:blip>
          <a:stretch>
            <a:fillRect/>
          </a:stretch>
        </p:blipFill>
        <p:spPr>
          <a:xfrm>
            <a:off x="6230900" y="1494925"/>
            <a:ext cx="2714575" cy="2850925"/>
          </a:xfrm>
          <a:prstGeom prst="rect">
            <a:avLst/>
          </a:prstGeom>
          <a:noFill/>
          <a:ln>
            <a:noFill/>
          </a:ln>
        </p:spPr>
      </p:pic>
      <p:pic>
        <p:nvPicPr>
          <p:cNvPr id="64" name="Google Shape;64;p14"/>
          <p:cNvPicPr preferRelativeResize="0"/>
          <p:nvPr/>
        </p:nvPicPr>
        <p:blipFill>
          <a:blip r:embed="rId4">
            <a:alphaModFix/>
          </a:blip>
          <a:stretch>
            <a:fillRect/>
          </a:stretch>
        </p:blipFill>
        <p:spPr>
          <a:xfrm>
            <a:off x="95775" y="1460325"/>
            <a:ext cx="2920125" cy="2920125"/>
          </a:xfrm>
          <a:prstGeom prst="rect">
            <a:avLst/>
          </a:prstGeom>
          <a:noFill/>
          <a:ln>
            <a:noFill/>
          </a:ln>
        </p:spPr>
      </p:pic>
      <p:pic>
        <p:nvPicPr>
          <p:cNvPr id="65" name="Google Shape;65;p14"/>
          <p:cNvPicPr preferRelativeResize="0"/>
          <p:nvPr/>
        </p:nvPicPr>
        <p:blipFill>
          <a:blip r:embed="rId5">
            <a:alphaModFix/>
          </a:blip>
          <a:stretch>
            <a:fillRect/>
          </a:stretch>
        </p:blipFill>
        <p:spPr>
          <a:xfrm>
            <a:off x="3489175" y="1925125"/>
            <a:ext cx="2000250" cy="22860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195" name="Shape 195"/>
        <p:cNvGrpSpPr/>
        <p:nvPr/>
      </p:nvGrpSpPr>
      <p:grpSpPr>
        <a:xfrm>
          <a:off x="0" y="0"/>
          <a:ext cx="0" cy="0"/>
          <a:chOff x="0" y="0"/>
          <a:chExt cx="0" cy="0"/>
        </a:xfrm>
      </p:grpSpPr>
      <p:pic>
        <p:nvPicPr>
          <p:cNvPr descr="Why are most presentations so boring and ineffective? And why are TED talks the exceptions that prove the rule? Over the last ten years, as a specialist in high-impact presentations, Phil Waknell has saved thousands of audiences from a painful death by boredom or bullet-points. In this short and entertaining talk, he distills all this experience into the three magic ingredients of successful presentations, and shares a simple but powerful technique to understand your real objectives, work out what to say to achieve them, and formulate those ideas into a compelling narrative. No magic wand required! After watching this talk, you'll never think of presentations the same way again... Phil Waknell is a leading expert in the art of presenting, and the author of The Business Presentation Revolution. As Chief Inspiration Officer at Ideas on Stage, the global presentation specialists, Phil helps business leaders, entrepreneurs and TED(x) speakers to imagine, prepare and deliver high-impact talks that transform their audiences. Phil has taught business communication at HEC Paris Executive Education since 2010, and has coached TEDxSaclay speakers since the very first edition. This talk was given at a TEDx event using the TED conference format but independently organized by a local community. Learn more at https://www.ted.com/tedx" id="196" name="Google Shape;196;p32" title="The 3 Magic Ingredients of Amazing Presentations | Phil WAKNELL | TEDxSaclay">
            <a:hlinkClick r:id="rId3"/>
          </p:cNvPr>
          <p:cNvPicPr preferRelativeResize="0"/>
          <p:nvPr/>
        </p:nvPicPr>
        <p:blipFill>
          <a:blip r:embed="rId4">
            <a:alphaModFix/>
          </a:blip>
          <a:stretch>
            <a:fillRect/>
          </a:stretch>
        </p:blipFill>
        <p:spPr>
          <a:xfrm>
            <a:off x="38000" y="122575"/>
            <a:ext cx="8627625" cy="4853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6"/>
                                        </p:tgtEl>
                                        <p:attrNameLst>
                                          <p:attrName>style.visibility</p:attrName>
                                        </p:attrNameLst>
                                      </p:cBhvr>
                                      <p:to>
                                        <p:strVal val="visible"/>
                                      </p:to>
                                    </p:set>
                                    <p:animEffect filter="fade" transition="in">
                                      <p:cBhvr>
                                        <p:cTn dur="1000"/>
                                        <p:tgtEl>
                                          <p:spTgt spid="19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200" name="Shape 200"/>
        <p:cNvGrpSpPr/>
        <p:nvPr/>
      </p:nvGrpSpPr>
      <p:grpSpPr>
        <a:xfrm>
          <a:off x="0" y="0"/>
          <a:ext cx="0" cy="0"/>
          <a:chOff x="0" y="0"/>
          <a:chExt cx="0" cy="0"/>
        </a:xfrm>
      </p:grpSpPr>
      <p:pic>
        <p:nvPicPr>
          <p:cNvPr descr="There's no single formula for a great talk, but there is a secret ingredient that all the best ones have in common. TED Curator Chris Anderson shares this secret — along with four ways to make it work for you. Do you have what it takes to share an idea worth spreading?&#10;&#10;TEDTalks is a daily video podcast of the best talks and performances from the TED Conference, where the world's leading thinkers and doers give the talk of their lives in 18 minutes (or less). Look for talks on Technology, Entertainment and Design -- plus science, business, global issues, the arts and much more.&#10;Find closed captions and translated subtitles in many languages at http://www.ted.com/translate&#10;&#10;Follow TED news on Twitter: http://www.twitter.com/tednews&#10;Like TED on Facebook: https://www.facebook.com/TED&#10;&#10;Subscribe to our channel: http://www.youtube.com/user/TEDtalksDirector" id="201" name="Google Shape;201;p33" title="TED's secret to great public speaking | Chris Anderson | TED">
            <a:hlinkClick r:id="rId3"/>
          </p:cNvPr>
          <p:cNvPicPr preferRelativeResize="0"/>
          <p:nvPr/>
        </p:nvPicPr>
        <p:blipFill>
          <a:blip r:embed="rId4">
            <a:alphaModFix/>
          </a:blip>
          <a:stretch>
            <a:fillRect/>
          </a:stretch>
        </p:blipFill>
        <p:spPr>
          <a:xfrm>
            <a:off x="170125" y="143225"/>
            <a:ext cx="8208175" cy="46171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comfortable am I with Technical Writing/Presenting?</a:t>
            </a:r>
            <a:endParaRPr/>
          </a:p>
        </p:txBody>
      </p:sp>
      <p:pic>
        <p:nvPicPr>
          <p:cNvPr id="71" name="Google Shape;71;p15"/>
          <p:cNvPicPr preferRelativeResize="0"/>
          <p:nvPr/>
        </p:nvPicPr>
        <p:blipFill>
          <a:blip r:embed="rId3">
            <a:alphaModFix/>
          </a:blip>
          <a:stretch>
            <a:fillRect/>
          </a:stretch>
        </p:blipFill>
        <p:spPr>
          <a:xfrm>
            <a:off x="105225" y="1575950"/>
            <a:ext cx="2095500" cy="2095500"/>
          </a:xfrm>
          <a:prstGeom prst="rect">
            <a:avLst/>
          </a:prstGeom>
          <a:noFill/>
          <a:ln>
            <a:noFill/>
          </a:ln>
        </p:spPr>
      </p:pic>
      <p:pic>
        <p:nvPicPr>
          <p:cNvPr id="72" name="Google Shape;72;p15"/>
          <p:cNvPicPr preferRelativeResize="0"/>
          <p:nvPr/>
        </p:nvPicPr>
        <p:blipFill>
          <a:blip r:embed="rId4">
            <a:alphaModFix/>
          </a:blip>
          <a:stretch>
            <a:fillRect/>
          </a:stretch>
        </p:blipFill>
        <p:spPr>
          <a:xfrm>
            <a:off x="6957400" y="2957800"/>
            <a:ext cx="1874900" cy="1874900"/>
          </a:xfrm>
          <a:prstGeom prst="rect">
            <a:avLst/>
          </a:prstGeom>
          <a:noFill/>
          <a:ln>
            <a:noFill/>
          </a:ln>
        </p:spPr>
      </p:pic>
      <p:pic>
        <p:nvPicPr>
          <p:cNvPr id="73" name="Google Shape;73;p15"/>
          <p:cNvPicPr preferRelativeResize="0"/>
          <p:nvPr/>
        </p:nvPicPr>
        <p:blipFill>
          <a:blip r:embed="rId5">
            <a:alphaModFix/>
          </a:blip>
          <a:stretch>
            <a:fillRect/>
          </a:stretch>
        </p:blipFill>
        <p:spPr>
          <a:xfrm>
            <a:off x="2453425" y="3547775"/>
            <a:ext cx="2095500" cy="1181100"/>
          </a:xfrm>
          <a:prstGeom prst="rect">
            <a:avLst/>
          </a:prstGeom>
          <a:noFill/>
          <a:ln>
            <a:noFill/>
          </a:ln>
        </p:spPr>
      </p:pic>
      <p:pic>
        <p:nvPicPr>
          <p:cNvPr id="74" name="Google Shape;74;p15"/>
          <p:cNvPicPr preferRelativeResize="0"/>
          <p:nvPr/>
        </p:nvPicPr>
        <p:blipFill>
          <a:blip r:embed="rId6">
            <a:alphaModFix/>
          </a:blip>
          <a:stretch>
            <a:fillRect/>
          </a:stretch>
        </p:blipFill>
        <p:spPr>
          <a:xfrm>
            <a:off x="4967350" y="1575950"/>
            <a:ext cx="1571625" cy="2200275"/>
          </a:xfrm>
          <a:prstGeom prst="rect">
            <a:avLst/>
          </a:prstGeom>
          <a:noFill/>
          <a:ln>
            <a:noFill/>
          </a:ln>
        </p:spPr>
      </p:pic>
      <p:sp>
        <p:nvSpPr>
          <p:cNvPr id="75" name="Google Shape;75;p15"/>
          <p:cNvSpPr txBox="1"/>
          <p:nvPr/>
        </p:nvSpPr>
        <p:spPr>
          <a:xfrm>
            <a:off x="757893" y="3874845"/>
            <a:ext cx="876600" cy="371400"/>
          </a:xfrm>
          <a:prstGeom prst="rect">
            <a:avLst/>
          </a:prstGeom>
          <a:noFill/>
          <a:ln>
            <a:noFill/>
          </a:ln>
        </p:spPr>
        <p:txBody>
          <a:bodyPr anchorCtr="0" anchor="t" bIns="71975" lIns="71975" spcFirstLastPara="1" rIns="71975" wrap="square" tIns="71975">
            <a:noAutofit/>
          </a:bodyPr>
          <a:lstStyle/>
          <a:p>
            <a:pPr indent="0" lvl="0" marL="0" rtl="0" algn="l">
              <a:spcBef>
                <a:spcPts val="0"/>
              </a:spcBef>
              <a:spcAft>
                <a:spcPts val="0"/>
              </a:spcAft>
              <a:buNone/>
            </a:pPr>
            <a:r>
              <a:t/>
            </a:r>
            <a:endParaRPr sz="1417">
              <a:solidFill>
                <a:srgbClr val="0000FF"/>
              </a:solidFill>
            </a:endParaRPr>
          </a:p>
        </p:txBody>
      </p:sp>
      <p:pic>
        <p:nvPicPr>
          <p:cNvPr id="76" name="Google Shape;76;p15"/>
          <p:cNvPicPr preferRelativeResize="0"/>
          <p:nvPr/>
        </p:nvPicPr>
        <p:blipFill>
          <a:blip r:embed="rId7">
            <a:alphaModFix/>
          </a:blip>
          <a:stretch>
            <a:fillRect/>
          </a:stretch>
        </p:blipFill>
        <p:spPr>
          <a:xfrm>
            <a:off x="587025" y="3776225"/>
            <a:ext cx="960024" cy="960024"/>
          </a:xfrm>
          <a:prstGeom prst="rect">
            <a:avLst/>
          </a:prstGeom>
          <a:noFill/>
          <a:ln>
            <a:noFill/>
          </a:ln>
        </p:spPr>
      </p:pic>
      <p:pic>
        <p:nvPicPr>
          <p:cNvPr id="77" name="Google Shape;77;p15"/>
          <p:cNvPicPr preferRelativeResize="0"/>
          <p:nvPr/>
        </p:nvPicPr>
        <p:blipFill>
          <a:blip r:embed="rId8">
            <a:alphaModFix/>
          </a:blip>
          <a:stretch>
            <a:fillRect/>
          </a:stretch>
        </p:blipFill>
        <p:spPr>
          <a:xfrm>
            <a:off x="3104025" y="2475900"/>
            <a:ext cx="960025" cy="960025"/>
          </a:xfrm>
          <a:prstGeom prst="rect">
            <a:avLst/>
          </a:prstGeom>
          <a:noFill/>
          <a:ln>
            <a:noFill/>
          </a:ln>
        </p:spPr>
      </p:pic>
      <p:pic>
        <p:nvPicPr>
          <p:cNvPr id="78" name="Google Shape;78;p15"/>
          <p:cNvPicPr preferRelativeResize="0"/>
          <p:nvPr/>
        </p:nvPicPr>
        <p:blipFill>
          <a:blip r:embed="rId9">
            <a:alphaModFix/>
          </a:blip>
          <a:stretch>
            <a:fillRect/>
          </a:stretch>
        </p:blipFill>
        <p:spPr>
          <a:xfrm>
            <a:off x="5372126" y="3874850"/>
            <a:ext cx="762085" cy="931025"/>
          </a:xfrm>
          <a:prstGeom prst="rect">
            <a:avLst/>
          </a:prstGeom>
          <a:noFill/>
          <a:ln>
            <a:noFill/>
          </a:ln>
        </p:spPr>
      </p:pic>
      <p:pic>
        <p:nvPicPr>
          <p:cNvPr id="79" name="Google Shape;79;p15"/>
          <p:cNvPicPr preferRelativeResize="0"/>
          <p:nvPr/>
        </p:nvPicPr>
        <p:blipFill>
          <a:blip r:embed="rId10">
            <a:alphaModFix/>
          </a:blip>
          <a:stretch>
            <a:fillRect/>
          </a:stretch>
        </p:blipFill>
        <p:spPr>
          <a:xfrm>
            <a:off x="7535000" y="1975975"/>
            <a:ext cx="876600" cy="876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6"/>
          <p:cNvSpPr txBox="1"/>
          <p:nvPr/>
        </p:nvSpPr>
        <p:spPr>
          <a:xfrm>
            <a:off x="406700" y="409400"/>
            <a:ext cx="8213100" cy="1085100"/>
          </a:xfrm>
          <a:prstGeom prst="rect">
            <a:avLst/>
          </a:prstGeom>
          <a:noFill/>
          <a:ln>
            <a:noFill/>
          </a:ln>
        </p:spPr>
        <p:txBody>
          <a:bodyPr anchorCtr="0" anchor="t" bIns="91425" lIns="91425" spcFirstLastPara="1" rIns="91425" wrap="square" tIns="91425">
            <a:spAutoFit/>
          </a:bodyPr>
          <a:lstStyle/>
          <a:p>
            <a:pPr indent="0" lvl="0" marL="0" rtl="0" algn="ctr">
              <a:lnSpc>
                <a:spcPct val="115000"/>
              </a:lnSpc>
              <a:spcBef>
                <a:spcPts val="0"/>
              </a:spcBef>
              <a:spcAft>
                <a:spcPts val="0"/>
              </a:spcAft>
              <a:buNone/>
            </a:pPr>
            <a:r>
              <a:rPr b="1" lang="en" sz="3000">
                <a:solidFill>
                  <a:schemeClr val="dk1"/>
                </a:solidFill>
              </a:rPr>
              <a:t>TikTok Experiment</a:t>
            </a:r>
            <a:endParaRPr b="1" sz="3000">
              <a:solidFill>
                <a:schemeClr val="dk1"/>
              </a:solidFill>
            </a:endParaRPr>
          </a:p>
          <a:p>
            <a:pPr indent="0" lvl="0" marL="0" rtl="0" algn="l">
              <a:lnSpc>
                <a:spcPct val="115000"/>
              </a:lnSpc>
              <a:spcBef>
                <a:spcPts val="0"/>
              </a:spcBef>
              <a:spcAft>
                <a:spcPts val="0"/>
              </a:spcAft>
              <a:buNone/>
            </a:pPr>
            <a:r>
              <a:t/>
            </a:r>
            <a:endParaRPr sz="2400">
              <a:solidFill>
                <a:schemeClr val="dk1"/>
              </a:solidFill>
            </a:endParaRPr>
          </a:p>
        </p:txBody>
      </p:sp>
      <p:pic>
        <p:nvPicPr>
          <p:cNvPr id="85" name="Google Shape;85;p16"/>
          <p:cNvPicPr preferRelativeResize="0"/>
          <p:nvPr/>
        </p:nvPicPr>
        <p:blipFill>
          <a:blip r:embed="rId3">
            <a:alphaModFix/>
          </a:blip>
          <a:stretch>
            <a:fillRect/>
          </a:stretch>
        </p:blipFill>
        <p:spPr>
          <a:xfrm>
            <a:off x="5475200" y="1874525"/>
            <a:ext cx="2524125" cy="1809750"/>
          </a:xfrm>
          <a:prstGeom prst="rect">
            <a:avLst/>
          </a:prstGeom>
          <a:noFill/>
          <a:ln>
            <a:noFill/>
          </a:ln>
        </p:spPr>
      </p:pic>
      <p:sp>
        <p:nvSpPr>
          <p:cNvPr id="86" name="Google Shape;86;p16"/>
          <p:cNvSpPr txBox="1"/>
          <p:nvPr/>
        </p:nvSpPr>
        <p:spPr>
          <a:xfrm>
            <a:off x="700250" y="1542125"/>
            <a:ext cx="3246600" cy="2180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4200">
                <a:solidFill>
                  <a:schemeClr val="dk2"/>
                </a:solidFill>
              </a:rPr>
              <a:t>Divide into groups of 3-4</a:t>
            </a:r>
            <a:endParaRPr sz="4200">
              <a:solidFill>
                <a:schemeClr val="dk2"/>
              </a:solidFill>
            </a:endParaRPr>
          </a:p>
        </p:txBody>
      </p:sp>
      <p:sp>
        <p:nvSpPr>
          <p:cNvPr id="87" name="Google Shape;87;p16"/>
          <p:cNvSpPr txBox="1"/>
          <p:nvPr/>
        </p:nvSpPr>
        <p:spPr>
          <a:xfrm>
            <a:off x="1172150" y="4467775"/>
            <a:ext cx="3067200" cy="46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dk2"/>
                </a:solidFill>
              </a:rPr>
              <a:t>Let’s practice basics……</a:t>
            </a:r>
            <a:endParaRPr sz="1800">
              <a:solidFill>
                <a:schemeClr val="dk2"/>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pic>
        <p:nvPicPr>
          <p:cNvPr id="92" name="Google Shape;92;p17"/>
          <p:cNvPicPr preferRelativeResize="0"/>
          <p:nvPr/>
        </p:nvPicPr>
        <p:blipFill>
          <a:blip r:embed="rId3">
            <a:alphaModFix/>
          </a:blip>
          <a:stretch>
            <a:fillRect/>
          </a:stretch>
        </p:blipFill>
        <p:spPr>
          <a:xfrm>
            <a:off x="5636150" y="3554512"/>
            <a:ext cx="1478600" cy="1478600"/>
          </a:xfrm>
          <a:prstGeom prst="rect">
            <a:avLst/>
          </a:prstGeom>
          <a:noFill/>
          <a:ln>
            <a:noFill/>
          </a:ln>
        </p:spPr>
      </p:pic>
      <p:pic>
        <p:nvPicPr>
          <p:cNvPr id="93" name="Google Shape;93;p17"/>
          <p:cNvPicPr preferRelativeResize="0"/>
          <p:nvPr/>
        </p:nvPicPr>
        <p:blipFill>
          <a:blip r:embed="rId4">
            <a:alphaModFix/>
          </a:blip>
          <a:stretch>
            <a:fillRect/>
          </a:stretch>
        </p:blipFill>
        <p:spPr>
          <a:xfrm>
            <a:off x="152400" y="152400"/>
            <a:ext cx="2952750" cy="1543050"/>
          </a:xfrm>
          <a:prstGeom prst="rect">
            <a:avLst/>
          </a:prstGeom>
          <a:noFill/>
          <a:ln>
            <a:noFill/>
          </a:ln>
        </p:spPr>
      </p:pic>
      <p:pic>
        <p:nvPicPr>
          <p:cNvPr id="94" name="Google Shape;94;p17"/>
          <p:cNvPicPr preferRelativeResize="0"/>
          <p:nvPr/>
        </p:nvPicPr>
        <p:blipFill>
          <a:blip r:embed="rId5">
            <a:alphaModFix/>
          </a:blip>
          <a:stretch>
            <a:fillRect/>
          </a:stretch>
        </p:blipFill>
        <p:spPr>
          <a:xfrm>
            <a:off x="152400" y="1838400"/>
            <a:ext cx="2952750" cy="1552575"/>
          </a:xfrm>
          <a:prstGeom prst="rect">
            <a:avLst/>
          </a:prstGeom>
          <a:noFill/>
          <a:ln>
            <a:noFill/>
          </a:ln>
        </p:spPr>
      </p:pic>
      <p:sp>
        <p:nvSpPr>
          <p:cNvPr id="95" name="Google Shape;95;p17"/>
          <p:cNvSpPr txBox="1"/>
          <p:nvPr/>
        </p:nvSpPr>
        <p:spPr>
          <a:xfrm>
            <a:off x="200075" y="1910175"/>
            <a:ext cx="1321200" cy="3492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World Events</a:t>
            </a:r>
            <a:endParaRPr>
              <a:solidFill>
                <a:srgbClr val="0000FF"/>
              </a:solidFill>
            </a:endParaRPr>
          </a:p>
        </p:txBody>
      </p:sp>
      <p:pic>
        <p:nvPicPr>
          <p:cNvPr id="96" name="Google Shape;96;p17"/>
          <p:cNvPicPr preferRelativeResize="0"/>
          <p:nvPr/>
        </p:nvPicPr>
        <p:blipFill>
          <a:blip r:embed="rId6">
            <a:alphaModFix/>
          </a:blip>
          <a:stretch>
            <a:fillRect/>
          </a:stretch>
        </p:blipFill>
        <p:spPr>
          <a:xfrm>
            <a:off x="3257550" y="152400"/>
            <a:ext cx="2619375" cy="1743075"/>
          </a:xfrm>
          <a:prstGeom prst="rect">
            <a:avLst/>
          </a:prstGeom>
          <a:noFill/>
          <a:ln>
            <a:noFill/>
          </a:ln>
        </p:spPr>
      </p:pic>
      <p:sp>
        <p:nvSpPr>
          <p:cNvPr id="97" name="Google Shape;97;p17"/>
          <p:cNvSpPr txBox="1"/>
          <p:nvPr/>
        </p:nvSpPr>
        <p:spPr>
          <a:xfrm>
            <a:off x="3522100" y="1476025"/>
            <a:ext cx="1581000" cy="302100"/>
          </a:xfrm>
          <a:prstGeom prst="rect">
            <a:avLst/>
          </a:prstGeom>
          <a:solidFill>
            <a:srgbClr val="999999"/>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Political News</a:t>
            </a:r>
            <a:endParaRPr>
              <a:solidFill>
                <a:srgbClr val="0000FF"/>
              </a:solidFill>
            </a:endParaRPr>
          </a:p>
        </p:txBody>
      </p:sp>
      <p:pic>
        <p:nvPicPr>
          <p:cNvPr id="98" name="Google Shape;98;p17"/>
          <p:cNvPicPr preferRelativeResize="0"/>
          <p:nvPr/>
        </p:nvPicPr>
        <p:blipFill>
          <a:blip r:embed="rId7">
            <a:alphaModFix/>
          </a:blip>
          <a:stretch>
            <a:fillRect/>
          </a:stretch>
        </p:blipFill>
        <p:spPr>
          <a:xfrm>
            <a:off x="3257550" y="2047875"/>
            <a:ext cx="2318791" cy="1543050"/>
          </a:xfrm>
          <a:prstGeom prst="rect">
            <a:avLst/>
          </a:prstGeom>
          <a:noFill/>
          <a:ln>
            <a:noFill/>
          </a:ln>
        </p:spPr>
      </p:pic>
      <p:sp>
        <p:nvSpPr>
          <p:cNvPr id="99" name="Google Shape;99;p17"/>
          <p:cNvSpPr txBox="1"/>
          <p:nvPr/>
        </p:nvSpPr>
        <p:spPr>
          <a:xfrm>
            <a:off x="3293750" y="3089875"/>
            <a:ext cx="2282700" cy="436800"/>
          </a:xfrm>
          <a:prstGeom prst="rect">
            <a:avLst/>
          </a:prstGeom>
          <a:solidFill>
            <a:srgbClr val="B7B7B7"/>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FF"/>
                </a:solidFill>
              </a:rPr>
              <a:t>Health and Wellness</a:t>
            </a:r>
            <a:endParaRPr sz="1800">
              <a:solidFill>
                <a:srgbClr val="0000FF"/>
              </a:solidFill>
            </a:endParaRPr>
          </a:p>
        </p:txBody>
      </p:sp>
      <p:pic>
        <p:nvPicPr>
          <p:cNvPr id="100" name="Google Shape;100;p17"/>
          <p:cNvPicPr preferRelativeResize="0"/>
          <p:nvPr/>
        </p:nvPicPr>
        <p:blipFill>
          <a:blip r:embed="rId8">
            <a:alphaModFix/>
          </a:blip>
          <a:stretch>
            <a:fillRect/>
          </a:stretch>
        </p:blipFill>
        <p:spPr>
          <a:xfrm>
            <a:off x="6029325" y="152400"/>
            <a:ext cx="2857500" cy="1600200"/>
          </a:xfrm>
          <a:prstGeom prst="rect">
            <a:avLst/>
          </a:prstGeom>
          <a:noFill/>
          <a:ln>
            <a:noFill/>
          </a:ln>
        </p:spPr>
      </p:pic>
      <p:pic>
        <p:nvPicPr>
          <p:cNvPr id="101" name="Google Shape;101;p17"/>
          <p:cNvPicPr preferRelativeResize="0"/>
          <p:nvPr/>
        </p:nvPicPr>
        <p:blipFill>
          <a:blip r:embed="rId9">
            <a:alphaModFix/>
          </a:blip>
          <a:stretch>
            <a:fillRect/>
          </a:stretch>
        </p:blipFill>
        <p:spPr>
          <a:xfrm>
            <a:off x="7350675" y="1910175"/>
            <a:ext cx="1625900" cy="2170650"/>
          </a:xfrm>
          <a:prstGeom prst="rect">
            <a:avLst/>
          </a:prstGeom>
          <a:noFill/>
          <a:ln>
            <a:noFill/>
          </a:ln>
        </p:spPr>
      </p:pic>
      <p:pic>
        <p:nvPicPr>
          <p:cNvPr id="102" name="Google Shape;102;p17"/>
          <p:cNvPicPr preferRelativeResize="0"/>
          <p:nvPr/>
        </p:nvPicPr>
        <p:blipFill>
          <a:blip r:embed="rId10">
            <a:alphaModFix/>
          </a:blip>
          <a:stretch>
            <a:fillRect/>
          </a:stretch>
        </p:blipFill>
        <p:spPr>
          <a:xfrm>
            <a:off x="200075" y="3580000"/>
            <a:ext cx="2359800" cy="1427633"/>
          </a:xfrm>
          <a:prstGeom prst="rect">
            <a:avLst/>
          </a:prstGeom>
          <a:noFill/>
          <a:ln>
            <a:noFill/>
          </a:ln>
        </p:spPr>
      </p:pic>
      <p:sp>
        <p:nvSpPr>
          <p:cNvPr id="103" name="Google Shape;103;p17"/>
          <p:cNvSpPr txBox="1"/>
          <p:nvPr/>
        </p:nvSpPr>
        <p:spPr>
          <a:xfrm>
            <a:off x="426600" y="3473375"/>
            <a:ext cx="660600" cy="436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0000FF"/>
                </a:solidFill>
              </a:rPr>
              <a:t>Filter</a:t>
            </a:r>
            <a:endParaRPr>
              <a:solidFill>
                <a:srgbClr val="0000FF"/>
              </a:solidFill>
            </a:endParaRPr>
          </a:p>
        </p:txBody>
      </p:sp>
      <p:pic>
        <p:nvPicPr>
          <p:cNvPr id="104" name="Google Shape;104;p17"/>
          <p:cNvPicPr preferRelativeResize="0"/>
          <p:nvPr/>
        </p:nvPicPr>
        <p:blipFill>
          <a:blip r:embed="rId11">
            <a:alphaModFix/>
          </a:blip>
          <a:stretch>
            <a:fillRect/>
          </a:stretch>
        </p:blipFill>
        <p:spPr>
          <a:xfrm>
            <a:off x="7705968" y="4121868"/>
            <a:ext cx="915300" cy="911232"/>
          </a:xfrm>
          <a:prstGeom prst="rect">
            <a:avLst/>
          </a:prstGeom>
          <a:noFill/>
          <a:ln>
            <a:noFill/>
          </a:ln>
        </p:spPr>
      </p:pic>
      <p:pic>
        <p:nvPicPr>
          <p:cNvPr id="105" name="Google Shape;105;p17"/>
          <p:cNvPicPr preferRelativeResize="0"/>
          <p:nvPr/>
        </p:nvPicPr>
        <p:blipFill>
          <a:blip r:embed="rId12">
            <a:alphaModFix/>
          </a:blip>
          <a:stretch>
            <a:fillRect/>
          </a:stretch>
        </p:blipFill>
        <p:spPr>
          <a:xfrm>
            <a:off x="6015298" y="2094774"/>
            <a:ext cx="720300" cy="720300"/>
          </a:xfrm>
          <a:prstGeom prst="rect">
            <a:avLst/>
          </a:prstGeom>
          <a:noFill/>
          <a:ln>
            <a:noFill/>
          </a:ln>
        </p:spPr>
      </p:pic>
      <p:sp>
        <p:nvSpPr>
          <p:cNvPr id="106" name="Google Shape;106;p17"/>
          <p:cNvSpPr txBox="1"/>
          <p:nvPr/>
        </p:nvSpPr>
        <p:spPr>
          <a:xfrm>
            <a:off x="2993600" y="3929825"/>
            <a:ext cx="2359800" cy="934200"/>
          </a:xfrm>
          <a:prstGeom prst="rect">
            <a:avLst/>
          </a:prstGeom>
          <a:solidFill>
            <a:srgbClr val="00FFFF"/>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FF0000"/>
                </a:solidFill>
              </a:rPr>
              <a:t>What has been on your feed this week?</a:t>
            </a:r>
            <a:endParaRPr sz="1800">
              <a:solidFill>
                <a:srgbClr val="FF0000"/>
              </a:solidFill>
            </a:endParaRPr>
          </a:p>
        </p:txBody>
      </p:sp>
      <p:sp>
        <p:nvSpPr>
          <p:cNvPr id="107" name="Google Shape;107;p17"/>
          <p:cNvSpPr txBox="1"/>
          <p:nvPr/>
        </p:nvSpPr>
        <p:spPr>
          <a:xfrm>
            <a:off x="5917800" y="3252400"/>
            <a:ext cx="915300" cy="302100"/>
          </a:xfrm>
          <a:prstGeom prst="rect">
            <a:avLst/>
          </a:prstGeom>
          <a:solidFill>
            <a:srgbClr val="CCCCCC"/>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rgbClr val="0000FF"/>
                </a:solidFill>
              </a:rPr>
              <a:t>Tricks</a:t>
            </a:r>
            <a:endParaRPr sz="1800">
              <a:solidFill>
                <a:srgbClr val="0000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18"/>
          <p:cNvSpPr txBox="1"/>
          <p:nvPr/>
        </p:nvSpPr>
        <p:spPr>
          <a:xfrm>
            <a:off x="177900" y="1812000"/>
            <a:ext cx="8788200" cy="25935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3000">
                <a:solidFill>
                  <a:schemeClr val="dk1"/>
                </a:solidFill>
              </a:rPr>
              <a:t>Then, have them check on their phones </a:t>
            </a:r>
            <a:endParaRPr sz="3000">
              <a:solidFill>
                <a:schemeClr val="dk1"/>
              </a:solidFill>
            </a:endParaRPr>
          </a:p>
          <a:p>
            <a:pPr indent="-381000" lvl="0" marL="457200" rtl="0" algn="l">
              <a:lnSpc>
                <a:spcPct val="115000"/>
              </a:lnSpc>
              <a:spcBef>
                <a:spcPts val="0"/>
              </a:spcBef>
              <a:spcAft>
                <a:spcPts val="0"/>
              </a:spcAft>
              <a:buClr>
                <a:schemeClr val="dk1"/>
              </a:buClr>
              <a:buSzPts val="2400"/>
              <a:buChar char="●"/>
            </a:pPr>
            <a:r>
              <a:rPr lang="en" sz="3000">
                <a:solidFill>
                  <a:schemeClr val="dk1"/>
                </a:solidFill>
              </a:rPr>
              <a:t>how many daily hours they spend on particular social media apps </a:t>
            </a:r>
            <a:r>
              <a:rPr lang="en" sz="2000">
                <a:solidFill>
                  <a:schemeClr val="dk1"/>
                </a:solidFill>
              </a:rPr>
              <a:t>by consulting their “digital wellbeing” (Android) or “battery usage” (iPhone) under settings.</a:t>
            </a:r>
            <a:endParaRPr sz="2000">
              <a:solidFill>
                <a:schemeClr val="dk1"/>
              </a:solidFill>
            </a:endParaRPr>
          </a:p>
          <a:p>
            <a:pPr indent="-419100" lvl="0" marL="457200" rtl="0" algn="l">
              <a:lnSpc>
                <a:spcPct val="115000"/>
              </a:lnSpc>
              <a:spcBef>
                <a:spcPts val="0"/>
              </a:spcBef>
              <a:spcAft>
                <a:spcPts val="0"/>
              </a:spcAft>
              <a:buClr>
                <a:schemeClr val="dk1"/>
              </a:buClr>
              <a:buSzPts val="3000"/>
              <a:buChar char="●"/>
            </a:pPr>
            <a:r>
              <a:rPr lang="en" sz="3000">
                <a:solidFill>
                  <a:schemeClr val="dk1"/>
                </a:solidFill>
              </a:rPr>
              <a:t>write their comparisons down</a:t>
            </a:r>
            <a:endParaRPr sz="3000">
              <a:solidFill>
                <a:schemeClr val="dk1"/>
              </a:solidFill>
            </a:endParaRPr>
          </a:p>
        </p:txBody>
      </p:sp>
      <p:sp>
        <p:nvSpPr>
          <p:cNvPr id="113" name="Google Shape;113;p18"/>
          <p:cNvSpPr txBox="1"/>
          <p:nvPr/>
        </p:nvSpPr>
        <p:spPr>
          <a:xfrm>
            <a:off x="177925" y="579475"/>
            <a:ext cx="8788200" cy="745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3000">
                <a:solidFill>
                  <a:srgbClr val="1155CC"/>
                </a:solidFill>
              </a:rPr>
              <a:t>How much time do you spend on Social Media?</a:t>
            </a:r>
            <a:endParaRPr sz="3000">
              <a:solidFill>
                <a:srgbClr val="1155CC"/>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19"/>
          <p:cNvSpPr txBox="1"/>
          <p:nvPr/>
        </p:nvSpPr>
        <p:spPr>
          <a:xfrm>
            <a:off x="555300" y="579475"/>
            <a:ext cx="8033400" cy="4071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lang="en" sz="1500">
                <a:solidFill>
                  <a:schemeClr val="dk1"/>
                </a:solidFill>
              </a:rPr>
              <a:t>Once they’ve had time in their groups to talk and write, ask the following questions in a class discussion:</a:t>
            </a:r>
            <a:endParaRPr sz="1500">
              <a:solidFill>
                <a:schemeClr val="dk1"/>
              </a:solidFill>
            </a:endParaRPr>
          </a:p>
          <a:p>
            <a:pPr indent="-323850" lvl="0" marL="457200" rtl="0" algn="l">
              <a:lnSpc>
                <a:spcPct val="115000"/>
              </a:lnSpc>
              <a:spcBef>
                <a:spcPts val="0"/>
              </a:spcBef>
              <a:spcAft>
                <a:spcPts val="0"/>
              </a:spcAft>
              <a:buClr>
                <a:schemeClr val="dk1"/>
              </a:buClr>
              <a:buSzPts val="1500"/>
              <a:buAutoNum type="arabicPeriod"/>
            </a:pPr>
            <a:r>
              <a:rPr lang="en" sz="1500">
                <a:solidFill>
                  <a:schemeClr val="dk1"/>
                </a:solidFill>
              </a:rPr>
              <a:t>What similarities did you notice about your TikTok/Instagram feeds?</a:t>
            </a:r>
            <a:endParaRPr sz="1500">
              <a:solidFill>
                <a:schemeClr val="dk1"/>
              </a:solidFill>
            </a:endParaRPr>
          </a:p>
          <a:p>
            <a:pPr indent="-323850" lvl="0" marL="457200" rtl="0" algn="l">
              <a:lnSpc>
                <a:spcPct val="115000"/>
              </a:lnSpc>
              <a:spcBef>
                <a:spcPts val="0"/>
              </a:spcBef>
              <a:spcAft>
                <a:spcPts val="0"/>
              </a:spcAft>
              <a:buClr>
                <a:schemeClr val="dk1"/>
              </a:buClr>
              <a:buSzPts val="1500"/>
              <a:buAutoNum type="arabicPeriod"/>
            </a:pPr>
            <a:r>
              <a:rPr lang="en" sz="1500">
                <a:solidFill>
                  <a:schemeClr val="dk1"/>
                </a:solidFill>
              </a:rPr>
              <a:t>What differences did you notice?</a:t>
            </a:r>
            <a:endParaRPr sz="1500">
              <a:solidFill>
                <a:schemeClr val="dk1"/>
              </a:solidFill>
            </a:endParaRPr>
          </a:p>
          <a:p>
            <a:pPr indent="-323850" lvl="0" marL="457200" rtl="0" algn="l">
              <a:lnSpc>
                <a:spcPct val="115000"/>
              </a:lnSpc>
              <a:spcBef>
                <a:spcPts val="0"/>
              </a:spcBef>
              <a:spcAft>
                <a:spcPts val="0"/>
              </a:spcAft>
              <a:buClr>
                <a:schemeClr val="dk1"/>
              </a:buClr>
              <a:buSzPts val="1500"/>
              <a:buAutoNum type="arabicPeriod"/>
            </a:pPr>
            <a:r>
              <a:rPr lang="en" sz="1500">
                <a:solidFill>
                  <a:schemeClr val="dk1"/>
                </a:solidFill>
              </a:rPr>
              <a:t>Why do you think your individual feeds are the way they are? How does your own social media usage dictate what you see on your own personal feed?</a:t>
            </a:r>
            <a:endParaRPr sz="1500">
              <a:solidFill>
                <a:schemeClr val="dk1"/>
              </a:solidFill>
            </a:endParaRPr>
          </a:p>
          <a:p>
            <a:pPr indent="-323850" lvl="0" marL="457200" rtl="0" algn="l">
              <a:lnSpc>
                <a:spcPct val="115000"/>
              </a:lnSpc>
              <a:spcBef>
                <a:spcPts val="0"/>
              </a:spcBef>
              <a:spcAft>
                <a:spcPts val="0"/>
              </a:spcAft>
              <a:buClr>
                <a:schemeClr val="dk1"/>
              </a:buClr>
              <a:buSzPts val="1500"/>
              <a:buAutoNum type="arabicPeriod"/>
            </a:pPr>
            <a:r>
              <a:rPr lang="en" sz="1500">
                <a:solidFill>
                  <a:schemeClr val="dk1"/>
                </a:solidFill>
              </a:rPr>
              <a:t>Which platform is better at delivering personalized content and why?</a:t>
            </a:r>
            <a:endParaRPr sz="1500">
              <a:solidFill>
                <a:schemeClr val="dk1"/>
              </a:solidFill>
            </a:endParaRPr>
          </a:p>
          <a:p>
            <a:pPr indent="-323850" lvl="0" marL="457200" rtl="0" algn="l">
              <a:lnSpc>
                <a:spcPct val="115000"/>
              </a:lnSpc>
              <a:spcBef>
                <a:spcPts val="0"/>
              </a:spcBef>
              <a:spcAft>
                <a:spcPts val="0"/>
              </a:spcAft>
              <a:buClr>
                <a:schemeClr val="dk1"/>
              </a:buClr>
              <a:buSzPts val="1500"/>
              <a:buAutoNum type="arabicPeriod"/>
            </a:pPr>
            <a:r>
              <a:rPr lang="en" sz="1500">
                <a:solidFill>
                  <a:schemeClr val="dk1"/>
                </a:solidFill>
              </a:rPr>
              <a:t>Do you see any dangers or possible avenues of misinformation?</a:t>
            </a:r>
            <a:endParaRPr sz="1500">
              <a:solidFill>
                <a:schemeClr val="dk1"/>
              </a:solidFill>
            </a:endParaRPr>
          </a:p>
          <a:p>
            <a:pPr indent="-323850" lvl="0" marL="457200" rtl="0" algn="l">
              <a:lnSpc>
                <a:spcPct val="115000"/>
              </a:lnSpc>
              <a:spcBef>
                <a:spcPts val="0"/>
              </a:spcBef>
              <a:spcAft>
                <a:spcPts val="0"/>
              </a:spcAft>
              <a:buClr>
                <a:schemeClr val="dk1"/>
              </a:buClr>
              <a:buSzPts val="1500"/>
              <a:buAutoNum type="arabicPeriod"/>
            </a:pPr>
            <a:r>
              <a:rPr lang="en" sz="1500">
                <a:solidFill>
                  <a:schemeClr val="dk1"/>
                </a:solidFill>
              </a:rPr>
              <a:t>Have you ever found yourself trapped in a TikTok rabbit hole? What did it feel like when you were there? How did you dig yourself out? </a:t>
            </a:r>
            <a:r>
              <a:rPr b="1" lang="en" sz="1500">
                <a:solidFill>
                  <a:schemeClr val="dk1"/>
                </a:solidFill>
              </a:rPr>
              <a:t>(this can also be used as a journal or personal essay assignment after the discussion)</a:t>
            </a:r>
            <a:endParaRPr b="1" sz="1500">
              <a:solidFill>
                <a:schemeClr val="dk1"/>
              </a:solidFill>
            </a:endParaRPr>
          </a:p>
          <a:p>
            <a:pPr indent="-323850" lvl="0" marL="457200" rtl="0" algn="l">
              <a:lnSpc>
                <a:spcPct val="115000"/>
              </a:lnSpc>
              <a:spcBef>
                <a:spcPts val="0"/>
              </a:spcBef>
              <a:spcAft>
                <a:spcPts val="0"/>
              </a:spcAft>
              <a:buClr>
                <a:schemeClr val="dk1"/>
              </a:buClr>
              <a:buSzPts val="1500"/>
              <a:buAutoNum type="arabicPeriod"/>
            </a:pPr>
            <a:r>
              <a:rPr lang="en" sz="1500">
                <a:solidFill>
                  <a:schemeClr val="dk1"/>
                </a:solidFill>
              </a:rPr>
              <a:t>What can you do to protect yourself against misinformation campaigns and/or falling into rabbit holes? </a:t>
            </a:r>
            <a:r>
              <a:rPr b="1" lang="en" sz="1500">
                <a:solidFill>
                  <a:schemeClr val="dk1"/>
                </a:solidFill>
              </a:rPr>
              <a:t>(this can also be used as a journal or personal essay assignment after the discussion)</a:t>
            </a:r>
            <a:endParaRPr b="1" sz="1500">
              <a:solidFill>
                <a:schemeClr val="dk1"/>
              </a:solidFill>
            </a:endParaRPr>
          </a:p>
          <a:p>
            <a:pPr indent="0" lvl="0" marL="0" rtl="0" algn="l">
              <a:lnSpc>
                <a:spcPct val="115000"/>
              </a:lnSpc>
              <a:spcBef>
                <a:spcPts val="0"/>
              </a:spcBef>
              <a:spcAft>
                <a:spcPts val="0"/>
              </a:spcAft>
              <a:buNone/>
            </a:pPr>
            <a:r>
              <a:t/>
            </a:r>
            <a:endParaRPr sz="1100">
              <a:solidFill>
                <a:schemeClr val="dk1"/>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pic>
        <p:nvPicPr>
          <p:cNvPr descr="Scrolling through social media can be addictive in similar ways to cocaine or alcohol. And it’s contributing to a growing mental health crisis among youths. Subscribe to The Washington Post on YouTube: https://wapo.st/2QOdcqK&#10;&#10;Follow us:&#10;Twitter: https://twitter.com/washingtonpost&#10;Instagram: https://www.instagram.com/washingtonpost/&#10;Facebook: https://www.facebook.com/washingtonpost/" id="123" name="Google Shape;123;p20" title="Why scrolling on social media is addictive">
            <a:hlinkClick r:id="rId3"/>
          </p:cNvPr>
          <p:cNvPicPr preferRelativeResize="0"/>
          <p:nvPr/>
        </p:nvPicPr>
        <p:blipFill>
          <a:blip r:embed="rId4">
            <a:alphaModFix/>
          </a:blip>
          <a:stretch>
            <a:fillRect/>
          </a:stretch>
        </p:blipFill>
        <p:spPr>
          <a:xfrm>
            <a:off x="152400" y="152400"/>
            <a:ext cx="8228275" cy="4628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3"/>
                                        </p:tgtEl>
                                        <p:attrNameLst>
                                          <p:attrName>style.visibility</p:attrName>
                                        </p:attrNameLst>
                                      </p:cBhvr>
                                      <p:to>
                                        <p:strVal val="visible"/>
                                      </p:to>
                                    </p:set>
                                    <p:animEffect filter="fade" transition="in">
                                      <p:cBhvr>
                                        <p:cTn dur="1000"/>
                                        <p:tgtEl>
                                          <p:spTgt spid="12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graphicFrame>
        <p:nvGraphicFramePr>
          <p:cNvPr id="128" name="Google Shape;128;p21"/>
          <p:cNvGraphicFramePr/>
          <p:nvPr/>
        </p:nvGraphicFramePr>
        <p:xfrm>
          <a:off x="171013" y="57252"/>
          <a:ext cx="3000000" cy="3000000"/>
        </p:xfrm>
        <a:graphic>
          <a:graphicData uri="http://schemas.openxmlformats.org/drawingml/2006/table">
            <a:tbl>
              <a:tblPr>
                <a:noFill/>
                <a:tableStyleId>{E2ADD107-7E63-4A1B-A7F2-35492E95A143}</a:tableStyleId>
              </a:tblPr>
              <a:tblGrid>
                <a:gridCol w="3412200"/>
                <a:gridCol w="5389775"/>
              </a:tblGrid>
              <a:tr h="491125">
                <a:tc gridSpan="2">
                  <a:txBody>
                    <a:bodyPr/>
                    <a:lstStyle/>
                    <a:p>
                      <a:pPr indent="0" lvl="0" marL="0" rtl="0" algn="ctr">
                        <a:spcBef>
                          <a:spcPts val="0"/>
                        </a:spcBef>
                        <a:spcAft>
                          <a:spcPts val="0"/>
                        </a:spcAft>
                        <a:buNone/>
                      </a:pPr>
                      <a:r>
                        <a:rPr b="1" lang="en" sz="1600">
                          <a:solidFill>
                            <a:srgbClr val="FFFFFF"/>
                          </a:solidFill>
                        </a:rPr>
                        <a:t>Research Project / Inquiry</a:t>
                      </a:r>
                      <a:endParaRPr b="1" sz="1600">
                        <a:solidFill>
                          <a:srgbClr val="FFFFFF"/>
                        </a:solidFill>
                      </a:endParaRPr>
                    </a:p>
                  </a:txBody>
                  <a:tcPr marT="44650" marB="4465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000000"/>
                    </a:solidFill>
                  </a:tcPr>
                </a:tc>
                <a:tc hMerge="1"/>
              </a:tr>
              <a:tr h="938950">
                <a:tc>
                  <a:txBody>
                    <a:bodyPr/>
                    <a:lstStyle/>
                    <a:p>
                      <a:pPr indent="0" lvl="0" marL="0" rtl="0" algn="l">
                        <a:spcBef>
                          <a:spcPts val="0"/>
                        </a:spcBef>
                        <a:spcAft>
                          <a:spcPts val="0"/>
                        </a:spcAft>
                        <a:buNone/>
                      </a:pPr>
                      <a:r>
                        <a:rPr b="1" lang="en" sz="1400"/>
                        <a:t>What is your general topic?</a:t>
                      </a:r>
                      <a:endParaRPr b="1" sz="1400"/>
                    </a:p>
                    <a:p>
                      <a:pPr indent="0" lvl="0" marL="0" rtl="0" algn="l">
                        <a:spcBef>
                          <a:spcPts val="0"/>
                        </a:spcBef>
                        <a:spcAft>
                          <a:spcPts val="0"/>
                        </a:spcAft>
                        <a:buNone/>
                      </a:pPr>
                      <a:r>
                        <a:rPr b="1" lang="en" sz="1400"/>
                        <a:t>(Weather, robots, ecosystems, etc)</a:t>
                      </a:r>
                      <a:endParaRPr b="1" sz="1400"/>
                    </a:p>
                  </a:txBody>
                  <a:tcPr marT="44650" marB="4465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400"/>
                    </a:p>
                  </a:txBody>
                  <a:tcPr marT="44650" marB="4465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773250">
                <a:tc>
                  <a:txBody>
                    <a:bodyPr/>
                    <a:lstStyle/>
                    <a:p>
                      <a:pPr indent="0" lvl="0" marL="0" rtl="0" algn="l">
                        <a:spcBef>
                          <a:spcPts val="0"/>
                        </a:spcBef>
                        <a:spcAft>
                          <a:spcPts val="0"/>
                        </a:spcAft>
                        <a:buNone/>
                      </a:pPr>
                      <a:r>
                        <a:rPr b="1" lang="en" sz="1400"/>
                        <a:t>What do you want to research specifically within this topic?</a:t>
                      </a:r>
                      <a:endParaRPr b="1" sz="1400"/>
                    </a:p>
                  </a:txBody>
                  <a:tcPr marT="44650" marB="4465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400"/>
                    </a:p>
                  </a:txBody>
                  <a:tcPr marT="44650" marB="4465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938950">
                <a:tc>
                  <a:txBody>
                    <a:bodyPr/>
                    <a:lstStyle/>
                    <a:p>
                      <a:pPr indent="0" lvl="0" marL="0" rtl="0" algn="l">
                        <a:spcBef>
                          <a:spcPts val="0"/>
                        </a:spcBef>
                        <a:spcAft>
                          <a:spcPts val="0"/>
                        </a:spcAft>
                        <a:buNone/>
                      </a:pPr>
                      <a:r>
                        <a:rPr b="1" lang="en" sz="1400">
                          <a:highlight>
                            <a:srgbClr val="F4CCCC"/>
                          </a:highlight>
                        </a:rPr>
                        <a:t>Research question</a:t>
                      </a:r>
                      <a:endParaRPr b="1" sz="1400">
                        <a:highlight>
                          <a:srgbClr val="F4CCCC"/>
                        </a:highlight>
                      </a:endParaRPr>
                    </a:p>
                    <a:p>
                      <a:pPr indent="0" lvl="0" marL="0" rtl="0" algn="l">
                        <a:spcBef>
                          <a:spcPts val="0"/>
                        </a:spcBef>
                        <a:spcAft>
                          <a:spcPts val="0"/>
                        </a:spcAft>
                        <a:buNone/>
                      </a:pPr>
                      <a:r>
                        <a:rPr b="1" lang="en" sz="1400"/>
                        <a:t>What question will your research attempt to answer?</a:t>
                      </a:r>
                      <a:endParaRPr b="1" sz="1400"/>
                    </a:p>
                  </a:txBody>
                  <a:tcPr marT="44650" marB="4465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400"/>
                    </a:p>
                  </a:txBody>
                  <a:tcPr marT="44650" marB="4465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341025">
                <a:tc gridSpan="2">
                  <a:txBody>
                    <a:bodyPr/>
                    <a:lstStyle/>
                    <a:p>
                      <a:pPr indent="0" lvl="0" marL="0" rtl="0" algn="ctr">
                        <a:spcBef>
                          <a:spcPts val="0"/>
                        </a:spcBef>
                        <a:spcAft>
                          <a:spcPts val="0"/>
                        </a:spcAft>
                        <a:buNone/>
                      </a:pPr>
                      <a:r>
                        <a:rPr b="1" lang="en" sz="1700"/>
                        <a:t>Main Ideas</a:t>
                      </a:r>
                      <a:endParaRPr b="1" sz="1700"/>
                    </a:p>
                  </a:txBody>
                  <a:tcPr marT="44650" marB="4465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4CCCC"/>
                    </a:solidFill>
                  </a:tcPr>
                </a:tc>
                <a:tc hMerge="1"/>
              </a:tr>
              <a:tr h="491125">
                <a:tc>
                  <a:txBody>
                    <a:bodyPr/>
                    <a:lstStyle/>
                    <a:p>
                      <a:pPr indent="0" lvl="0" marL="0" rtl="0" algn="ctr">
                        <a:spcBef>
                          <a:spcPts val="0"/>
                        </a:spcBef>
                        <a:spcAft>
                          <a:spcPts val="0"/>
                        </a:spcAft>
                        <a:buNone/>
                      </a:pPr>
                      <a:r>
                        <a:rPr b="1" lang="en" sz="1400"/>
                        <a:t>Main Idea #1</a:t>
                      </a:r>
                      <a:endParaRPr b="1" sz="1400"/>
                    </a:p>
                  </a:txBody>
                  <a:tcPr marT="44650" marB="4465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400"/>
                    </a:p>
                  </a:txBody>
                  <a:tcPr marT="44650" marB="4465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3775">
                <a:tc>
                  <a:txBody>
                    <a:bodyPr/>
                    <a:lstStyle/>
                    <a:p>
                      <a:pPr indent="0" lvl="0" marL="0" rtl="0" algn="ctr">
                        <a:spcBef>
                          <a:spcPts val="0"/>
                        </a:spcBef>
                        <a:spcAft>
                          <a:spcPts val="0"/>
                        </a:spcAft>
                        <a:buClr>
                          <a:schemeClr val="dk1"/>
                        </a:buClr>
                        <a:buSzPts val="800"/>
                        <a:buFont typeface="Arial"/>
                        <a:buNone/>
                      </a:pPr>
                      <a:r>
                        <a:rPr b="1" lang="en" sz="1400">
                          <a:solidFill>
                            <a:schemeClr val="dk1"/>
                          </a:solidFill>
                        </a:rPr>
                        <a:t>Main Idea #2</a:t>
                      </a:r>
                      <a:endParaRPr b="1" sz="1400"/>
                    </a:p>
                  </a:txBody>
                  <a:tcPr marT="44650" marB="4465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400"/>
                    </a:p>
                  </a:txBody>
                  <a:tcPr marT="44650" marB="4465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513775">
                <a:tc>
                  <a:txBody>
                    <a:bodyPr/>
                    <a:lstStyle/>
                    <a:p>
                      <a:pPr indent="0" lvl="0" marL="0" rtl="0" algn="ctr">
                        <a:spcBef>
                          <a:spcPts val="0"/>
                        </a:spcBef>
                        <a:spcAft>
                          <a:spcPts val="0"/>
                        </a:spcAft>
                        <a:buClr>
                          <a:schemeClr val="dk1"/>
                        </a:buClr>
                        <a:buSzPts val="800"/>
                        <a:buFont typeface="Arial"/>
                        <a:buNone/>
                      </a:pPr>
                      <a:r>
                        <a:rPr b="1" lang="en" sz="1400">
                          <a:solidFill>
                            <a:schemeClr val="dk1"/>
                          </a:solidFill>
                        </a:rPr>
                        <a:t>Main Idea #3</a:t>
                      </a:r>
                      <a:endParaRPr b="1" sz="1400"/>
                    </a:p>
                  </a:txBody>
                  <a:tcPr marT="44650" marB="44650" marR="63500" marL="6350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rtl="0" algn="l">
                        <a:spcBef>
                          <a:spcPts val="0"/>
                        </a:spcBef>
                        <a:spcAft>
                          <a:spcPts val="0"/>
                        </a:spcAft>
                        <a:buNone/>
                      </a:pPr>
                      <a:r>
                        <a:t/>
                      </a:r>
                      <a:endParaRPr sz="1400"/>
                    </a:p>
                  </a:txBody>
                  <a:tcPr marT="44650" marB="44650" marR="63500" marL="63500">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